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4" r:id="rId1"/>
  </p:sldMasterIdLst>
  <p:sldIdLst>
    <p:sldId id="256" r:id="rId2"/>
    <p:sldId id="277" r:id="rId3"/>
    <p:sldId id="259" r:id="rId4"/>
    <p:sldId id="258" r:id="rId5"/>
    <p:sldId id="264" r:id="rId6"/>
    <p:sldId id="260" r:id="rId7"/>
    <p:sldId id="261" r:id="rId8"/>
    <p:sldId id="263" r:id="rId9"/>
    <p:sldId id="266" r:id="rId10"/>
    <p:sldId id="267" r:id="rId11"/>
    <p:sldId id="269" r:id="rId12"/>
    <p:sldId id="278" r:id="rId13"/>
    <p:sldId id="282" r:id="rId14"/>
    <p:sldId id="281" r:id="rId15"/>
    <p:sldId id="280" r:id="rId16"/>
    <p:sldId id="279" r:id="rId17"/>
    <p:sldId id="272" r:id="rId18"/>
    <p:sldId id="271" r:id="rId19"/>
    <p:sldId id="268" r:id="rId20"/>
    <p:sldId id="273" r:id="rId21"/>
    <p:sldId id="275" r:id="rId22"/>
    <p:sldId id="274" r:id="rId23"/>
    <p:sldId id="276" r:id="rId2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66"/>
    <a:srgbClr val="99CCFF"/>
    <a:srgbClr val="CC66FF"/>
    <a:srgbClr val="FF99CC"/>
    <a:srgbClr val="FFFF99"/>
    <a:srgbClr val="CCFF99"/>
    <a:srgbClr val="CCCC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CEF39-07C1-444D-9140-05506499DE4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4297564-8889-4FB6-8198-28672A6D0D5B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объем</a:t>
          </a:r>
          <a:endParaRPr lang="ru-RU" sz="2700" b="1" dirty="0">
            <a:solidFill>
              <a:srgbClr val="000000"/>
            </a:solidFill>
          </a:endParaRPr>
        </a:p>
      </dgm:t>
    </dgm:pt>
    <dgm:pt modelId="{36AFC8B8-B301-4005-B9E3-DAB611722520}" type="parTrans" cxnId="{F6662C6A-5706-4429-AB86-84E727626E7B}">
      <dgm:prSet/>
      <dgm:spPr/>
      <dgm:t>
        <a:bodyPr/>
        <a:lstStyle/>
        <a:p>
          <a:endParaRPr lang="ru-RU"/>
        </a:p>
      </dgm:t>
    </dgm:pt>
    <dgm:pt modelId="{938F3212-9005-492F-AE80-2A36EDB9D6C2}" type="sibTrans" cxnId="{F6662C6A-5706-4429-AB86-84E727626E7B}">
      <dgm:prSet/>
      <dgm:spPr/>
      <dgm:t>
        <a:bodyPr/>
        <a:lstStyle/>
        <a:p>
          <a:endParaRPr lang="ru-RU"/>
        </a:p>
      </dgm:t>
    </dgm:pt>
    <dgm:pt modelId="{F53C00AB-757D-42A0-A3C2-F89AA434817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содержание</a:t>
          </a:r>
          <a:endParaRPr lang="ru-RU" sz="2700" b="1" dirty="0">
            <a:solidFill>
              <a:srgbClr val="000000"/>
            </a:solidFill>
          </a:endParaRPr>
        </a:p>
      </dgm:t>
    </dgm:pt>
    <dgm:pt modelId="{3FEF4CDE-1A52-4685-800F-99E9462E26FD}" type="parTrans" cxnId="{D631B0D6-A63F-4CEC-BFB1-D6EA1CF7A426}">
      <dgm:prSet/>
      <dgm:spPr/>
      <dgm:t>
        <a:bodyPr/>
        <a:lstStyle/>
        <a:p>
          <a:endParaRPr lang="ru-RU"/>
        </a:p>
      </dgm:t>
    </dgm:pt>
    <dgm:pt modelId="{76191C1D-A0FA-415E-9C90-23E328D1D0CB}" type="sibTrans" cxnId="{D631B0D6-A63F-4CEC-BFB1-D6EA1CF7A426}">
      <dgm:prSet/>
      <dgm:spPr/>
      <dgm:t>
        <a:bodyPr/>
        <a:lstStyle/>
        <a:p>
          <a:endParaRPr lang="ru-RU"/>
        </a:p>
      </dgm:t>
    </dgm:pt>
    <dgm:pt modelId="{DD0329C6-597A-4073-8F89-FAA4E8FAEAE5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результаты</a:t>
          </a:r>
          <a:endParaRPr lang="ru-RU" sz="2700" b="1" dirty="0">
            <a:solidFill>
              <a:srgbClr val="000000"/>
            </a:solidFill>
          </a:endParaRPr>
        </a:p>
      </dgm:t>
    </dgm:pt>
    <dgm:pt modelId="{737413D6-4E62-4154-A672-EE362F41A2FA}" type="parTrans" cxnId="{8AD64C7D-5132-4291-96EB-FB0D42D77141}">
      <dgm:prSet/>
      <dgm:spPr/>
      <dgm:t>
        <a:bodyPr/>
        <a:lstStyle/>
        <a:p>
          <a:endParaRPr lang="ru-RU"/>
        </a:p>
      </dgm:t>
    </dgm:pt>
    <dgm:pt modelId="{D66A82B4-C1A3-47E1-9911-CD2D109E5D9A}" type="sibTrans" cxnId="{8AD64C7D-5132-4291-96EB-FB0D42D77141}">
      <dgm:prSet/>
      <dgm:spPr/>
      <dgm:t>
        <a:bodyPr/>
        <a:lstStyle/>
        <a:p>
          <a:endParaRPr lang="ru-RU"/>
        </a:p>
      </dgm:t>
    </dgm:pt>
    <dgm:pt modelId="{3886FAAF-959D-4563-A027-1FD220FEB0C2}" type="pres">
      <dgm:prSet presAssocID="{548CEF39-07C1-444D-9140-05506499DE42}" presName="Name0" presStyleCnt="0">
        <dgm:presLayoutVars>
          <dgm:dir/>
          <dgm:animLvl val="lvl"/>
          <dgm:resizeHandles val="exact"/>
        </dgm:presLayoutVars>
      </dgm:prSet>
      <dgm:spPr/>
    </dgm:pt>
    <dgm:pt modelId="{86F9F054-57D5-4A3C-A706-EC8E2E2820A6}" type="pres">
      <dgm:prSet presAssocID="{94297564-8889-4FB6-8198-28672A6D0D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08B67-0CE7-49C6-B3DC-3D0B535B0923}" type="pres">
      <dgm:prSet presAssocID="{938F3212-9005-492F-AE80-2A36EDB9D6C2}" presName="parTxOnlySpace" presStyleCnt="0"/>
      <dgm:spPr/>
    </dgm:pt>
    <dgm:pt modelId="{90834F30-74EE-4BF5-870B-CD5E1B0B7A85}" type="pres">
      <dgm:prSet presAssocID="{F53C00AB-757D-42A0-A3C2-F89AA434817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BA294-CCE6-4796-8037-CFD4935D92A5}" type="pres">
      <dgm:prSet presAssocID="{76191C1D-A0FA-415E-9C90-23E328D1D0CB}" presName="parTxOnlySpace" presStyleCnt="0"/>
      <dgm:spPr/>
    </dgm:pt>
    <dgm:pt modelId="{43299D8B-51D6-4D11-9C65-F3208C696E41}" type="pres">
      <dgm:prSet presAssocID="{DD0329C6-597A-4073-8F89-FAA4E8FAEAE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E34DE-9312-47AF-A119-EA8928EBC87A}" type="presOf" srcId="{94297564-8889-4FB6-8198-28672A6D0D5B}" destId="{86F9F054-57D5-4A3C-A706-EC8E2E2820A6}" srcOrd="0" destOrd="0" presId="urn:microsoft.com/office/officeart/2005/8/layout/chevron1"/>
    <dgm:cxn modelId="{8AD64C7D-5132-4291-96EB-FB0D42D77141}" srcId="{548CEF39-07C1-444D-9140-05506499DE42}" destId="{DD0329C6-597A-4073-8F89-FAA4E8FAEAE5}" srcOrd="2" destOrd="0" parTransId="{737413D6-4E62-4154-A672-EE362F41A2FA}" sibTransId="{D66A82B4-C1A3-47E1-9911-CD2D109E5D9A}"/>
    <dgm:cxn modelId="{EC3BE1DB-FFDF-432D-8805-3AFC35E54F25}" type="presOf" srcId="{F53C00AB-757D-42A0-A3C2-F89AA434817F}" destId="{90834F30-74EE-4BF5-870B-CD5E1B0B7A85}" srcOrd="0" destOrd="0" presId="urn:microsoft.com/office/officeart/2005/8/layout/chevron1"/>
    <dgm:cxn modelId="{F6662C6A-5706-4429-AB86-84E727626E7B}" srcId="{548CEF39-07C1-444D-9140-05506499DE42}" destId="{94297564-8889-4FB6-8198-28672A6D0D5B}" srcOrd="0" destOrd="0" parTransId="{36AFC8B8-B301-4005-B9E3-DAB611722520}" sibTransId="{938F3212-9005-492F-AE80-2A36EDB9D6C2}"/>
    <dgm:cxn modelId="{753CD802-69E7-4EC6-ACC4-EDA176759BD6}" type="presOf" srcId="{548CEF39-07C1-444D-9140-05506499DE42}" destId="{3886FAAF-959D-4563-A027-1FD220FEB0C2}" srcOrd="0" destOrd="0" presId="urn:microsoft.com/office/officeart/2005/8/layout/chevron1"/>
    <dgm:cxn modelId="{D631B0D6-A63F-4CEC-BFB1-D6EA1CF7A426}" srcId="{548CEF39-07C1-444D-9140-05506499DE42}" destId="{F53C00AB-757D-42A0-A3C2-F89AA434817F}" srcOrd="1" destOrd="0" parTransId="{3FEF4CDE-1A52-4685-800F-99E9462E26FD}" sibTransId="{76191C1D-A0FA-415E-9C90-23E328D1D0CB}"/>
    <dgm:cxn modelId="{185541FC-502F-47DA-8B4B-4B12FCB5CED1}" type="presOf" srcId="{DD0329C6-597A-4073-8F89-FAA4E8FAEAE5}" destId="{43299D8B-51D6-4D11-9C65-F3208C696E41}" srcOrd="0" destOrd="0" presId="urn:microsoft.com/office/officeart/2005/8/layout/chevron1"/>
    <dgm:cxn modelId="{E0346C37-EADA-42CE-AA12-2D200396072F}" type="presParOf" srcId="{3886FAAF-959D-4563-A027-1FD220FEB0C2}" destId="{86F9F054-57D5-4A3C-A706-EC8E2E2820A6}" srcOrd="0" destOrd="0" presId="urn:microsoft.com/office/officeart/2005/8/layout/chevron1"/>
    <dgm:cxn modelId="{BF9F52FB-5F90-465F-93A2-5944470D312F}" type="presParOf" srcId="{3886FAAF-959D-4563-A027-1FD220FEB0C2}" destId="{8C708B67-0CE7-49C6-B3DC-3D0B535B0923}" srcOrd="1" destOrd="0" presId="urn:microsoft.com/office/officeart/2005/8/layout/chevron1"/>
    <dgm:cxn modelId="{2ADFBC24-275D-4EDF-81EE-6B92FF72DB69}" type="presParOf" srcId="{3886FAAF-959D-4563-A027-1FD220FEB0C2}" destId="{90834F30-74EE-4BF5-870B-CD5E1B0B7A85}" srcOrd="2" destOrd="0" presId="urn:microsoft.com/office/officeart/2005/8/layout/chevron1"/>
    <dgm:cxn modelId="{E56DC0E6-AD51-45D0-9824-2F266A6C15EE}" type="presParOf" srcId="{3886FAAF-959D-4563-A027-1FD220FEB0C2}" destId="{E6FBA294-CCE6-4796-8037-CFD4935D92A5}" srcOrd="3" destOrd="0" presId="urn:microsoft.com/office/officeart/2005/8/layout/chevron1"/>
    <dgm:cxn modelId="{E5E1AE08-854B-438D-9DF9-D2A246354AA0}" type="presParOf" srcId="{3886FAAF-959D-4563-A027-1FD220FEB0C2}" destId="{43299D8B-51D6-4D11-9C65-F3208C696E4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Младенческий возраст</a:t>
          </a:r>
        </a:p>
        <a:p>
          <a:r>
            <a:rPr lang="ru-RU" b="1" dirty="0" smtClean="0">
              <a:solidFill>
                <a:srgbClr val="000000"/>
              </a:solidFill>
            </a:rPr>
            <a:t>(2 мес. – 1 г.)</a:t>
          </a:r>
          <a:endParaRPr lang="ru-RU" b="1" dirty="0">
            <a:solidFill>
              <a:srgbClr val="000000"/>
            </a:solidFill>
          </a:endParaRPr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>
        <a:solidFill>
          <a:srgbClr val="CCFF99">
            <a:alpha val="90000"/>
          </a:srgbClr>
        </a:solidFill>
      </dgm:spPr>
      <dgm:t>
        <a:bodyPr/>
        <a:lstStyle/>
        <a:p>
          <a:pPr algn="l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Ранний возраст</a:t>
          </a:r>
        </a:p>
        <a:p>
          <a:r>
            <a:rPr lang="ru-RU" b="1" dirty="0" smtClean="0">
              <a:solidFill>
                <a:srgbClr val="000000"/>
              </a:solidFill>
            </a:rPr>
            <a:t>(1 г. – 3 г.) </a:t>
          </a:r>
          <a:endParaRPr lang="ru-RU" b="1" dirty="0">
            <a:solidFill>
              <a:srgbClr val="000000"/>
            </a:solidFill>
          </a:endParaRPr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Дошкольный возраст</a:t>
          </a:r>
        </a:p>
        <a:p>
          <a:r>
            <a:rPr lang="ru-RU" b="1" dirty="0" smtClean="0">
              <a:solidFill>
                <a:srgbClr val="000000"/>
              </a:solidFill>
            </a:rPr>
            <a:t>(3 г. – 8 л.)</a:t>
          </a:r>
          <a:endParaRPr lang="ru-RU" b="1" dirty="0">
            <a:solidFill>
              <a:srgbClr val="000000"/>
            </a:solidFill>
          </a:endParaRPr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>
        <a:solidFill>
          <a:srgbClr val="99CCFF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>
        <a:solidFill>
          <a:srgbClr val="CCFF99">
            <a:alpha val="90000"/>
          </a:srgbClr>
        </a:solidFill>
      </dgm:spPr>
      <dgm:t>
        <a:bodyPr/>
        <a:lstStyle/>
        <a:p>
          <a:pPr algn="l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>
        <a:solidFill>
          <a:srgbClr val="CCFF99">
            <a:alpha val="90000"/>
          </a:srgbClr>
        </a:solidFill>
      </dgm:spPr>
      <dgm:t>
        <a:bodyPr/>
        <a:lstStyle/>
        <a:p>
          <a:pPr algn="l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>
        <a:solidFill>
          <a:srgbClr val="CCFF99">
            <a:alpha val="90000"/>
          </a:srgbClr>
        </a:solidFill>
      </dgm:spPr>
      <dgm:t>
        <a:bodyPr/>
        <a:lstStyle/>
        <a:p>
          <a:pPr algn="l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>
        <a:solidFill>
          <a:srgbClr val="CCFF99">
            <a:alpha val="90000"/>
          </a:srgbClr>
        </a:solidFill>
      </dgm:spPr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>
        <a:solidFill>
          <a:srgbClr val="CCFF99">
            <a:alpha val="90000"/>
          </a:srgbClr>
        </a:solidFill>
      </dgm:spPr>
      <dgm:t>
        <a:bodyPr/>
        <a:lstStyle/>
        <a:p>
          <a:pPr algn="l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>
        <a:solidFill>
          <a:srgbClr val="99CCFF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>
        <a:solidFill>
          <a:srgbClr val="99CCFF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>
        <a:solidFill>
          <a:srgbClr val="99CCFF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>
        <a:solidFill>
          <a:srgbClr val="99CCFF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>
        <a:solidFill>
          <a:srgbClr val="99CCFF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>
        <a:solidFill>
          <a:srgbClr val="99CCFF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>
        <a:solidFill>
          <a:srgbClr val="99CCFF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2A25D3AB-3930-4DA1-B1B0-FF809E3EE939}" type="presOf" srcId="{AE251DD1-E9B8-4CC9-9994-15A618C42619}" destId="{21FAC840-46B1-41C2-8BF6-EB62EA2F2BBE}" srcOrd="0" destOrd="3" presId="urn:microsoft.com/office/officeart/2005/8/layout/hList1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9D2DC64B-08A1-4915-9D77-51990AD50B68}" type="presOf" srcId="{5280DDD9-9131-4B94-8123-3B23578137F3}" destId="{95646180-B5F6-4B19-AAD2-D84106642187}" srcOrd="0" destOrd="7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83EE7752-87E2-41CD-81D9-A6F3D5C86AF3}" type="presOf" srcId="{5DD3D6D8-21E5-4058-8924-82DBB14CF0F2}" destId="{5DD69DB1-59C7-4EBF-B943-B50F082E23AD}" srcOrd="0" destOrd="5" presId="urn:microsoft.com/office/officeart/2005/8/layout/hList1"/>
    <dgm:cxn modelId="{DE005377-3C38-438F-8A8E-E43CC6CE3BEC}" type="presOf" srcId="{E2368FB6-BDA9-4D1D-8651-EC94CAC8BCF8}" destId="{5DD69DB1-59C7-4EBF-B943-B50F082E23AD}" srcOrd="0" destOrd="0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90DB0C54-4095-4E46-89DF-C54A9D3567A3}" type="presOf" srcId="{F5B294F0-371F-47F4-B119-0E7C745F26CB}" destId="{DB2A22AF-2FFB-41F9-B3B1-47314A618C7C}" srcOrd="0" destOrd="0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0E911F91-5050-4318-A283-6FFC074FBA1C}" type="presOf" srcId="{4873C907-5F1A-4474-97C4-A913641009DA}" destId="{95646180-B5F6-4B19-AAD2-D84106642187}" srcOrd="0" destOrd="5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6E918F81-A5C8-4E7A-88FF-267BBE16A243}" type="presOf" srcId="{0DEDAB6A-9764-4B20-B754-7A30AF9FDA83}" destId="{95646180-B5F6-4B19-AAD2-D84106642187}" srcOrd="0" destOrd="1" presId="urn:microsoft.com/office/officeart/2005/8/layout/hList1"/>
    <dgm:cxn modelId="{6298A282-2B73-449F-AA4F-300CEB39F0F9}" type="presOf" srcId="{8A36ECBE-6537-4B47-BCAE-FEEEF4DC61EB}" destId="{21FAC840-46B1-41C2-8BF6-EB62EA2F2BBE}" srcOrd="0" destOrd="2" presId="urn:microsoft.com/office/officeart/2005/8/layout/hList1"/>
    <dgm:cxn modelId="{F3AFAAFF-B438-4C36-B59D-0AAD7A7FE6DC}" type="presOf" srcId="{236B2E64-F02A-4BD0-A589-372DEFC095CE}" destId="{5DD69DB1-59C7-4EBF-B943-B50F082E23AD}" srcOrd="0" destOrd="2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F534E2F-B47E-4CA2-A4F0-E42448AD65EA}" type="presOf" srcId="{112E1352-9166-4F7B-BC36-597E59303FEB}" destId="{21FAC840-46B1-41C2-8BF6-EB62EA2F2BBE}" srcOrd="0" destOrd="4" presId="urn:microsoft.com/office/officeart/2005/8/layout/hList1"/>
    <dgm:cxn modelId="{94B01712-CD65-49D8-A7A5-E8A26DC5FBF4}" type="presOf" srcId="{1A986D6C-81E1-4CF2-B126-3543DB8588C7}" destId="{95646180-B5F6-4B19-AAD2-D84106642187}" srcOrd="0" destOrd="4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CD1C1F99-FC77-4D90-AAC7-C7DF70096F3C}" type="presOf" srcId="{B65297FB-A3FF-459D-A9E3-E3179CCD5D58}" destId="{78C49EFF-1233-453C-ACCE-1620374FD894}" srcOrd="0" destOrd="0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AFE79460-6DB9-46E3-8F08-4000E290838E}" type="presOf" srcId="{DE239E49-5B64-411B-9346-CFC338ED88F0}" destId="{21FAC840-46B1-41C2-8BF6-EB62EA2F2BBE}" srcOrd="0" destOrd="1" presId="urn:microsoft.com/office/officeart/2005/8/layout/hList1"/>
    <dgm:cxn modelId="{871CDD64-4060-465D-B20F-1644BEEFBD42}" type="presOf" srcId="{76722671-58B7-4A65-812E-2F276CECE1B7}" destId="{5DD69DB1-59C7-4EBF-B943-B50F082E23AD}" srcOrd="0" destOrd="3" presId="urn:microsoft.com/office/officeart/2005/8/layout/hList1"/>
    <dgm:cxn modelId="{517F4873-6ED6-4462-B8FF-37926D102B8F}" type="presOf" srcId="{B3A28300-E858-48F6-ACC1-CBD310C739A4}" destId="{1A99E045-22C8-4F28-9D63-51981AF6C8B7}" srcOrd="0" destOrd="0" presId="urn:microsoft.com/office/officeart/2005/8/layout/hList1"/>
    <dgm:cxn modelId="{C4F87D21-E8CE-446C-8378-1BE9F565165C}" type="presOf" srcId="{304EBAA8-A5B8-44FA-A6E0-5C0664217CE4}" destId="{F1F00C2F-51E0-48CB-B3FC-FFBAE5DB6286}" srcOrd="0" destOrd="0" presId="urn:microsoft.com/office/officeart/2005/8/layout/hList1"/>
    <dgm:cxn modelId="{D0D300D1-CA47-4A94-A6DE-AD4BF9EA5408}" type="presOf" srcId="{6ABF76B9-414C-48CA-9C08-0A4F0629F4AE}" destId="{5DD69DB1-59C7-4EBF-B943-B50F082E23AD}" srcOrd="0" destOrd="4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BABF901-CB5D-4CFB-9F96-4506D56065F2}" type="presOf" srcId="{53D49A1B-71BC-4A5F-8CB5-5FF96F4FB4FA}" destId="{95646180-B5F6-4B19-AAD2-D84106642187}" srcOrd="0" destOrd="0" presId="urn:microsoft.com/office/officeart/2005/8/layout/hList1"/>
    <dgm:cxn modelId="{2A98FC25-3064-42DA-9E38-2CC81745B697}" type="presOf" srcId="{C8687ECD-1F93-4E54-9448-5DB2A7D750F2}" destId="{95646180-B5F6-4B19-AAD2-D84106642187}" srcOrd="0" destOrd="6" presId="urn:microsoft.com/office/officeart/2005/8/layout/hList1"/>
    <dgm:cxn modelId="{5A332800-1534-4725-A07B-5B1A696A6971}" type="presOf" srcId="{FD78DDBD-FE70-45E7-95B0-9683D4CD9EA4}" destId="{21FAC840-46B1-41C2-8BF6-EB62EA2F2BBE}" srcOrd="0" destOrd="0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CBBD57AC-C299-4EF2-847D-EF1C7225B641}" type="presOf" srcId="{85FD5B9F-C091-459D-B120-2A4BC6DE660A}" destId="{5DD69DB1-59C7-4EBF-B943-B50F082E23AD}" srcOrd="0" destOrd="1" presId="urn:microsoft.com/office/officeart/2005/8/layout/hList1"/>
    <dgm:cxn modelId="{896169A7-D9FC-4DF9-9BF9-BF5D635F71D8}" type="presOf" srcId="{B760F7F8-9018-4914-9E42-21CF3D9D88E0}" destId="{95646180-B5F6-4B19-AAD2-D84106642187}" srcOrd="0" destOrd="2" presId="urn:microsoft.com/office/officeart/2005/8/layout/hList1"/>
    <dgm:cxn modelId="{54CBF4D5-6921-43E5-86B2-57DAED45DE43}" type="presOf" srcId="{C7283D63-B325-4CF4-966D-0147C81FF37B}" destId="{21FAC840-46B1-41C2-8BF6-EB62EA2F2BBE}" srcOrd="0" destOrd="5" presId="urn:microsoft.com/office/officeart/2005/8/layout/hList1"/>
    <dgm:cxn modelId="{432C41D7-558E-48DF-A73B-6B737F628D43}" type="presOf" srcId="{EE810A81-7B26-4B92-A9F5-26CF6A4BEEFC}" destId="{95646180-B5F6-4B19-AAD2-D84106642187}" srcOrd="0" destOrd="3" presId="urn:microsoft.com/office/officeart/2005/8/layout/hList1"/>
    <dgm:cxn modelId="{33002625-4612-481E-9193-165528D73B46}" type="presParOf" srcId="{1A99E045-22C8-4F28-9D63-51981AF6C8B7}" destId="{F60D61F0-46CB-4216-B836-BCF414206FD2}" srcOrd="0" destOrd="0" presId="urn:microsoft.com/office/officeart/2005/8/layout/hList1"/>
    <dgm:cxn modelId="{5A061134-F354-4E3A-936B-5C4BFE638729}" type="presParOf" srcId="{F60D61F0-46CB-4216-B836-BCF414206FD2}" destId="{DB2A22AF-2FFB-41F9-B3B1-47314A618C7C}" srcOrd="0" destOrd="0" presId="urn:microsoft.com/office/officeart/2005/8/layout/hList1"/>
    <dgm:cxn modelId="{86E3DE91-8C88-40B7-B4C4-8373E0665712}" type="presParOf" srcId="{F60D61F0-46CB-4216-B836-BCF414206FD2}" destId="{21FAC840-46B1-41C2-8BF6-EB62EA2F2BBE}" srcOrd="1" destOrd="0" presId="urn:microsoft.com/office/officeart/2005/8/layout/hList1"/>
    <dgm:cxn modelId="{AEC87D07-B5C3-4C86-9F47-982D2D9F3A78}" type="presParOf" srcId="{1A99E045-22C8-4F28-9D63-51981AF6C8B7}" destId="{127E56FE-3034-499D-8AF2-5492E4754B19}" srcOrd="1" destOrd="0" presId="urn:microsoft.com/office/officeart/2005/8/layout/hList1"/>
    <dgm:cxn modelId="{238A54B5-118B-42BA-9914-9CDFF24A3347}" type="presParOf" srcId="{1A99E045-22C8-4F28-9D63-51981AF6C8B7}" destId="{17C5B283-417C-4F59-8310-C062DDDE6A84}" srcOrd="2" destOrd="0" presId="urn:microsoft.com/office/officeart/2005/8/layout/hList1"/>
    <dgm:cxn modelId="{2A445D6C-CBFA-48E0-81DC-CAF5883CB800}" type="presParOf" srcId="{17C5B283-417C-4F59-8310-C062DDDE6A84}" destId="{78C49EFF-1233-453C-ACCE-1620374FD894}" srcOrd="0" destOrd="0" presId="urn:microsoft.com/office/officeart/2005/8/layout/hList1"/>
    <dgm:cxn modelId="{703A777A-1FE4-4EC4-BB99-3CE896C348CB}" type="presParOf" srcId="{17C5B283-417C-4F59-8310-C062DDDE6A84}" destId="{5DD69DB1-59C7-4EBF-B943-B50F082E23AD}" srcOrd="1" destOrd="0" presId="urn:microsoft.com/office/officeart/2005/8/layout/hList1"/>
    <dgm:cxn modelId="{14F93903-F9D3-45BA-ACEE-5EDF05C03AD0}" type="presParOf" srcId="{1A99E045-22C8-4F28-9D63-51981AF6C8B7}" destId="{0707C349-D5E0-4129-B6E6-474103F66FEC}" srcOrd="3" destOrd="0" presId="urn:microsoft.com/office/officeart/2005/8/layout/hList1"/>
    <dgm:cxn modelId="{4B129B5D-7295-4864-96C0-B1A49D1701C3}" type="presParOf" srcId="{1A99E045-22C8-4F28-9D63-51981AF6C8B7}" destId="{04D155F9-79D0-45D2-AF4F-4019C9109659}" srcOrd="4" destOrd="0" presId="urn:microsoft.com/office/officeart/2005/8/layout/hList1"/>
    <dgm:cxn modelId="{73ED56E0-AD68-4AE0-BBE4-F975946AAC37}" type="presParOf" srcId="{04D155F9-79D0-45D2-AF4F-4019C9109659}" destId="{F1F00C2F-51E0-48CB-B3FC-FFBAE5DB6286}" srcOrd="0" destOrd="0" presId="urn:microsoft.com/office/officeart/2005/8/layout/hList1"/>
    <dgm:cxn modelId="{D5B79143-D940-4857-BC9A-44E2B19BB546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психолого-педагогические условия</a:t>
          </a:r>
          <a:endParaRPr lang="ru-RU" b="1" dirty="0">
            <a:solidFill>
              <a:srgbClr val="000000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>
        <a:solidFill>
          <a:srgbClr val="FF99CC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финансовые условия </a:t>
          </a:r>
          <a:endParaRPr lang="ru-RU" b="1" dirty="0">
            <a:solidFill>
              <a:srgbClr val="000000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развивающая предметно-пространственная среда</a:t>
          </a:r>
          <a:endParaRPr lang="ru-RU" b="1" dirty="0">
            <a:solidFill>
              <a:srgbClr val="000000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материально-технические условия </a:t>
          </a:r>
          <a:endParaRPr lang="ru-RU" b="1" dirty="0">
            <a:solidFill>
              <a:srgbClr val="000000"/>
            </a:solidFill>
          </a:endParaRPr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кадровые условия</a:t>
          </a:r>
          <a:endParaRPr lang="ru-RU" b="1" dirty="0">
            <a:solidFill>
              <a:srgbClr val="000000"/>
            </a:solidFill>
          </a:endParaRPr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007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7DBAECDC-9DE0-4069-919D-CB92FF5A89A5}" type="presOf" srcId="{CDBA3C88-BD9A-45C0-AE92-37C296F66ACB}" destId="{28DD7763-6CEC-4AA4-AD7D-F789D9DAD30D}" srcOrd="0" destOrd="0" presId="urn:microsoft.com/office/officeart/2005/8/layout/list1"/>
    <dgm:cxn modelId="{282DDE01-AD60-4C01-B030-145E657510E4}" type="presOf" srcId="{DBEB36B6-DE6B-478C-9480-55DFD5B44D03}" destId="{90ECB009-2161-4FCE-BDBD-5D422FF9BD8B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501D5F53-1341-4665-94F5-9E5A3260D73B}" type="presOf" srcId="{EA99C889-C3C4-4DA2-95A7-54DE057BCAB6}" destId="{B74C86A2-E452-4D24-B72C-68181FD0FBC5}" srcOrd="1" destOrd="0" presId="urn:microsoft.com/office/officeart/2005/8/layout/list1"/>
    <dgm:cxn modelId="{50235AD3-33C0-4CE6-A6FE-6844839BE4B5}" type="presOf" srcId="{EF101EA2-D3EF-4F9A-B170-673B13B2AB99}" destId="{6BB609BF-E19A-4E75-9CAA-6CFD4D46966B}" srcOrd="1" destOrd="0" presId="urn:microsoft.com/office/officeart/2005/8/layout/list1"/>
    <dgm:cxn modelId="{CC5FCD73-B632-4B8E-9600-A4ABFAA21B0C}" type="presOf" srcId="{7DC315D4-CF6A-4FD0-9BD4-74329BDFD2E4}" destId="{BDA33F08-5B65-4C8A-B073-98578CAD4843}" srcOrd="0" destOrd="0" presId="urn:microsoft.com/office/officeart/2005/8/layout/list1"/>
    <dgm:cxn modelId="{2819D7FA-E5C9-42F5-9FAD-187651FECC18}" type="presOf" srcId="{7DC315D4-CF6A-4FD0-9BD4-74329BDFD2E4}" destId="{61AE2133-6DD3-4D37-9B8D-D678BC651EAC}" srcOrd="1" destOrd="0" presId="urn:microsoft.com/office/officeart/2005/8/layout/list1"/>
    <dgm:cxn modelId="{95ED04F3-4949-4A64-A6F0-394E14CCDD0C}" type="presOf" srcId="{DBEB36B6-DE6B-478C-9480-55DFD5B44D03}" destId="{89EDEAD9-DA62-45D3-9EE4-54C18FFE8251}" srcOrd="1" destOrd="0" presId="urn:microsoft.com/office/officeart/2005/8/layout/list1"/>
    <dgm:cxn modelId="{5022E1FB-57CB-485A-BFE2-7CB5F322D9F1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FCFC6FD5-44AE-4528-8F67-318E6EB28CCF}" type="presOf" srcId="{CDBA3C88-BD9A-45C0-AE92-37C296F66ACB}" destId="{B021F2BB-6371-4D24-BBDB-008A4F739364}" srcOrd="1" destOrd="0" presId="urn:microsoft.com/office/officeart/2005/8/layout/list1"/>
    <dgm:cxn modelId="{83F4FA51-C758-42C7-BA7F-B5188BB47960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575023A3-DAC3-41F8-9DCB-6077163D8C50}" type="presOf" srcId="{EA99C889-C3C4-4DA2-95A7-54DE057BCAB6}" destId="{E9BD361F-BD60-461F-8D02-5C93E37A8958}" srcOrd="0" destOrd="0" presId="urn:microsoft.com/office/officeart/2005/8/layout/list1"/>
    <dgm:cxn modelId="{3B516B0A-92C5-455D-AE29-67CD76061C6C}" type="presParOf" srcId="{A86B5035-7A6C-46E1-9C99-4C9553F2AF05}" destId="{E2830A46-1D5E-471C-AD50-9D2FD3E5F309}" srcOrd="0" destOrd="0" presId="urn:microsoft.com/office/officeart/2005/8/layout/list1"/>
    <dgm:cxn modelId="{92617868-1AA1-4894-A886-56C8C1777EEC}" type="presParOf" srcId="{E2830A46-1D5E-471C-AD50-9D2FD3E5F309}" destId="{E9BD361F-BD60-461F-8D02-5C93E37A8958}" srcOrd="0" destOrd="0" presId="urn:microsoft.com/office/officeart/2005/8/layout/list1"/>
    <dgm:cxn modelId="{3B6194CA-2570-4E34-99F1-8A2C200B76E9}" type="presParOf" srcId="{E2830A46-1D5E-471C-AD50-9D2FD3E5F309}" destId="{B74C86A2-E452-4D24-B72C-68181FD0FBC5}" srcOrd="1" destOrd="0" presId="urn:microsoft.com/office/officeart/2005/8/layout/list1"/>
    <dgm:cxn modelId="{FF3CEE4D-39F3-476C-9FB4-FAE961433E7F}" type="presParOf" srcId="{A86B5035-7A6C-46E1-9C99-4C9553F2AF05}" destId="{BBA5896B-DBA9-4BE7-AA19-5F1A80788BD2}" srcOrd="1" destOrd="0" presId="urn:microsoft.com/office/officeart/2005/8/layout/list1"/>
    <dgm:cxn modelId="{131BA40C-A36C-471A-A595-5A0D2F52E726}" type="presParOf" srcId="{A86B5035-7A6C-46E1-9C99-4C9553F2AF05}" destId="{2693B1DE-1574-44DE-A6BD-2F47FFF4894F}" srcOrd="2" destOrd="0" presId="urn:microsoft.com/office/officeart/2005/8/layout/list1"/>
    <dgm:cxn modelId="{F101F32E-6E0E-4953-A42B-25BFB0F2DAFB}" type="presParOf" srcId="{A86B5035-7A6C-46E1-9C99-4C9553F2AF05}" destId="{1016CE63-0B6F-4F4D-9DD6-0153E55832E3}" srcOrd="3" destOrd="0" presId="urn:microsoft.com/office/officeart/2005/8/layout/list1"/>
    <dgm:cxn modelId="{BA17C119-E9FC-42CB-AF3D-ED1ED4922800}" type="presParOf" srcId="{A86B5035-7A6C-46E1-9C99-4C9553F2AF05}" destId="{0C8BB5D9-3B37-4208-B858-C70CBA2250BE}" srcOrd="4" destOrd="0" presId="urn:microsoft.com/office/officeart/2005/8/layout/list1"/>
    <dgm:cxn modelId="{7B7F6555-E5E4-458D-8CBA-FE2ACC9F3F0A}" type="presParOf" srcId="{0C8BB5D9-3B37-4208-B858-C70CBA2250BE}" destId="{90ECB009-2161-4FCE-BDBD-5D422FF9BD8B}" srcOrd="0" destOrd="0" presId="urn:microsoft.com/office/officeart/2005/8/layout/list1"/>
    <dgm:cxn modelId="{8631CAD4-2109-4696-9F1B-200A82EE416C}" type="presParOf" srcId="{0C8BB5D9-3B37-4208-B858-C70CBA2250BE}" destId="{89EDEAD9-DA62-45D3-9EE4-54C18FFE8251}" srcOrd="1" destOrd="0" presId="urn:microsoft.com/office/officeart/2005/8/layout/list1"/>
    <dgm:cxn modelId="{658054CE-B5CD-4F00-AAE4-9BC39B7B358E}" type="presParOf" srcId="{A86B5035-7A6C-46E1-9C99-4C9553F2AF05}" destId="{D6F2A3B7-9339-4141-9FE7-8A47E56DF203}" srcOrd="5" destOrd="0" presId="urn:microsoft.com/office/officeart/2005/8/layout/list1"/>
    <dgm:cxn modelId="{F1B63271-F616-49CA-92BE-2760B77602F0}" type="presParOf" srcId="{A86B5035-7A6C-46E1-9C99-4C9553F2AF05}" destId="{339E794D-6153-47BC-BF1A-65FD64E78766}" srcOrd="6" destOrd="0" presId="urn:microsoft.com/office/officeart/2005/8/layout/list1"/>
    <dgm:cxn modelId="{8FE50CD6-DFA3-433E-B4F5-DE57F8A4E0E3}" type="presParOf" srcId="{A86B5035-7A6C-46E1-9C99-4C9553F2AF05}" destId="{64E10F49-5A94-461C-9370-D25C93396E11}" srcOrd="7" destOrd="0" presId="urn:microsoft.com/office/officeart/2005/8/layout/list1"/>
    <dgm:cxn modelId="{6FE8306B-B070-41A2-A9E2-7E4134F251A8}" type="presParOf" srcId="{A86B5035-7A6C-46E1-9C99-4C9553F2AF05}" destId="{09054E1E-F69E-4A64-A01E-348F9071F812}" srcOrd="8" destOrd="0" presId="urn:microsoft.com/office/officeart/2005/8/layout/list1"/>
    <dgm:cxn modelId="{ECB5E55B-76C6-4372-8E7A-565C17344ADC}" type="presParOf" srcId="{09054E1E-F69E-4A64-A01E-348F9071F812}" destId="{E4CDCD51-55B5-47A8-A21F-2E13C8497BDF}" srcOrd="0" destOrd="0" presId="urn:microsoft.com/office/officeart/2005/8/layout/list1"/>
    <dgm:cxn modelId="{936EBB00-5229-420D-8884-F0E9A1BBA2BA}" type="presParOf" srcId="{09054E1E-F69E-4A64-A01E-348F9071F812}" destId="{6BB609BF-E19A-4E75-9CAA-6CFD4D46966B}" srcOrd="1" destOrd="0" presId="urn:microsoft.com/office/officeart/2005/8/layout/list1"/>
    <dgm:cxn modelId="{46AECECB-C19F-4672-B319-A376B2094218}" type="presParOf" srcId="{A86B5035-7A6C-46E1-9C99-4C9553F2AF05}" destId="{B7CBAAE1-199A-459F-973F-521F138BF836}" srcOrd="9" destOrd="0" presId="urn:microsoft.com/office/officeart/2005/8/layout/list1"/>
    <dgm:cxn modelId="{F5E4E8FD-4BA4-44B0-99E0-4E436483076B}" type="presParOf" srcId="{A86B5035-7A6C-46E1-9C99-4C9553F2AF05}" destId="{04D2C57B-622B-4C5B-8CCA-4660D597A0BA}" srcOrd="10" destOrd="0" presId="urn:microsoft.com/office/officeart/2005/8/layout/list1"/>
    <dgm:cxn modelId="{8E92485A-7373-4B98-87B2-2264409321EC}" type="presParOf" srcId="{A86B5035-7A6C-46E1-9C99-4C9553F2AF05}" destId="{C9F81653-3F54-4E81-9FED-4F9CE518127D}" srcOrd="11" destOrd="0" presId="urn:microsoft.com/office/officeart/2005/8/layout/list1"/>
    <dgm:cxn modelId="{881FC766-A2DC-4683-858B-59DB58F0CBFF}" type="presParOf" srcId="{A86B5035-7A6C-46E1-9C99-4C9553F2AF05}" destId="{E5B3F690-BD14-43F6-AE30-186B7E0D25FB}" srcOrd="12" destOrd="0" presId="urn:microsoft.com/office/officeart/2005/8/layout/list1"/>
    <dgm:cxn modelId="{1A0B3EE4-1B12-4EC5-A659-DECD2FA7E82B}" type="presParOf" srcId="{E5B3F690-BD14-43F6-AE30-186B7E0D25FB}" destId="{BDA33F08-5B65-4C8A-B073-98578CAD4843}" srcOrd="0" destOrd="0" presId="urn:microsoft.com/office/officeart/2005/8/layout/list1"/>
    <dgm:cxn modelId="{165449F9-612A-4887-B564-806182C38CFE}" type="presParOf" srcId="{E5B3F690-BD14-43F6-AE30-186B7E0D25FB}" destId="{61AE2133-6DD3-4D37-9B8D-D678BC651EAC}" srcOrd="1" destOrd="0" presId="urn:microsoft.com/office/officeart/2005/8/layout/list1"/>
    <dgm:cxn modelId="{BC545130-9C63-4F39-A2B0-E63ED6CFE551}" type="presParOf" srcId="{A86B5035-7A6C-46E1-9C99-4C9553F2AF05}" destId="{31882555-46A2-4F35-AB2A-0BEBCFC79D60}" srcOrd="13" destOrd="0" presId="urn:microsoft.com/office/officeart/2005/8/layout/list1"/>
    <dgm:cxn modelId="{F805E5B7-903B-4069-BDB1-010CAF05A922}" type="presParOf" srcId="{A86B5035-7A6C-46E1-9C99-4C9553F2AF05}" destId="{8D2482DD-1B0E-4A2B-BD55-FDD87F017E76}" srcOrd="14" destOrd="0" presId="urn:microsoft.com/office/officeart/2005/8/layout/list1"/>
    <dgm:cxn modelId="{83BC9258-8188-43AC-8E07-69EF85658665}" type="presParOf" srcId="{A86B5035-7A6C-46E1-9C99-4C9553F2AF05}" destId="{A81EEA68-2003-4581-B589-2A3BED8B8090}" srcOrd="15" destOrd="0" presId="urn:microsoft.com/office/officeart/2005/8/layout/list1"/>
    <dgm:cxn modelId="{DBA8CF9B-49C3-4470-9CF7-FEF69FE2C9F5}" type="presParOf" srcId="{A86B5035-7A6C-46E1-9C99-4C9553F2AF05}" destId="{7F579C94-9A29-45BC-8277-1799C24D2398}" srcOrd="16" destOrd="0" presId="urn:microsoft.com/office/officeart/2005/8/layout/list1"/>
    <dgm:cxn modelId="{0F5C1330-DEE3-4F75-B2F8-5D4B3A5FD361}" type="presParOf" srcId="{7F579C94-9A29-45BC-8277-1799C24D2398}" destId="{28DD7763-6CEC-4AA4-AD7D-F789D9DAD30D}" srcOrd="0" destOrd="0" presId="urn:microsoft.com/office/officeart/2005/8/layout/list1"/>
    <dgm:cxn modelId="{21701604-AE5E-4150-BCE4-91F95F5DEFFD}" type="presParOf" srcId="{7F579C94-9A29-45BC-8277-1799C24D2398}" destId="{B021F2BB-6371-4D24-BBDB-008A4F739364}" srcOrd="1" destOrd="0" presId="urn:microsoft.com/office/officeart/2005/8/layout/list1"/>
    <dgm:cxn modelId="{3BF7B3F9-0AE3-4A79-8D02-75F2C403926E}" type="presParOf" srcId="{A86B5035-7A6C-46E1-9C99-4C9553F2AF05}" destId="{EE855BD6-9B04-4D92-AC00-279C82350E27}" srcOrd="17" destOrd="0" presId="urn:microsoft.com/office/officeart/2005/8/layout/list1"/>
    <dgm:cxn modelId="{E1EA0A75-7804-4C71-A1B1-AF9EC351832F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592630E-28CE-45B0-9C35-52EE5587B9E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5DF7B0A-B49C-4287-A18E-33861C6BB9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c-sfera.ru/sites/default/files/field/image/fgos_do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3.jpeg"/><Relationship Id="rId7" Type="http://schemas.openxmlformats.org/officeDocument/2006/relationships/diagramData" Target="../diagrams/data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microsoft.com/office/2007/relationships/diagramDrawing" Target="../diagrams/drawing1.xml"/><Relationship Id="rId5" Type="http://schemas.openxmlformats.org/officeDocument/2006/relationships/image" Target="../media/image1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4.jpe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90%D1%81%D0%BC%D0%BE%D0%BB%D0%BE%D0%B2%20%D0%90.%D0%93.&amp;fp=1&amp;img_url=http://www.firo.ru/wp-content/uploads/2013/06/agas.jpg&amp;pos=54&amp;rpt=simage&amp;nojs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064895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 такое 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17032"/>
            <a:ext cx="817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для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воспитателей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3" descr="http://www.tc-sfera.ru/sites/default/files/styles/medium/public/field/image/fgos_do.png">
            <a:hlinkClick r:id="rId2" tooltip="Переход от ФГТ к ФГОС Д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615" y="692696"/>
            <a:ext cx="2977833" cy="1285884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176089" cy="15121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/>
              <a:t>Методист</a:t>
            </a:r>
          </a:p>
          <a:p>
            <a:pPr algn="r"/>
            <a:r>
              <a:rPr lang="ru-RU" b="1" dirty="0" smtClean="0"/>
              <a:t>Лебедева М.В.</a:t>
            </a:r>
          </a:p>
          <a:p>
            <a:pPr algn="r"/>
            <a:endParaRPr lang="ru-RU" b="1" dirty="0"/>
          </a:p>
          <a:p>
            <a:pPr algn="ctr"/>
            <a:r>
              <a:rPr lang="ru-RU" b="1" dirty="0" smtClean="0"/>
              <a:t>Москва, 2014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69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Требования </a:t>
            </a:r>
            <a:r>
              <a:rPr lang="ru-RU" sz="2400" b="1" dirty="0"/>
              <a:t>к структуре образовательной программы дошкольного образования и </a:t>
            </a:r>
            <a:r>
              <a:rPr lang="ru-RU" sz="2400" b="1" dirty="0" smtClean="0"/>
              <a:t>ее объему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2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… Программа </a:t>
            </a:r>
            <a:r>
              <a:rPr lang="ru-RU" sz="1800" b="1" dirty="0">
                <a:solidFill>
                  <a:srgbClr val="C00000"/>
                </a:solidFill>
              </a:rPr>
              <a:t>определяет содержание </a:t>
            </a:r>
            <a:r>
              <a:rPr lang="ru-RU" sz="1800" dirty="0"/>
              <a:t>и организацию образовательной деятельности на уровне дошкольного </a:t>
            </a:r>
            <a:r>
              <a:rPr lang="ru-RU" sz="1800" dirty="0" smtClean="0"/>
              <a:t>образования.</a:t>
            </a:r>
          </a:p>
          <a:p>
            <a:pPr marL="0" indent="0">
              <a:buNone/>
            </a:pPr>
            <a:r>
              <a:rPr lang="ru-RU" sz="1800" dirty="0" smtClean="0"/>
              <a:t>… </a:t>
            </a:r>
            <a:r>
              <a:rPr lang="ru-RU" sz="1800" dirty="0"/>
              <a:t>Структурные подразделения в одной Организации </a:t>
            </a:r>
            <a:r>
              <a:rPr lang="ru-RU" sz="1800" dirty="0" smtClean="0"/>
              <a:t>могут </a:t>
            </a:r>
            <a:r>
              <a:rPr lang="ru-RU" sz="1800" dirty="0"/>
              <a:t>реализовывать разные </a:t>
            </a:r>
            <a:r>
              <a:rPr lang="ru-RU" sz="1800" dirty="0" smtClean="0"/>
              <a:t>Программы.</a:t>
            </a:r>
          </a:p>
          <a:p>
            <a:pPr marL="0" indent="0"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Программа определяет комплекс основных характеристик дошкольное образования</a:t>
            </a:r>
            <a:endParaRPr lang="ru-RU" sz="1800" dirty="0" smtClean="0">
              <a:solidFill>
                <a:srgbClr val="C00000"/>
              </a:solidFill>
            </a:endParaRPr>
          </a:p>
        </p:txBody>
      </p:sp>
      <p:pic>
        <p:nvPicPr>
          <p:cNvPr id="23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340638" y="3214005"/>
            <a:ext cx="1151242" cy="159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6" descr="http://prosv.ru/Attachment.aspx?Id=13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656" y="3226085"/>
            <a:ext cx="1138040" cy="164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8" descr="http://prosv.ru/Attachment.aspx?Id=184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435" y="3207220"/>
            <a:ext cx="1138039" cy="156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3208778"/>
            <a:ext cx="1098304" cy="157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2320" y="3226604"/>
            <a:ext cx="1098699" cy="164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2199919"/>
              </p:ext>
            </p:extLst>
          </p:nvPr>
        </p:nvGraphicFramePr>
        <p:xfrm>
          <a:off x="690773" y="5949280"/>
          <a:ext cx="7853362" cy="59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018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5936363" y="4855926"/>
            <a:ext cx="2016224" cy="985969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48000" y="5204851"/>
            <a:ext cx="2016224" cy="985969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27560" y="4855926"/>
            <a:ext cx="2016224" cy="985969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29069" y="3470804"/>
            <a:ext cx="2016224" cy="985969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15616" y="3470804"/>
            <a:ext cx="2016224" cy="985969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… Содержание </a:t>
            </a:r>
            <a:r>
              <a:rPr lang="ru-RU" sz="1800" dirty="0"/>
              <a:t>Программы должно обеспечивать </a:t>
            </a:r>
            <a:r>
              <a:rPr lang="ru-RU" sz="1800" b="1" dirty="0" smtClean="0">
                <a:solidFill>
                  <a:srgbClr val="C00000"/>
                </a:solidFill>
              </a:rPr>
              <a:t>развитие </a:t>
            </a:r>
            <a:r>
              <a:rPr lang="ru-RU" sz="1800" b="1" dirty="0">
                <a:solidFill>
                  <a:srgbClr val="C00000"/>
                </a:solidFill>
              </a:rPr>
              <a:t>личности, мотивации и способностей детей </a:t>
            </a:r>
            <a:r>
              <a:rPr lang="ru-RU" sz="1800" b="1" dirty="0" smtClean="0">
                <a:solidFill>
                  <a:srgbClr val="C00000"/>
                </a:solidFill>
              </a:rPr>
              <a:t>в </a:t>
            </a:r>
            <a:r>
              <a:rPr lang="ru-RU" sz="1800" b="1" dirty="0">
                <a:solidFill>
                  <a:srgbClr val="C00000"/>
                </a:solidFill>
              </a:rPr>
              <a:t>различных видах деятельности </a:t>
            </a:r>
            <a:r>
              <a:rPr lang="ru-RU" sz="1800" dirty="0"/>
              <a:t>и охватывать </a:t>
            </a:r>
            <a:r>
              <a:rPr lang="ru-RU" sz="1800" dirty="0" smtClean="0"/>
              <a:t>следующие </a:t>
            </a:r>
            <a:r>
              <a:rPr lang="ru-RU" sz="1800" dirty="0"/>
              <a:t>структурные единицы, представляющие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определенные </a:t>
            </a:r>
            <a:r>
              <a:rPr lang="ru-RU" sz="1800" dirty="0"/>
              <a:t>направления развития и образования </a:t>
            </a:r>
            <a:r>
              <a:rPr lang="ru-RU" sz="1800" dirty="0" smtClean="0"/>
              <a:t>детей </a:t>
            </a:r>
            <a:r>
              <a:rPr lang="ru-RU" sz="1800" dirty="0"/>
              <a:t>(далее - образовательные области</a:t>
            </a:r>
            <a:r>
              <a:rPr lang="ru-RU" sz="1800" dirty="0" smtClean="0"/>
              <a:t>):</a:t>
            </a:r>
            <a:endParaRPr lang="ru-RU" sz="1800" dirty="0"/>
          </a:p>
        </p:txBody>
      </p:sp>
      <p:sp>
        <p:nvSpPr>
          <p:cNvPr id="11" name="Прямоугольник 19"/>
          <p:cNvSpPr/>
          <p:nvPr/>
        </p:nvSpPr>
        <p:spPr>
          <a:xfrm>
            <a:off x="1285546" y="4954114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развитие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60253" y="4933411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развитие</a:t>
            </a:r>
            <a:endParaRPr lang="ru-RU" sz="1600" b="1" i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2525" y="3671400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Физическое развитие</a:t>
            </a:r>
            <a:endParaRPr lang="ru-RU" sz="1600" b="1" i="1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8000" y="5405447"/>
            <a:ext cx="202999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Речевое </a:t>
            </a:r>
            <a:br>
              <a:rPr lang="ru-RU" sz="1600" b="1" dirty="0" smtClean="0">
                <a:solidFill>
                  <a:srgbClr val="000000"/>
                </a:solidFill>
              </a:rPr>
            </a:br>
            <a:r>
              <a:rPr lang="ru-RU" sz="1600" b="1" dirty="0" smtClean="0">
                <a:solidFill>
                  <a:srgbClr val="000000"/>
                </a:solidFill>
              </a:rPr>
              <a:t>развитие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29069" y="3671399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Познавательное развитие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67" y="3429000"/>
            <a:ext cx="2016224" cy="1401896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 descr="http://sholsdora.ucoz.ru/kartinki/resurs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2785" y="3528917"/>
            <a:ext cx="1846188" cy="12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Социально-коммуникативное развитие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направлено </a:t>
            </a:r>
            <a:r>
              <a:rPr lang="ru-RU" dirty="0"/>
              <a:t>на </a:t>
            </a:r>
            <a:r>
              <a:rPr lang="ru-RU" b="1" dirty="0">
                <a:solidFill>
                  <a:srgbClr val="C00000"/>
                </a:solidFill>
              </a:rPr>
              <a:t>усвоение норм и ценностей</a:t>
            </a:r>
            <a:r>
              <a:rPr lang="ru-RU" dirty="0"/>
              <a:t>, принятых в обществе, включая моральные и нравственные ценности;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общения и взаимодействия ребенка со взрослыми и сверстниками; </a:t>
            </a:r>
            <a:endParaRPr lang="ru-RU" dirty="0" smtClean="0"/>
          </a:p>
          <a:p>
            <a:r>
              <a:rPr lang="ru-RU" dirty="0" smtClean="0"/>
              <a:t>становление </a:t>
            </a:r>
            <a:r>
              <a:rPr lang="ru-RU" dirty="0"/>
              <a:t>самостоятельности, целенаправленности и </a:t>
            </a:r>
            <a:r>
              <a:rPr lang="ru-RU" dirty="0" err="1"/>
              <a:t>саморегуляции</a:t>
            </a:r>
            <a:r>
              <a:rPr lang="ru-RU" dirty="0"/>
              <a:t> собственных действий;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позитивных установок к различным видам труда и творчества;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основ безопасного поведения в быту, социуме, природе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1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Познавательное развитие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предполагает </a:t>
            </a:r>
            <a:r>
              <a:rPr lang="ru-RU" b="1" dirty="0">
                <a:solidFill>
                  <a:srgbClr val="C00000"/>
                </a:solidFill>
              </a:rPr>
              <a:t>развитие интересов </a:t>
            </a:r>
            <a:r>
              <a:rPr lang="ru-RU" dirty="0"/>
              <a:t>детей, любознательности и познавательной мотивации;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формирование </a:t>
            </a:r>
            <a:r>
              <a:rPr lang="ru-RU" b="1" dirty="0">
                <a:solidFill>
                  <a:srgbClr val="C00000"/>
                </a:solidFill>
              </a:rPr>
              <a:t>познавательных действий</a:t>
            </a:r>
            <a:r>
              <a:rPr lang="ru-RU" dirty="0"/>
              <a:t>, становление сознания;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воображения и творческой активности;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14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Речевое развитие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включает </a:t>
            </a:r>
            <a:r>
              <a:rPr lang="ru-RU" b="1" dirty="0">
                <a:solidFill>
                  <a:srgbClr val="C00000"/>
                </a:solidFill>
              </a:rPr>
              <a:t>владение речью как средством общения</a:t>
            </a:r>
            <a:r>
              <a:rPr lang="ru-RU" dirty="0"/>
              <a:t> и культуры; </a:t>
            </a:r>
          </a:p>
          <a:p>
            <a:r>
              <a:rPr lang="ru-RU" dirty="0" smtClean="0"/>
              <a:t>обогащение </a:t>
            </a:r>
            <a:r>
              <a:rPr lang="ru-RU" dirty="0"/>
              <a:t>активного словаря;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связной, грамматически правильной диалогической и монологической речи;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речевого творчества;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звуковой и интонационной культуры речи, фонематического слуха; </a:t>
            </a:r>
            <a:endParaRPr lang="ru-RU" dirty="0" smtClean="0"/>
          </a:p>
          <a:p>
            <a:r>
              <a:rPr lang="ru-RU" dirty="0" smtClean="0"/>
              <a:t>знакомство </a:t>
            </a:r>
            <a:r>
              <a:rPr lang="ru-RU" dirty="0"/>
              <a:t>с книжной культурой, детской литературой, понимание на слух текстов различных жанров детской литературы;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звуковой аналитико-синтетической активности как предпосылки обучения грамоте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83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Художественно-эстетическое развитие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предполагает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развитие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предпосылок ценностно-смыслового </a:t>
            </a:r>
            <a:r>
              <a:rPr lang="ru-RU" b="1" dirty="0">
                <a:solidFill>
                  <a:srgbClr val="C00000"/>
                </a:solidFill>
              </a:rPr>
              <a:t>восприятия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и </a:t>
            </a:r>
            <a:r>
              <a:rPr lang="ru-RU" b="1" dirty="0">
                <a:solidFill>
                  <a:srgbClr val="C00000"/>
                </a:solidFill>
              </a:rPr>
              <a:t>понимания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произведений искусства (словесного, музыкального, изобразительного), мира природы; </a:t>
            </a:r>
            <a:endParaRPr lang="ru-RU" dirty="0" smtClean="0"/>
          </a:p>
          <a:p>
            <a:r>
              <a:rPr lang="ru-RU" dirty="0" smtClean="0"/>
              <a:t>становление </a:t>
            </a:r>
            <a:r>
              <a:rPr lang="ru-RU" dirty="0"/>
              <a:t>эстетического отношения к окружающему миру;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элементарных представлений о видах искусства; </a:t>
            </a:r>
            <a:endParaRPr lang="ru-RU" dirty="0" smtClean="0"/>
          </a:p>
          <a:p>
            <a:r>
              <a:rPr lang="ru-RU" dirty="0" smtClean="0"/>
              <a:t>восприятие </a:t>
            </a:r>
            <a:r>
              <a:rPr lang="ru-RU" dirty="0"/>
              <a:t>музыки, художественной литературы, фольклора; </a:t>
            </a:r>
            <a:endParaRPr lang="ru-RU" dirty="0" smtClean="0"/>
          </a:p>
          <a:p>
            <a:r>
              <a:rPr lang="ru-RU" dirty="0" smtClean="0"/>
              <a:t>стимулирование </a:t>
            </a:r>
            <a:r>
              <a:rPr lang="ru-RU" dirty="0"/>
              <a:t>сопереживания персонажам художественных произведений;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реализацию </a:t>
            </a:r>
            <a:r>
              <a:rPr lang="ru-RU" b="1" dirty="0">
                <a:solidFill>
                  <a:srgbClr val="C00000"/>
                </a:solidFill>
              </a:rPr>
              <a:t>самостоятельной творческой деятельности </a:t>
            </a:r>
            <a:r>
              <a:rPr lang="ru-RU" dirty="0"/>
              <a:t>детей (изобразительной, конструктивно-модельной, музыкальной и др.).</a:t>
            </a:r>
          </a:p>
        </p:txBody>
      </p:sp>
    </p:spTree>
    <p:extLst>
      <p:ext uri="{BB962C8B-B14F-4D97-AF65-F5344CB8AC3E}">
        <p14:creationId xmlns:p14="http://schemas.microsoft.com/office/powerpoint/2010/main" val="3260666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Физическое развитие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включает </a:t>
            </a:r>
            <a:r>
              <a:rPr lang="ru-RU" dirty="0"/>
              <a:t>приобретение опыта в следующих видах деятельности детей: </a:t>
            </a:r>
            <a:r>
              <a:rPr lang="ru-RU" b="1" dirty="0">
                <a:solidFill>
                  <a:srgbClr val="C00000"/>
                </a:solidFill>
              </a:rPr>
              <a:t>двигательной</a:t>
            </a:r>
            <a:r>
              <a:rPr lang="ru-RU" dirty="0"/>
              <a:t>, в том числе связанной с выполнением упражнений, направленных на развитие таких </a:t>
            </a:r>
            <a:r>
              <a:rPr lang="ru-RU" b="1" dirty="0">
                <a:solidFill>
                  <a:srgbClr val="C00000"/>
                </a:solidFill>
              </a:rPr>
              <a:t>физических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качеств</a:t>
            </a:r>
            <a:r>
              <a:rPr lang="ru-RU" dirty="0"/>
              <a:t>, как координация и гибкость; </a:t>
            </a:r>
            <a:endParaRPr lang="ru-RU" dirty="0" smtClean="0"/>
          </a:p>
          <a:p>
            <a:r>
              <a:rPr lang="ru-RU" dirty="0" smtClean="0"/>
              <a:t>способствующих </a:t>
            </a:r>
            <a:r>
              <a:rPr lang="ru-RU" dirty="0"/>
              <a:t>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</a:t>
            </a:r>
            <a:endParaRPr lang="ru-RU" dirty="0" smtClean="0"/>
          </a:p>
          <a:p>
            <a:r>
              <a:rPr lang="ru-RU" dirty="0" smtClean="0"/>
              <a:t>становление </a:t>
            </a:r>
            <a:r>
              <a:rPr lang="ru-RU" dirty="0"/>
              <a:t>целенаправленности и </a:t>
            </a:r>
            <a:r>
              <a:rPr lang="ru-RU" dirty="0" err="1"/>
              <a:t>саморегуляции</a:t>
            </a:r>
            <a:r>
              <a:rPr lang="ru-RU" dirty="0"/>
              <a:t> в двигательной сфере; </a:t>
            </a:r>
            <a:endParaRPr lang="ru-RU" dirty="0" smtClean="0"/>
          </a:p>
          <a:p>
            <a:r>
              <a:rPr lang="ru-RU" dirty="0" smtClean="0"/>
              <a:t>становление </a:t>
            </a:r>
            <a:r>
              <a:rPr lang="ru-RU" dirty="0"/>
              <a:t>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</a:t>
            </a:r>
            <a:r>
              <a:rPr lang="ru-RU" dirty="0" smtClean="0"/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02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44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…</a:t>
            </a:r>
            <a:r>
              <a:rPr lang="ru-RU" sz="1800" dirty="0" smtClean="0"/>
              <a:t> </a:t>
            </a:r>
            <a:r>
              <a:rPr lang="ru-RU" sz="1800" b="1" dirty="0">
                <a:solidFill>
                  <a:srgbClr val="C00000"/>
                </a:solidFill>
              </a:rPr>
              <a:t>Конкретное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содержание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указанных образовательных областей зависит </a:t>
            </a:r>
            <a:r>
              <a:rPr lang="ru-RU" sz="1800" b="1" dirty="0">
                <a:solidFill>
                  <a:srgbClr val="C00000"/>
                </a:solidFill>
              </a:rPr>
              <a:t>от возрастных и индивидуальных особенностей детей</a:t>
            </a:r>
            <a:r>
              <a:rPr lang="ru-RU" sz="1800" dirty="0"/>
              <a:t>, определяется целями и задачами Программы и может реализовываться </a:t>
            </a:r>
            <a:r>
              <a:rPr lang="ru-RU" sz="1800" b="1" dirty="0">
                <a:solidFill>
                  <a:srgbClr val="C00000"/>
                </a:solidFill>
              </a:rPr>
              <a:t>в различных видах </a:t>
            </a:r>
            <a:r>
              <a:rPr lang="ru-RU" sz="1800" b="1" dirty="0" smtClean="0">
                <a:solidFill>
                  <a:srgbClr val="C00000"/>
                </a:solidFill>
              </a:rPr>
              <a:t>деятельности</a:t>
            </a:r>
            <a:r>
              <a:rPr lang="ru-RU" sz="1800" dirty="0" smtClean="0"/>
              <a:t> (общении, игре, познавательно-исследовательской деятельности…)</a:t>
            </a:r>
            <a:endParaRPr lang="ru-RU" sz="1800" dirty="0"/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097549"/>
              </p:ext>
            </p:extLst>
          </p:nvPr>
        </p:nvGraphicFramePr>
        <p:xfrm>
          <a:off x="611560" y="2564904"/>
          <a:ext cx="81369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7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Требования к условиям реализации основной</a:t>
            </a:r>
            <a:br>
              <a:rPr lang="ru-RU" sz="2400" b="1" dirty="0"/>
            </a:br>
            <a:r>
              <a:rPr lang="ru-RU" sz="2400" b="1" dirty="0"/>
              <a:t>образовательной программы дошкольного </a:t>
            </a:r>
            <a:r>
              <a:rPr lang="ru-RU" sz="2400" b="1" dirty="0" smtClean="0"/>
              <a:t>образования</a:t>
            </a:r>
            <a:endParaRPr lang="ru-RU" sz="2400" b="1" dirty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590464"/>
              </p:ext>
            </p:extLst>
          </p:nvPr>
        </p:nvGraphicFramePr>
        <p:xfrm>
          <a:off x="467544" y="2071389"/>
          <a:ext cx="8229600" cy="394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2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Требования к результатам освоения основной</a:t>
            </a:r>
            <a:br>
              <a:rPr lang="ru-RU" sz="2400" b="1" dirty="0"/>
            </a:br>
            <a:r>
              <a:rPr lang="ru-RU" sz="2400" b="1" dirty="0"/>
              <a:t>образовательной программы дошкольного </a:t>
            </a:r>
            <a:r>
              <a:rPr lang="ru-RU" sz="2400" b="1" dirty="0" smtClean="0"/>
              <a:t>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… Требования </a:t>
            </a:r>
            <a:r>
              <a:rPr lang="ru-RU" sz="1800" dirty="0"/>
              <a:t>Стандарта к результатам освоения Программы </a:t>
            </a:r>
            <a:r>
              <a:rPr lang="ru-RU" sz="1800" dirty="0">
                <a:solidFill>
                  <a:srgbClr val="000000"/>
                </a:solidFill>
              </a:rPr>
              <a:t>представлены в виде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целевых ориентиров </a:t>
            </a:r>
            <a:r>
              <a:rPr lang="ru-RU" sz="1800" dirty="0"/>
              <a:t>дошкольного образования, которые представляют собой социально-нормативные возрастные характеристики </a:t>
            </a:r>
            <a:r>
              <a:rPr lang="ru-RU" sz="1800" b="1" dirty="0">
                <a:solidFill>
                  <a:srgbClr val="C00000"/>
                </a:solidFill>
              </a:rPr>
              <a:t>возможных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достижений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ребенка на этапе завершения уровня дошкольного образования. </a:t>
            </a:r>
          </a:p>
          <a:p>
            <a:pPr marL="0" indent="0">
              <a:buNone/>
            </a:pPr>
            <a:r>
              <a:rPr lang="ru-RU" sz="1800" dirty="0" smtClean="0"/>
              <a:t>… </a:t>
            </a:r>
            <a:r>
              <a:rPr lang="ru-RU" sz="1800" dirty="0"/>
              <a:t>Целевые ориентиры </a:t>
            </a:r>
            <a:r>
              <a:rPr lang="ru-RU" sz="1800" b="1" dirty="0">
                <a:solidFill>
                  <a:srgbClr val="C00000"/>
                </a:solidFill>
              </a:rPr>
              <a:t>не подлежат непосредственной оценке</a:t>
            </a:r>
            <a:r>
              <a:rPr lang="ru-RU" sz="1800" dirty="0"/>
              <a:t>, в том числе в виде педагогической диагностики (мониторинга), и </a:t>
            </a:r>
            <a:r>
              <a:rPr lang="ru-RU" sz="1800" b="1" dirty="0">
                <a:solidFill>
                  <a:srgbClr val="C00000"/>
                </a:solidFill>
              </a:rPr>
              <a:t>не являются основанием для их формального </a:t>
            </a:r>
            <a:r>
              <a:rPr lang="ru-RU" sz="1800" b="1" dirty="0" smtClean="0">
                <a:solidFill>
                  <a:srgbClr val="C00000"/>
                </a:solidFill>
              </a:rPr>
              <a:t>сравнения </a:t>
            </a:r>
            <a:r>
              <a:rPr lang="ru-RU" sz="1800" b="1" dirty="0">
                <a:solidFill>
                  <a:srgbClr val="C00000"/>
                </a:solidFill>
              </a:rPr>
              <a:t>с реальными достижениями </a:t>
            </a:r>
            <a:r>
              <a:rPr lang="ru-RU" sz="1800" b="1" dirty="0" smtClean="0">
                <a:solidFill>
                  <a:srgbClr val="C00000"/>
                </a:solidFill>
              </a:rPr>
              <a:t>детей</a:t>
            </a:r>
            <a:r>
              <a:rPr lang="ru-RU" sz="1800" dirty="0">
                <a:solidFill>
                  <a:srgbClr val="C00000"/>
                </a:solidFill>
              </a:rPr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… Результаты педагогической диагностики могут использоваться </a:t>
            </a:r>
            <a:r>
              <a:rPr lang="ru-RU" sz="1800" dirty="0" smtClean="0">
                <a:solidFill>
                  <a:srgbClr val="000000"/>
                </a:solidFill>
              </a:rPr>
              <a:t>могут</a:t>
            </a:r>
            <a:r>
              <a:rPr lang="ru-RU" sz="1800" b="1" dirty="0" smtClean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использоваться</a:t>
            </a:r>
            <a:r>
              <a:rPr lang="ru-RU" sz="1800" b="1" dirty="0" smtClean="0">
                <a:solidFill>
                  <a:srgbClr val="C00000"/>
                </a:solidFill>
              </a:rPr>
              <a:t> исключительно </a:t>
            </a:r>
            <a:r>
              <a:rPr lang="ru-RU" sz="1800" dirty="0" smtClean="0"/>
              <a:t>для </a:t>
            </a:r>
            <a:r>
              <a:rPr lang="ru-RU" sz="1800" dirty="0"/>
              <a:t>решения следующих образовательных задач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индивидуализации </a:t>
            </a:r>
            <a:r>
              <a:rPr lang="ru-RU" sz="1800" dirty="0"/>
              <a:t>образования (в </a:t>
            </a:r>
            <a:r>
              <a:rPr lang="ru-RU" sz="1800" dirty="0" smtClean="0"/>
              <a:t>том числе поддержки ребенка, построения </a:t>
            </a:r>
            <a:r>
              <a:rPr lang="ru-RU" sz="1800" dirty="0"/>
              <a:t>его образовательной траектории или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профессиональной коррекции </a:t>
            </a:r>
            <a:r>
              <a:rPr lang="ru-RU" sz="1800" dirty="0"/>
              <a:t>особенностей его </a:t>
            </a:r>
            <a:r>
              <a:rPr lang="ru-RU" sz="1800" dirty="0" smtClean="0"/>
              <a:t>развития); </a:t>
            </a:r>
          </a:p>
          <a:p>
            <a:r>
              <a:rPr lang="ru-RU" sz="1800" dirty="0" smtClean="0"/>
              <a:t>оптимизации </a:t>
            </a:r>
            <a:r>
              <a:rPr lang="ru-RU" sz="1800" dirty="0"/>
              <a:t>работы с группой </a:t>
            </a:r>
            <a:r>
              <a:rPr lang="ru-RU" sz="1800" dirty="0" smtClean="0"/>
              <a:t>детей.</a:t>
            </a:r>
          </a:p>
        </p:txBody>
      </p:sp>
      <p:pic>
        <p:nvPicPr>
          <p:cNvPr id="6" name="Picture 2" descr="C:\Users\Галя\Pictures\Детская тема (для всего)\Kid's Stories background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445224"/>
            <a:ext cx="1656184" cy="110885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674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Федеральный государственный образовательный стандарт дошкольного образования (ФГОС </a:t>
            </a:r>
            <a:r>
              <a:rPr lang="ru-RU" sz="2400" b="1" dirty="0" smtClean="0">
                <a:solidFill>
                  <a:srgbClr val="C00000"/>
                </a:solidFill>
              </a:rPr>
              <a:t>До)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>
                <a:ea typeface="Calibri" pitchFamily="34" charset="0"/>
                <a:cs typeface="Times New Roman" pitchFamily="18" charset="0"/>
              </a:rPr>
              <a:t>Приказ Министерства образования и науки РФ от 17 октября 2013 г. </a:t>
            </a: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№ </a:t>
            </a:r>
            <a:r>
              <a:rPr lang="ru-RU" sz="1800" b="1" dirty="0">
                <a:ea typeface="Calibri" pitchFamily="34" charset="0"/>
                <a:cs typeface="Times New Roman" pitchFamily="18" charset="0"/>
              </a:rPr>
              <a:t>1155 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«Об </a:t>
            </a:r>
            <a:r>
              <a:rPr lang="ru-RU" sz="1800" b="1" dirty="0">
                <a:ea typeface="Calibri" pitchFamily="34" charset="0"/>
                <a:cs typeface="Times New Roman" pitchFamily="18" charset="0"/>
              </a:rPr>
              <a:t>утверждении федерального государственного образовательного стандарта дошкольного 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образования»</a:t>
            </a:r>
            <a:endParaRPr lang="ru-RU" sz="1800" dirty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>
                <a:ea typeface="Calibri" pitchFamily="34" charset="0"/>
                <a:cs typeface="Times New Roman" pitchFamily="18" charset="0"/>
              </a:rPr>
              <a:t>Зарегистрировано в Минюсте РФ 14 ноября 2013 г.</a:t>
            </a:r>
            <a:endParaRPr lang="ru-RU" sz="1800" dirty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>
                <a:ea typeface="Calibri" pitchFamily="34" charset="0"/>
                <a:cs typeface="Times New Roman" pitchFamily="18" charset="0"/>
              </a:rPr>
              <a:t>Регистрационный 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№ 30384</a:t>
            </a:r>
            <a:endParaRPr lang="ru-RU" sz="1800" dirty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dirty="0">
                <a:ea typeface="Calibri" pitchFamily="34" charset="0"/>
                <a:cs typeface="Times New Roman" pitchFamily="18" charset="0"/>
              </a:rPr>
              <a:t>Вступил в силу 1 января 2014 г</a:t>
            </a:r>
            <a:r>
              <a:rPr lang="ru-RU" sz="1800" b="1" dirty="0">
                <a:cs typeface="Arial" pitchFamily="34" charset="0"/>
              </a:rPr>
              <a:t> </a:t>
            </a:r>
            <a:r>
              <a:rPr lang="ru-RU" sz="1800" b="1" dirty="0"/>
              <a:t>.</a:t>
            </a:r>
            <a:endParaRPr lang="ru-RU" sz="1800" b="1" dirty="0"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919386" y="3501008"/>
            <a:ext cx="5685062" cy="30392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«Когда я пишу, что стандарт дошкольного образования –  это стандарт условий, я тем самым говорю, за условия отвечает не воспитатель, а учредитель. Создайте эти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itchFamily="18" charset="0"/>
              </a:rPr>
              <a:t>условия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для детей и соблюдайте их. Кого я хочу проверить через стандарт? Говорю то, за что меня многие осудят: учредителя!»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ru-RU" sz="2000" b="1" i="1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А.Г.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Асмолов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://im4-tub-ru.yandex.net/i?id=378215967-2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06" y="3558064"/>
            <a:ext cx="2292713" cy="275125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4414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Целевые ориентиры образования </a:t>
            </a:r>
            <a:br>
              <a:rPr lang="ru-RU" sz="2400" b="1" dirty="0" smtClean="0"/>
            </a:br>
            <a:r>
              <a:rPr lang="ru-RU" sz="2400" b="1" dirty="0" smtClean="0"/>
              <a:t>в младенческом и раннем возрасте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/>
              <a:t>ребенок </a:t>
            </a:r>
            <a:r>
              <a:rPr lang="ru-RU" sz="1600" b="1" dirty="0">
                <a:solidFill>
                  <a:srgbClr val="C00000"/>
                </a:solidFill>
              </a:rPr>
              <a:t>интересуется окружающими предметами </a:t>
            </a:r>
            <a:r>
              <a:rPr lang="ru-RU" sz="1600" dirty="0"/>
              <a:t>и активно действует с ними; </a:t>
            </a:r>
            <a:r>
              <a:rPr lang="ru-RU" sz="1600" b="1" dirty="0">
                <a:solidFill>
                  <a:srgbClr val="C00000"/>
                </a:solidFill>
              </a:rPr>
              <a:t>эмоционально вовлечен </a:t>
            </a:r>
            <a:r>
              <a:rPr lang="ru-RU" sz="1600" dirty="0"/>
              <a:t>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</a:rPr>
              <a:t>использует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специфические, культурно фиксированные предметные действия, </a:t>
            </a:r>
            <a:r>
              <a:rPr lang="ru-RU" sz="1600" b="1" dirty="0">
                <a:solidFill>
                  <a:srgbClr val="C00000"/>
                </a:solidFill>
              </a:rPr>
              <a:t>знает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назначение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бытовых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предметов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(ложки, расчески, карандаша и пр.) и умеет пользоваться ими. </a:t>
            </a:r>
            <a:r>
              <a:rPr lang="ru-RU" sz="1600" b="1" dirty="0">
                <a:solidFill>
                  <a:srgbClr val="C00000"/>
                </a:solidFill>
              </a:rPr>
              <a:t>Владеет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простейшими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навыками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самообслуживания</a:t>
            </a:r>
            <a:r>
              <a:rPr lang="ru-RU" sz="1600" dirty="0"/>
              <a:t>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</a:rPr>
              <a:t>владеет активной речью</a:t>
            </a:r>
            <a:r>
              <a:rPr lang="ru-RU" sz="1600" dirty="0"/>
              <a:t>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</a:rPr>
              <a:t>стремится к общению со взрослыми </a:t>
            </a:r>
            <a:r>
              <a:rPr lang="ru-RU" sz="1600" dirty="0"/>
              <a:t>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</a:rPr>
              <a:t>проявляет интерес </a:t>
            </a:r>
            <a:r>
              <a:rPr lang="ru-RU" sz="1600" dirty="0">
                <a:solidFill>
                  <a:srgbClr val="000000"/>
                </a:solidFill>
              </a:rPr>
              <a:t>к сверстникам</a:t>
            </a:r>
            <a:r>
              <a:rPr lang="ru-RU" sz="1600" dirty="0"/>
              <a:t>; наблюдает за их действиями и подражает им;</a:t>
            </a:r>
          </a:p>
          <a:p>
            <a:pPr algn="just"/>
            <a:r>
              <a:rPr lang="ru-RU" sz="1600" dirty="0"/>
              <a:t>проявляет интерес к стихам, песням и сказкам, рассматриванию картинки, стремится двигаться под музыку; </a:t>
            </a:r>
            <a:r>
              <a:rPr lang="ru-RU" sz="1600" b="1" dirty="0">
                <a:solidFill>
                  <a:srgbClr val="C00000"/>
                </a:solidFill>
              </a:rPr>
              <a:t>эмоционально откликается </a:t>
            </a:r>
            <a:r>
              <a:rPr lang="ru-RU" sz="1600" dirty="0"/>
              <a:t>на различные произведения культуры и искусства;</a:t>
            </a:r>
          </a:p>
          <a:p>
            <a:pPr algn="just"/>
            <a:r>
              <a:rPr lang="ru-RU" sz="1600" dirty="0"/>
              <a:t>у ребенка </a:t>
            </a:r>
            <a:r>
              <a:rPr lang="ru-RU" sz="1600" b="1" dirty="0">
                <a:solidFill>
                  <a:srgbClr val="C00000"/>
                </a:solidFill>
              </a:rPr>
              <a:t>развита крупная моторика</a:t>
            </a:r>
            <a:r>
              <a:rPr lang="ru-RU" sz="1600" dirty="0"/>
              <a:t>, он стремится осваивать различные виды движения (бег, лазанье, перешагивание и пр</a:t>
            </a:r>
            <a:r>
              <a:rPr lang="ru-RU" sz="1600" dirty="0" smtClean="0"/>
              <a:t>.).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28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Целевые ориентиры </a:t>
            </a:r>
            <a:r>
              <a:rPr lang="ru-RU" sz="2400" b="1" dirty="0" smtClean="0"/>
              <a:t>на этапе завершения </a:t>
            </a:r>
            <a:br>
              <a:rPr lang="ru-RU" sz="2400" b="1" dirty="0" smtClean="0"/>
            </a:br>
            <a:r>
              <a:rPr lang="ru-RU" sz="2400" b="1" dirty="0" smtClean="0"/>
              <a:t>дошкольного образования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</a:rPr>
              <a:t>ребенок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овладевает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основными культурными </a:t>
            </a:r>
            <a:r>
              <a:rPr lang="ru-RU" sz="1800" b="1" dirty="0">
                <a:solidFill>
                  <a:srgbClr val="C00000"/>
                </a:solidFill>
              </a:rPr>
              <a:t>способами</a:t>
            </a:r>
            <a:r>
              <a:rPr lang="ru-RU" sz="1800" dirty="0"/>
              <a:t> </a:t>
            </a:r>
            <a:r>
              <a:rPr lang="ru-RU" sz="1800" b="1" dirty="0">
                <a:solidFill>
                  <a:srgbClr val="C00000"/>
                </a:solidFill>
              </a:rPr>
              <a:t>деятельности</a:t>
            </a:r>
            <a:r>
              <a:rPr lang="ru-RU" sz="1800" dirty="0"/>
              <a:t>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</a:rPr>
              <a:t>ребенок обладает установкой положительного отношения к миру</a:t>
            </a:r>
            <a:r>
              <a:rPr lang="ru-RU" sz="1800" dirty="0"/>
              <a:t>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</a:rPr>
              <a:t>ребенок обладает развитым воображением</a:t>
            </a:r>
            <a:r>
              <a:rPr lang="ru-RU" sz="1800" dirty="0"/>
              <a:t>, которое реализуется в разных видах деятельности, и прежде всего в игре; ребенок владеет разными </a:t>
            </a:r>
            <a:r>
              <a:rPr lang="ru-RU" sz="1800" b="1" dirty="0">
                <a:solidFill>
                  <a:srgbClr val="C00000"/>
                </a:solidFill>
              </a:rPr>
              <a:t>формами и видами игры</a:t>
            </a:r>
            <a:r>
              <a:rPr lang="ru-RU" sz="1800" dirty="0"/>
              <a:t>, различает условную и реальную ситуации, умеет подчиняться разным правилам и социальным нормам</a:t>
            </a:r>
            <a:r>
              <a:rPr lang="ru-RU" sz="1800" dirty="0" smtClean="0"/>
              <a:t>;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313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</a:rPr>
              <a:t>ребенок достаточно хорошо владеет устной речью</a:t>
            </a:r>
            <a:r>
              <a:rPr lang="ru-RU" sz="1800" dirty="0"/>
              <a:t>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</a:rPr>
              <a:t>у ребенка развита крупная и мелкая моторика</a:t>
            </a:r>
            <a:r>
              <a:rPr lang="ru-RU" sz="1800" dirty="0"/>
              <a:t>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</a:rPr>
              <a:t>ребенок способен к волевым усилиям</a:t>
            </a:r>
            <a:r>
              <a:rPr lang="ru-RU" sz="1800" dirty="0"/>
              <a:t>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</a:t>
            </a:r>
            <a:r>
              <a:rPr lang="ru-RU" sz="1800" b="1" dirty="0">
                <a:solidFill>
                  <a:srgbClr val="C00000"/>
                </a:solidFill>
              </a:rPr>
              <a:t>безопасного поведения и личной гигиены</a:t>
            </a:r>
            <a:r>
              <a:rPr lang="ru-RU" sz="1800" dirty="0"/>
              <a:t>;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</a:rPr>
              <a:t>ребенок проявляет любознательность</a:t>
            </a:r>
            <a:r>
              <a:rPr lang="ru-RU" sz="1800" dirty="0"/>
              <a:t>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</a:t>
            </a:r>
            <a:endParaRPr lang="ru-RU" sz="1800" dirty="0" smtClean="0"/>
          </a:p>
          <a:p>
            <a:pPr algn="just"/>
            <a:r>
              <a:rPr lang="ru-RU" sz="1800" b="1" dirty="0" smtClean="0">
                <a:solidFill>
                  <a:srgbClr val="C00000"/>
                </a:solidFill>
              </a:rPr>
              <a:t>ребенок </a:t>
            </a:r>
            <a:r>
              <a:rPr lang="ru-RU" sz="1800" b="1" dirty="0">
                <a:solidFill>
                  <a:srgbClr val="C00000"/>
                </a:solidFill>
              </a:rPr>
              <a:t>способен к принятию собственных решений</a:t>
            </a:r>
            <a:r>
              <a:rPr lang="ru-RU" sz="1800" dirty="0"/>
              <a:t>, опираясь на свои знания и умения в различных видах деятельности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451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будет хорошо!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3sektar.by/wp-content/uploads/2013/07/Leto-pora-sportiv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743184" cy="26430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… Стандарт </a:t>
            </a:r>
            <a:r>
              <a:rPr lang="ru-RU" sz="2000" dirty="0"/>
              <a:t>разработан на основе Конституции </a:t>
            </a:r>
            <a:r>
              <a:rPr lang="ru-RU" sz="2000" dirty="0" smtClean="0"/>
              <a:t>Российской Федерации </a:t>
            </a:r>
            <a:r>
              <a:rPr lang="ru-RU" sz="2000" dirty="0"/>
              <a:t>и законодательства </a:t>
            </a:r>
            <a:r>
              <a:rPr lang="ru-RU" sz="2000" dirty="0" smtClean="0"/>
              <a:t>Российской Федерации и </a:t>
            </a:r>
            <a:r>
              <a:rPr lang="ru-RU" sz="2000" dirty="0"/>
              <a:t>с </a:t>
            </a:r>
            <a:r>
              <a:rPr lang="ru-RU" sz="2000" dirty="0" smtClean="0"/>
              <a:t>учетом </a:t>
            </a:r>
            <a:r>
              <a:rPr lang="ru-RU" sz="2000" dirty="0"/>
              <a:t>Конвенции ООН о правах </a:t>
            </a:r>
            <a:r>
              <a:rPr lang="ru-RU" sz="2000" dirty="0" smtClean="0"/>
              <a:t>ребенка…</a:t>
            </a:r>
            <a:endParaRPr lang="ru-RU" sz="3200" dirty="0"/>
          </a:p>
        </p:txBody>
      </p:sp>
      <p:pic>
        <p:nvPicPr>
          <p:cNvPr id="4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7158" y="3573016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3016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3016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7143768" y="3573016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5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76464"/>
          </a:xfrm>
        </p:spPr>
        <p:txBody>
          <a:bodyPr>
            <a:normAutofit/>
          </a:bodyPr>
          <a:lstStyle/>
          <a:p>
            <a:r>
              <a:rPr lang="ru-RU" sz="2000" dirty="0"/>
              <a:t>Поддержка разнообразия детства;</a:t>
            </a:r>
          </a:p>
          <a:p>
            <a:r>
              <a:rPr lang="ru-RU" sz="2000" dirty="0"/>
              <a:t>Сохранение уникальности и </a:t>
            </a:r>
            <a:r>
              <a:rPr lang="ru-RU" sz="2000" dirty="0" err="1"/>
              <a:t>самоценности</a:t>
            </a:r>
            <a:r>
              <a:rPr lang="ru-RU" sz="2000" dirty="0"/>
              <a:t> детства как важного этапа в общем развитии человека;</a:t>
            </a:r>
          </a:p>
          <a:p>
            <a:r>
              <a:rPr lang="ru-RU" sz="2000" dirty="0"/>
              <a:t>Личностно-развивающий и гуманистический характер взаимодействия взрослых и детей;</a:t>
            </a:r>
          </a:p>
          <a:p>
            <a:r>
              <a:rPr lang="ru-RU" sz="2000" dirty="0"/>
              <a:t>Уважение личности ребенка;</a:t>
            </a:r>
          </a:p>
          <a:p>
            <a:r>
              <a:rPr lang="ru-RU" sz="2000" dirty="0"/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форме творческой активности,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обеспечивающей художественно-</a:t>
            </a:r>
            <a:br>
              <a:rPr lang="ru-RU" sz="2000" dirty="0" smtClean="0"/>
            </a:br>
            <a:r>
              <a:rPr lang="ru-RU" sz="2000" dirty="0" smtClean="0"/>
              <a:t>эстетическое </a:t>
            </a:r>
            <a:r>
              <a:rPr lang="ru-RU" sz="2000" dirty="0"/>
              <a:t>развитие ребенка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pic>
        <p:nvPicPr>
          <p:cNvPr id="4" name="Picture 8" descr="http://sholsdora.ucoz.ru/kartinki/resurs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8140" y="4653136"/>
            <a:ext cx="2926308" cy="1905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Основные принципы: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498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Стандарт учитывает: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/>
              <a:t>Индивидуальные </a:t>
            </a:r>
            <a:r>
              <a:rPr lang="ru-RU" sz="2000" dirty="0"/>
              <a:t>потребности ребенка, связанные с его жизненной ситуацией и состоянием здоровья, определяющие особые условия получения им образования (особые образовательные потребности), индивидуальные потребности отдельных категорий детей, в том </a:t>
            </a:r>
            <a:r>
              <a:rPr lang="ru-RU" sz="2000" dirty="0" smtClean="0"/>
              <a:t>числе </a:t>
            </a:r>
            <a:r>
              <a:rPr lang="ru-RU" sz="2000" dirty="0"/>
              <a:t>с ограниченными возможностями здоровья;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Возможности </a:t>
            </a:r>
            <a:r>
              <a:rPr lang="ru-RU" sz="2000" dirty="0"/>
              <a:t>освоения ребёнком программы на разных этапах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ее </a:t>
            </a:r>
            <a:r>
              <a:rPr lang="ru-RU" sz="2000" dirty="0"/>
              <a:t>реализации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34432"/>
            <a:ext cx="2088232" cy="193492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8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повышение </a:t>
            </a:r>
            <a:r>
              <a:rPr lang="ru-RU" dirty="0"/>
              <a:t>социального статуса дошкольного образования;</a:t>
            </a:r>
          </a:p>
          <a:p>
            <a:pPr lvl="0"/>
            <a:r>
              <a:rPr lang="ru-RU" dirty="0"/>
              <a:t>обеспечение государством </a:t>
            </a:r>
            <a:r>
              <a:rPr lang="ru-RU" b="1" dirty="0">
                <a:solidFill>
                  <a:srgbClr val="C00000"/>
                </a:solidFill>
              </a:rPr>
              <a:t>равенства</a:t>
            </a:r>
            <a:r>
              <a:rPr lang="ru-RU" b="1" dirty="0"/>
              <a:t> </a:t>
            </a:r>
            <a:r>
              <a:rPr lang="ru-RU" dirty="0"/>
              <a:t>возможностей для каждого </a:t>
            </a:r>
            <a:r>
              <a:rPr lang="ru-RU" dirty="0" smtClean="0"/>
              <a:t>ребенка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в получении </a:t>
            </a:r>
            <a:r>
              <a:rPr lang="ru-RU" dirty="0"/>
              <a:t>качественного </a:t>
            </a:r>
            <a:r>
              <a:rPr lang="ru-RU" b="1" dirty="0">
                <a:solidFill>
                  <a:srgbClr val="C00000"/>
                </a:solidFill>
              </a:rPr>
              <a:t>дошкольного образования</a:t>
            </a:r>
            <a:r>
              <a:rPr lang="ru-RU" dirty="0"/>
              <a:t>;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обеспечение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государственных гарантий уровня и </a:t>
            </a:r>
            <a:r>
              <a:rPr lang="ru-RU" b="1" dirty="0">
                <a:solidFill>
                  <a:srgbClr val="C00000"/>
                </a:solidFill>
              </a:rPr>
              <a:t>качества дошкольного образования </a:t>
            </a:r>
            <a:r>
              <a:rPr lang="ru-RU" dirty="0"/>
              <a:t>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/>
            <a:r>
              <a:rPr lang="ru-RU" dirty="0"/>
              <a:t>сохранение </a:t>
            </a:r>
            <a:r>
              <a:rPr lang="ru-RU" b="1" dirty="0">
                <a:solidFill>
                  <a:srgbClr val="C00000"/>
                </a:solidFill>
              </a:rPr>
              <a:t>единства образовательного пространства </a:t>
            </a:r>
            <a:r>
              <a:rPr lang="ru-RU" dirty="0"/>
              <a:t>Российской Федерации относительно уровня дошкольного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охрана </a:t>
            </a:r>
            <a:r>
              <a:rPr lang="ru-RU" sz="1600" dirty="0"/>
              <a:t>и </a:t>
            </a:r>
            <a:r>
              <a:rPr lang="ru-RU" sz="1600" dirty="0" smtClean="0"/>
              <a:t>укрепление </a:t>
            </a:r>
            <a:r>
              <a:rPr lang="ru-RU" sz="1600" dirty="0"/>
              <a:t>физического и психического </a:t>
            </a:r>
            <a:r>
              <a:rPr lang="ru-RU" sz="1600" b="1" dirty="0">
                <a:solidFill>
                  <a:srgbClr val="C00000"/>
                </a:solidFill>
              </a:rPr>
              <a:t>здоровья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детей, в том числе их эмоционального благополучия;</a:t>
            </a:r>
          </a:p>
          <a:p>
            <a:r>
              <a:rPr lang="ru-RU" sz="1600" dirty="0" smtClean="0"/>
              <a:t>обеспечение </a:t>
            </a:r>
            <a:r>
              <a:rPr lang="ru-RU" sz="1600" b="1" dirty="0">
                <a:solidFill>
                  <a:srgbClr val="C00000"/>
                </a:solidFill>
              </a:rPr>
              <a:t>равных возможностей </a:t>
            </a:r>
            <a:r>
              <a:rPr lang="ru-RU" sz="1600" dirty="0"/>
              <a:t>для полноценного развития каждого </a:t>
            </a:r>
            <a:r>
              <a:rPr lang="ru-RU" sz="1600" dirty="0" smtClean="0"/>
              <a:t>ребенка </a:t>
            </a:r>
            <a:r>
              <a:rPr lang="ru-RU" sz="1600" dirty="0"/>
              <a:t>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r>
              <a:rPr lang="ru-RU" sz="1600" dirty="0" smtClean="0"/>
              <a:t>обеспечение </a:t>
            </a:r>
            <a:r>
              <a:rPr lang="ru-RU" sz="1600" b="1" dirty="0">
                <a:solidFill>
                  <a:srgbClr val="C00000"/>
                </a:solidFill>
              </a:rPr>
              <a:t>преемственности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целей, задач и содержания образования, реализуемых в рамках образовательных программ различных уровней (далее </a:t>
            </a:r>
            <a:r>
              <a:rPr lang="ru-RU" sz="1600" dirty="0" smtClean="0"/>
              <a:t>- преемственность </a:t>
            </a:r>
            <a:r>
              <a:rPr lang="ru-RU" sz="1600" dirty="0"/>
              <a:t>основных образовательных программ дошкольного и начального общего образования);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создание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/>
              <a:t>благоприятных </a:t>
            </a:r>
            <a:r>
              <a:rPr lang="ru-RU" sz="1600" b="1" dirty="0">
                <a:solidFill>
                  <a:srgbClr val="C00000"/>
                </a:solidFill>
              </a:rPr>
              <a:t>условий</a:t>
            </a:r>
            <a:r>
              <a:rPr lang="ru-RU" sz="1600" dirty="0"/>
              <a:t> развития детей в соответствии с их возрастными </a:t>
            </a:r>
            <a:r>
              <a:rPr lang="ru-RU" sz="1600" dirty="0" smtClean="0"/>
              <a:t>и </a:t>
            </a:r>
            <a:r>
              <a:rPr lang="ru-RU" sz="1600" dirty="0"/>
              <a:t>индивидуальными </a:t>
            </a:r>
            <a:r>
              <a:rPr lang="ru-RU" sz="1600" dirty="0" smtClean="0"/>
              <a:t>особенностями и </a:t>
            </a:r>
            <a:r>
              <a:rPr lang="ru-RU" sz="1600" dirty="0"/>
              <a:t>склонностями, </a:t>
            </a:r>
            <a:r>
              <a:rPr lang="ru-RU" sz="1600" dirty="0" smtClean="0"/>
              <a:t>развития </a:t>
            </a:r>
            <a:r>
              <a:rPr lang="ru-RU" sz="1600" dirty="0"/>
              <a:t>способностей и творческого потенциала каждого </a:t>
            </a:r>
            <a:r>
              <a:rPr lang="ru-RU" sz="1600" dirty="0" smtClean="0"/>
              <a:t>ребенка </a:t>
            </a:r>
            <a:r>
              <a:rPr lang="ru-RU" sz="1600" dirty="0"/>
              <a:t>как субъекта отношений с самим собой, другими детьми, взрослыми и миром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объединение </a:t>
            </a:r>
            <a:r>
              <a:rPr lang="ru-RU" sz="1600" dirty="0"/>
              <a:t>обучения и воспитания в целостный </a:t>
            </a:r>
            <a:r>
              <a:rPr lang="ru-RU" sz="1600" b="1" dirty="0">
                <a:solidFill>
                  <a:srgbClr val="C00000"/>
                </a:solidFill>
              </a:rPr>
              <a:t>образовательный процесс </a:t>
            </a:r>
            <a:r>
              <a:rPr lang="ru-RU" sz="1600" dirty="0"/>
              <a:t>на основе духовно-нравственных и социокультурных ценностей и принятых в обществе правил и норм поведения в интересах человека, семьи, общества</a:t>
            </a:r>
            <a:r>
              <a:rPr lang="ru-RU" sz="1600" dirty="0" smtClean="0"/>
              <a:t>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877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Задачи: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формирование </a:t>
            </a:r>
            <a:r>
              <a:rPr lang="ru-RU" sz="1600" dirty="0"/>
              <a:t>общей </a:t>
            </a:r>
            <a:r>
              <a:rPr lang="ru-RU" sz="1600" b="1" dirty="0">
                <a:solidFill>
                  <a:srgbClr val="C00000"/>
                </a:solidFill>
              </a:rPr>
              <a:t>культуры личности </a:t>
            </a:r>
            <a:r>
              <a:rPr lang="ru-RU" sz="1600" dirty="0"/>
              <a:t>детей, в том числе ценностей здорового образа жизни, </a:t>
            </a:r>
            <a:r>
              <a:rPr lang="ru-RU" sz="1600" dirty="0" smtClean="0"/>
              <a:t>развитие </a:t>
            </a:r>
            <a:r>
              <a:rPr lang="ru-RU" sz="1600" dirty="0"/>
              <a:t>их социальных, нравственных, эстетических, интеллектуальных, физических качеств, инициативности, самостоятельности и ответственности ребёнка, </a:t>
            </a:r>
            <a:r>
              <a:rPr lang="ru-RU" sz="1600" dirty="0" smtClean="0"/>
              <a:t>формирование </a:t>
            </a:r>
            <a:r>
              <a:rPr lang="ru-RU" sz="1600" b="1" dirty="0">
                <a:solidFill>
                  <a:srgbClr val="C00000"/>
                </a:solidFill>
              </a:rPr>
              <a:t>предпосылок учебной деятельности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обеспечение </a:t>
            </a:r>
            <a:r>
              <a:rPr lang="ru-RU" sz="1600" dirty="0"/>
              <a:t>вариативности и </a:t>
            </a:r>
            <a:r>
              <a:rPr lang="ru-RU" sz="1600" b="1" dirty="0">
                <a:solidFill>
                  <a:srgbClr val="C00000"/>
                </a:solidFill>
              </a:rPr>
              <a:t>разнообразия содержания </a:t>
            </a:r>
            <a:r>
              <a:rPr lang="ru-RU" sz="1600" dirty="0"/>
              <a:t>Программ и </a:t>
            </a:r>
            <a:r>
              <a:rPr lang="ru-RU" sz="1600" b="1" dirty="0">
                <a:solidFill>
                  <a:srgbClr val="C00000"/>
                </a:solidFill>
              </a:rPr>
              <a:t>организационных форм </a:t>
            </a:r>
            <a:r>
              <a:rPr lang="ru-RU" sz="1600" dirty="0"/>
              <a:t>дошкольного образования, возможности формирования Программ различной направленности с </a:t>
            </a:r>
            <a:r>
              <a:rPr lang="ru-RU" sz="1600" dirty="0" smtClean="0"/>
              <a:t>учетом </a:t>
            </a:r>
            <a:r>
              <a:rPr lang="ru-RU" sz="1600" dirty="0"/>
              <a:t>образовательных потребностей, способностей и состояния здоровья детей;</a:t>
            </a:r>
          </a:p>
          <a:p>
            <a:r>
              <a:rPr lang="ru-RU" sz="1600" dirty="0" smtClean="0"/>
              <a:t>формирование </a:t>
            </a:r>
            <a:r>
              <a:rPr lang="ru-RU" sz="1600" dirty="0"/>
              <a:t>социокультурной </a:t>
            </a:r>
            <a:r>
              <a:rPr lang="ru-RU" sz="1600" b="1" dirty="0">
                <a:solidFill>
                  <a:srgbClr val="C00000"/>
                </a:solidFill>
              </a:rPr>
              <a:t>среды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соответствующей </a:t>
            </a:r>
            <a:r>
              <a:rPr lang="ru-RU" sz="1600" dirty="0"/>
              <a:t>возрастным, индивидуальным,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психологическим </a:t>
            </a:r>
            <a:r>
              <a:rPr lang="ru-RU" sz="1600" dirty="0"/>
              <a:t>и физиологическим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особенностям </a:t>
            </a:r>
            <a:r>
              <a:rPr lang="ru-RU" sz="1600" dirty="0"/>
              <a:t>детей;</a:t>
            </a:r>
          </a:p>
          <a:p>
            <a:r>
              <a:rPr lang="ru-RU" sz="1600" dirty="0" smtClean="0"/>
              <a:t>обеспечение </a:t>
            </a:r>
            <a:r>
              <a:rPr lang="ru-RU" sz="1600" dirty="0"/>
              <a:t>психолого-педагогической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поддержки </a:t>
            </a:r>
            <a:r>
              <a:rPr lang="ru-RU" sz="1600" b="1" dirty="0">
                <a:solidFill>
                  <a:srgbClr val="C00000"/>
                </a:solidFill>
              </a:rPr>
              <a:t>семьи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и повышения компетентности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родителей </a:t>
            </a:r>
            <a:r>
              <a:rPr lang="ru-RU" sz="1600" dirty="0"/>
              <a:t>(законных представителей)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вопросах развития и образования,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охраны </a:t>
            </a:r>
            <a:r>
              <a:rPr lang="ru-RU" sz="1600" dirty="0"/>
              <a:t>и укрепления здоровья детей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Picture 2" descr="http://images.forwallpaper.com/files/thumbs/preview/110/1101203__nouman-songs-chala-background-tanhai-waterfall-childhood-gallery-dream-javaid_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8668" y="4241000"/>
            <a:ext cx="3767828" cy="2356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8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75429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Стандарт </a:t>
            </a:r>
            <a:r>
              <a:rPr lang="ru-RU" sz="2000" b="1" dirty="0">
                <a:solidFill>
                  <a:srgbClr val="C00000"/>
                </a:solidFill>
              </a:rPr>
              <a:t>включает в себя </a:t>
            </a:r>
            <a:r>
              <a:rPr lang="ru-RU" sz="2000" b="1" dirty="0" smtClean="0">
                <a:solidFill>
                  <a:srgbClr val="C00000"/>
                </a:solidFill>
              </a:rPr>
              <a:t>требования:</a:t>
            </a:r>
          </a:p>
          <a:p>
            <a:pPr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dirty="0" smtClean="0"/>
              <a:t>к структуре </a:t>
            </a:r>
            <a:r>
              <a:rPr lang="ru-RU" sz="2000" dirty="0"/>
              <a:t>Программы и ее объему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 smtClean="0"/>
              <a:t>к условиям </a:t>
            </a:r>
            <a:r>
              <a:rPr lang="ru-RU" sz="2000" dirty="0"/>
              <a:t>реализации Программы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 smtClean="0"/>
              <a:t>к результатам </a:t>
            </a:r>
            <a:r>
              <a:rPr lang="ru-RU" sz="2000" dirty="0"/>
              <a:t>освоения Программы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82733"/>
            <a:ext cx="2696812" cy="3471757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258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7865</TotalTime>
  <Words>1939</Words>
  <Application>Microsoft Office PowerPoint</Application>
  <PresentationFormat>Экран (4:3)</PresentationFormat>
  <Paragraphs>164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Ясность</vt:lpstr>
      <vt:lpstr>Что  такое  Фгос  до?</vt:lpstr>
      <vt:lpstr>Федеральный государственный образовательный стандарт дошкольного образования (ФГОС До)</vt:lpstr>
      <vt:lpstr>ФЕДЕРАЛЬНЫЙ ГОСУДАРСТВЕННЫЙ ОБРАЗОВАТЕЛЬНЫЙ СТАНДАРТ ДОШКОЛЬНОГО ОБРАЗОВАНИЯ</vt:lpstr>
      <vt:lpstr>Основные принципы:</vt:lpstr>
      <vt:lpstr>Стандарт учитывает:</vt:lpstr>
      <vt:lpstr>Цели:</vt:lpstr>
      <vt:lpstr>Задачи:</vt:lpstr>
      <vt:lpstr>Задачи:</vt:lpstr>
      <vt:lpstr>ФЕДЕРАЛЬНЫЙ ГОСУДАРСТВЕННЫЙ ОБРАЗОВАТЕЛЬНЫЙ СТАНДАРТ ДОШКОЛЬНОГО ОБРАЗОВАНИЯ</vt:lpstr>
      <vt:lpstr>Требования к структуре образовательной программы дошкольного образования и ее объему</vt:lpstr>
      <vt:lpstr>Презентация PowerPoint</vt:lpstr>
      <vt:lpstr>Социально-коммуникативное развитие </vt:lpstr>
      <vt:lpstr>Познавательное развитие </vt:lpstr>
      <vt:lpstr>Речевое развитие </vt:lpstr>
      <vt:lpstr>Художественно-эстетическое развитие </vt:lpstr>
      <vt:lpstr>Физическое развитие </vt:lpstr>
      <vt:lpstr>Презентация PowerPoint</vt:lpstr>
      <vt:lpstr>Требования к условиям реализации основной образовательной программы дошкольного образования</vt:lpstr>
      <vt:lpstr>Требования к результатам освоения основной образовательной программы дошкольного образования</vt:lpstr>
      <vt:lpstr>Целевые ориентиры образования  в младенческом и раннем возрасте</vt:lpstr>
      <vt:lpstr>Целевые ориентиры на этапе завершения  дошкольного образования </vt:lpstr>
      <vt:lpstr>Презентация PowerPoint</vt:lpstr>
      <vt:lpstr>Спасибо за внимание!  Все будет хорошо!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81</cp:revision>
  <cp:lastPrinted>2014-12-16T14:11:29Z</cp:lastPrinted>
  <dcterms:created xsi:type="dcterms:W3CDTF">2014-10-15T08:49:57Z</dcterms:created>
  <dcterms:modified xsi:type="dcterms:W3CDTF">2016-03-03T11:03:53Z</dcterms:modified>
</cp:coreProperties>
</file>