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2" r:id="rId3"/>
    <p:sldId id="263" r:id="rId4"/>
    <p:sldId id="264" r:id="rId5"/>
    <p:sldId id="258" r:id="rId6"/>
    <p:sldId id="266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F507-2BCF-4073-A092-B5CD3254C1F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778F2-89AF-407E-A727-C356FF0AA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3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F507-2BCF-4073-A092-B5CD3254C1F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78F2-89AF-407E-A727-C356FF0A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F507-2BCF-4073-A092-B5CD3254C1F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78F2-89AF-407E-A727-C356FF0A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B0F507-2BCF-4073-A092-B5CD3254C1F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D7778F2-89AF-407E-A727-C356FF0AA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3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F507-2BCF-4073-A092-B5CD3254C1F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78F2-89AF-407E-A727-C356FF0AA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3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F507-2BCF-4073-A092-B5CD3254C1F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78F2-89AF-407E-A727-C356FF0AA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3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78F2-89AF-407E-A727-C356FF0AA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F507-2BCF-4073-A092-B5CD3254C1F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3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F507-2BCF-4073-A092-B5CD3254C1F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78F2-89AF-407E-A727-C356FF0AA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3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F507-2BCF-4073-A092-B5CD3254C1F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78F2-89AF-407E-A727-C356FF0A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B0F507-2BCF-4073-A092-B5CD3254C1F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778F2-89AF-407E-A727-C356FF0AA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3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F507-2BCF-4073-A092-B5CD3254C1F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778F2-89AF-407E-A727-C356FF0AA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3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B0F507-2BCF-4073-A092-B5CD3254C1F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7778F2-89AF-407E-A727-C356FF0AA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 advClick="0" advTm="3000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ТЕАТРАЛИЗОВАННАЯ ДЕЯТЕЛЬНОСТЬ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ПЕРВОЙ МЛАДШЕЙ ГРУППЕ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142984"/>
            <a:ext cx="8429684" cy="5286412"/>
          </a:xfrm>
        </p:spPr>
        <p:txBody>
          <a:bodyPr>
            <a:noAutofit/>
          </a:bodyPr>
          <a:lstStyle/>
          <a:p>
            <a:pPr marL="0" indent="360000" algn="just">
              <a:buNone/>
            </a:pPr>
            <a:r>
              <a:rPr lang="ru-RU" sz="2000" dirty="0" smtClean="0"/>
              <a:t>С </a:t>
            </a:r>
            <a:r>
              <a:rPr lang="ru-RU" sz="2000" dirty="0" smtClean="0"/>
              <a:t>первых дней жизни ребенок стремится к общению с близкими людьми. Чтобы общение стало интересным, познавательным и развивающим, предлагается использовать кукольный театр. Он развлекает и воспитывает детей, развивает их фантазию, учит сопереживать происходящему, создает соответствующий эмоциональный настрой, раскрепощает ребенка, повышает его уверенность в </a:t>
            </a:r>
            <a:r>
              <a:rPr lang="ru-RU" sz="2000" dirty="0" smtClean="0"/>
              <a:t>себе, создает положительный эмоциональный настрой, помогает снятию </a:t>
            </a:r>
            <a:r>
              <a:rPr lang="ru-RU" sz="2000" dirty="0" smtClean="0"/>
              <a:t>напряженности, </a:t>
            </a:r>
            <a:r>
              <a:rPr lang="ru-RU" sz="2000" dirty="0" smtClean="0"/>
              <a:t>решению </a:t>
            </a:r>
            <a:r>
              <a:rPr lang="ru-RU" sz="2000" dirty="0" smtClean="0"/>
              <a:t>конфликтных ситуаций через </a:t>
            </a:r>
            <a:r>
              <a:rPr lang="ru-RU" sz="2000" dirty="0" smtClean="0"/>
              <a:t>игру. Для </a:t>
            </a:r>
            <a:r>
              <a:rPr lang="ru-RU" sz="2000" dirty="0" smtClean="0"/>
              <a:t>того чтобы превратить театральные занятия в увлекательный творческий процесс, необходимо органически сочетать эстетическое воспитание с обучением навыкам работы с куклой</a:t>
            </a:r>
            <a:r>
              <a:rPr lang="ru-RU" sz="2000" dirty="0" smtClean="0"/>
              <a:t>.</a:t>
            </a:r>
          </a:p>
          <a:p>
            <a:pPr marL="0" indent="360000" algn="just">
              <a:buNone/>
            </a:pPr>
            <a:r>
              <a:rPr lang="ru-RU" sz="2000" dirty="0" smtClean="0"/>
              <a:t>Первое знакомство детей с театральной куклой возможно уже в годовалом возрасте. Малыши смотрят кукольное представление в исполнении старших дошкольников, воспитателей , родителей. Для этого подойдут куклы пальчикового театра,  тетра картинок на </a:t>
            </a:r>
            <a:r>
              <a:rPr lang="ru-RU" sz="2000" dirty="0" err="1" smtClean="0"/>
              <a:t>фланелеграфе</a:t>
            </a:r>
            <a:r>
              <a:rPr lang="ru-RU" sz="2000" dirty="0" smtClean="0"/>
              <a:t>, перчаточного театра, театра рукавичек, настольного театра.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Театрализованные игры как средство создания психологического комфорта между взрослыми и детьми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5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642918"/>
            <a:ext cx="4900618" cy="3857652"/>
          </a:xfrm>
        </p:spPr>
        <p:txBody>
          <a:bodyPr>
            <a:noAutofit/>
          </a:bodyPr>
          <a:lstStyle/>
          <a:p>
            <a:pPr marL="0" indent="360000" algn="just">
              <a:buNone/>
            </a:pPr>
            <a:r>
              <a:rPr lang="ru-RU" sz="2000" dirty="0" smtClean="0"/>
              <a:t>Чтобы пробудить у малышей интерес  занятия к театрально – игровой деятельности, необходимо проводить театральные занятия два раза в неделю, продолжительностью 10 – 15 минут.</a:t>
            </a:r>
          </a:p>
          <a:p>
            <a:pPr marL="0" indent="360000" algn="just">
              <a:buNone/>
            </a:pPr>
            <a:r>
              <a:rPr lang="ru-RU" sz="2000" dirty="0" smtClean="0"/>
              <a:t>Во время игры воспитатели не раз сталкиваются с нежеланием детей принимать участие в общей игре. Отказ зачастую мотивируется тем, что им это просто неинтересно. Однако,  можно заметить то, что общая игра привлекает всех ребят, но некоторые из них в силу своих психологических особенностей боятся групповой деятельности. </a:t>
            </a:r>
            <a:endParaRPr lang="ru-RU" sz="2000" dirty="0"/>
          </a:p>
        </p:txBody>
      </p:sp>
      <p:pic>
        <p:nvPicPr>
          <p:cNvPr id="1026" name="Picture 2" descr="C:\Users\Екатерина\Desktop\1291824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14422"/>
            <a:ext cx="3497017" cy="35719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5072074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 smtClean="0"/>
              <a:t>Как </a:t>
            </a:r>
            <a:r>
              <a:rPr lang="ru-RU" sz="2000" dirty="0" smtClean="0"/>
              <a:t>привлечь таких малышей к театрализованным играм? помочь им преодолеть неуверенность к себе, научить общаться со сверстниками и взрослыми?</a:t>
            </a:r>
            <a:endParaRPr lang="ru-RU" sz="2000" dirty="0"/>
          </a:p>
        </p:txBody>
      </p:sp>
    </p:spTree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714620"/>
            <a:ext cx="8329642" cy="3714776"/>
          </a:xfrm>
        </p:spPr>
        <p:txBody>
          <a:bodyPr>
            <a:normAutofit fontScale="92500"/>
          </a:bodyPr>
          <a:lstStyle/>
          <a:p>
            <a:pPr marL="0" indent="360000" algn="just">
              <a:buNone/>
            </a:pPr>
            <a:r>
              <a:rPr lang="ru-RU" sz="2200" dirty="0" smtClean="0"/>
              <a:t>Главное – создать между взрослыми и детьми отношения доброты, сердечности и любви. Педагогу необходимо понять психологические проблемы ребенка, вовремя помочь ему справиться с возникшими проблемами. Иначе, боязнь общения, замкнутость в своих переживаниях, опасение быть осмеянным сверстниками или получить негативную оценку своих поступков взрослыми – все это, как снежная лавина, обрушивается на маленького человека, загоняя его в мир страхов и сомнений. И в этом случае на помощь ребенку могут придти театральные куклы. Они никого не оставят равнодушным, потому что напоминают  малышу те привычные детские игрушки, которыми он пользуется в повседневной жизни.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Екатерина\Desktop\medium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7166"/>
            <a:ext cx="2979737" cy="230981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571480"/>
            <a:ext cx="7929618" cy="2786081"/>
          </a:xfrm>
        </p:spPr>
        <p:txBody>
          <a:bodyPr>
            <a:normAutofit fontScale="77500" lnSpcReduction="20000"/>
          </a:bodyPr>
          <a:lstStyle/>
          <a:p>
            <a:pPr marL="0" indent="360000" algn="just">
              <a:buNone/>
            </a:pPr>
            <a:r>
              <a:rPr lang="ru-RU" dirty="0" smtClean="0"/>
              <a:t>Театральная деятельность развивает личность ребенка, пробуждает устойчивый интерес к литературе, театру, совершенствует навык воплощать в игре определенные переживания, побуждает к созданию новых образов.</a:t>
            </a:r>
          </a:p>
          <a:p>
            <a:pPr marL="0" indent="360000" algn="just">
              <a:buNone/>
            </a:pPr>
            <a:r>
              <a:rPr lang="ru-RU" dirty="0" smtClean="0"/>
              <a:t>Следует отметить, что наиболее важным в театрализованных играх является процесс репетиций, процесс творческого переживания и воплощения, а не конечный результат.  Репетиции, работа над этюдами не менее значимы, чем спектакль. Этюдами зачастую служат малые фольклорные формы, предшествующие спектаклю.</a:t>
            </a:r>
            <a:endParaRPr lang="ru-RU" dirty="0"/>
          </a:p>
        </p:txBody>
      </p:sp>
      <p:pic>
        <p:nvPicPr>
          <p:cNvPr id="2050" name="Picture 2" descr="C:\Users\Екатерина\Desktop\pic_scre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9752" y="3284984"/>
            <a:ext cx="4691614" cy="312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85728"/>
            <a:ext cx="814393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 smtClean="0"/>
              <a:t>Надо стремиться к тому, чтобы театрализованные занятия сохранили непосредственность детской игры, основанной на импровизации. Поэтому не нужно заучивать с ребятами текст роли, отрабатывать позы, жесты, движения, считая, что постановка нисколько не пострадает, если дети неточно произнесут реплику.</a:t>
            </a:r>
          </a:p>
          <a:p>
            <a:pPr indent="360000" algn="just"/>
            <a:r>
              <a:rPr lang="ru-RU" sz="2000" dirty="0" smtClean="0"/>
              <a:t>Все, кто имеет дело с маленькими детьми, знают, что малыши охотно и с удовольствием вслушиваются в уже знакомые им тексты, узнают их.  В этом случае они могут проявить свою самостоятельность, помогать  взрослому, проговаривая отдельные слова или договаривая фразы.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Екатерина\Desktop\mcmey_thumb_ed3ee8ef571196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143248"/>
            <a:ext cx="4000528" cy="30003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3357562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 smtClean="0"/>
              <a:t>В заключение хотелось бы отметить факт, что литературным материалом к занятиям </a:t>
            </a:r>
            <a:r>
              <a:rPr lang="ru-RU" sz="2000" dirty="0" smtClean="0"/>
              <a:t>служат преимущественно произведения </a:t>
            </a:r>
            <a:r>
              <a:rPr lang="ru-RU" sz="2000" dirty="0" smtClean="0"/>
              <a:t>народного творчеств. В основном это русский фольклор.</a:t>
            </a:r>
            <a:endParaRPr lang="ru-RU" sz="2000" dirty="0"/>
          </a:p>
        </p:txBody>
      </p:sp>
    </p:spTree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043362" cy="1062022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«РЕПКА»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159978" cy="2143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/>
              <a:t>Задачи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Прививать детям интерес к театрально-игровой деятельности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Познакомить </a:t>
            </a:r>
            <a:r>
              <a:rPr lang="ru-RU" sz="2000" dirty="0"/>
              <a:t>малышей с куклами настольного </a:t>
            </a:r>
            <a:r>
              <a:rPr lang="ru-RU" sz="2000" dirty="0" smtClean="0"/>
              <a:t>театра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0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3357562"/>
            <a:ext cx="8572528" cy="324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600" lvl="0" indent="-27360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/>
              <a:t>Побуждать ребят сосредоточивать свое внимание на игрушке, театральной кукле</a:t>
            </a:r>
          </a:p>
          <a:p>
            <a:pPr marL="273600" lvl="0" indent="-27360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/>
              <a:t>Побуждать детей играть куклами настольного театра,  помогая им в самостоятельной игровой деятельности.</a:t>
            </a:r>
          </a:p>
          <a:p>
            <a:pPr>
              <a:buNone/>
            </a:pPr>
            <a:r>
              <a:rPr lang="ru-RU" sz="2000" b="1" dirty="0" smtClean="0"/>
              <a:t>Материал                                                                                                                                    </a:t>
            </a:r>
            <a:endParaRPr lang="ru-RU" sz="2000" dirty="0" smtClean="0"/>
          </a:p>
          <a:p>
            <a:pPr indent="273600"/>
            <a:r>
              <a:rPr lang="ru-RU" sz="2000" dirty="0" smtClean="0"/>
              <a:t>Конусные куклы настольного театра, ширма, элементы декорации. </a:t>
            </a:r>
          </a:p>
          <a:p>
            <a:pPr>
              <a:buNone/>
            </a:pPr>
            <a:r>
              <a:rPr lang="ru-RU" sz="2000" b="1" dirty="0" smtClean="0"/>
              <a:t>Предварительная </a:t>
            </a:r>
            <a:r>
              <a:rPr lang="ru-RU" sz="2000" b="1" dirty="0" smtClean="0"/>
              <a:t>работа</a:t>
            </a:r>
            <a:endParaRPr lang="ru-RU" sz="2000" dirty="0" smtClean="0"/>
          </a:p>
          <a:p>
            <a:pPr marL="273600" lvl="0" indent="-27360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/>
              <a:t>Чтение сказки русской народной «Репка»</a:t>
            </a:r>
          </a:p>
          <a:p>
            <a:pPr marL="273600" lvl="0" indent="-27360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/>
              <a:t>Рассматривание иллюстраций к сказке</a:t>
            </a:r>
          </a:p>
          <a:p>
            <a:pPr marL="273600" indent="-27360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/>
              <a:t>Изготовление атрибутов (кукол, декораций)</a:t>
            </a:r>
            <a:endParaRPr lang="ru-RU" sz="2000" dirty="0"/>
          </a:p>
        </p:txBody>
      </p:sp>
    </p:spTree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428604"/>
            <a:ext cx="4067204" cy="34290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/>
              <a:t>Ход  занятия</a:t>
            </a:r>
            <a:endParaRPr lang="ru-RU" dirty="0"/>
          </a:p>
          <a:p>
            <a:pPr marL="0" indent="342900" algn="just">
              <a:buNone/>
            </a:pPr>
            <a:r>
              <a:rPr lang="ru-RU" dirty="0"/>
              <a:t>Действующие лица: дед, бабка, внучка, собака Жучка, кошка Машка, мышка.</a:t>
            </a:r>
          </a:p>
          <a:p>
            <a:pPr marL="0" indent="342900" algn="just">
              <a:buNone/>
            </a:pPr>
            <a:r>
              <a:rPr lang="ru-RU" dirty="0"/>
              <a:t>Педагог: Посадил дед </a:t>
            </a:r>
            <a:r>
              <a:rPr lang="ru-RU" dirty="0" smtClean="0"/>
              <a:t>репку. </a:t>
            </a:r>
            <a:r>
              <a:rPr lang="ru-RU" dirty="0"/>
              <a:t>Выросла репка большая-пребольшая. Стал деде репку из земли тащить. </a:t>
            </a:r>
            <a:r>
              <a:rPr lang="ru-RU" dirty="0" err="1"/>
              <a:t>Тянет-потянет</a:t>
            </a:r>
            <a:r>
              <a:rPr lang="ru-RU" dirty="0"/>
              <a:t>,  вытянуть не может. Позвал дед на помощь бабку.</a:t>
            </a:r>
          </a:p>
          <a:p>
            <a:pPr marL="0" indent="342900" algn="just">
              <a:buNone/>
            </a:pPr>
            <a:r>
              <a:rPr lang="ru-RU" dirty="0"/>
              <a:t>Дед: Бабка! Иди тянуть репку.</a:t>
            </a:r>
          </a:p>
          <a:p>
            <a:pPr marL="0" indent="342900" algn="just">
              <a:buNone/>
            </a:pPr>
            <a:r>
              <a:rPr lang="ru-RU" dirty="0"/>
              <a:t>Педагог: Пришла к деду бабка. Бабка за дедку, дедка за репку. </a:t>
            </a:r>
            <a:r>
              <a:rPr lang="ru-RU" dirty="0" err="1"/>
              <a:t>Тянут-потянут</a:t>
            </a:r>
            <a:r>
              <a:rPr lang="ru-RU" dirty="0"/>
              <a:t>, вытянуть не могут. Позвала бабка внучку.</a:t>
            </a:r>
          </a:p>
          <a:p>
            <a:pPr marL="0" indent="342900" algn="just">
              <a:buNone/>
            </a:pPr>
            <a:r>
              <a:rPr lang="ru-RU" dirty="0"/>
              <a:t>Бабка: Внучка! Иди тянуть репку.</a:t>
            </a:r>
          </a:p>
          <a:p>
            <a:pPr marL="0" indent="342900" algn="just">
              <a:buNone/>
            </a:pPr>
            <a:r>
              <a:rPr lang="ru-RU" dirty="0"/>
              <a:t>Педагог: Пришла внучка. Внучка за бабку, бабка за дедку, дедка за репку. </a:t>
            </a:r>
            <a:r>
              <a:rPr lang="ru-RU" dirty="0" err="1"/>
              <a:t>Тянут-потянут</a:t>
            </a:r>
            <a:r>
              <a:rPr lang="ru-RU" dirty="0"/>
              <a:t> вытянуть не могут. </a:t>
            </a:r>
          </a:p>
          <a:p>
            <a:pPr marL="0" indent="342900" algn="just">
              <a:buNone/>
            </a:pPr>
            <a:r>
              <a:rPr lang="ru-RU" dirty="0"/>
              <a:t>Кликнула внучка собачку Жучку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3714752"/>
            <a:ext cx="8072494" cy="2714644"/>
          </a:xfrm>
        </p:spPr>
        <p:txBody>
          <a:bodyPr>
            <a:normAutofit fontScale="55000" lnSpcReduction="20000"/>
          </a:bodyPr>
          <a:lstStyle/>
          <a:p>
            <a:pPr marL="0" indent="342900" algn="just">
              <a:buNone/>
            </a:pPr>
            <a:r>
              <a:rPr lang="ru-RU" dirty="0" smtClean="0"/>
              <a:t>Внучка: Жучка! Иди тянуть репку.</a:t>
            </a:r>
          </a:p>
          <a:p>
            <a:pPr marL="0" indent="342900" algn="just">
              <a:buNone/>
            </a:pPr>
            <a:r>
              <a:rPr lang="ru-RU" dirty="0" smtClean="0"/>
              <a:t>Педагог: Прибежала Жучка. Жучка за внучку, внучка за бабку, бабка за дедку, дедка за репку. </a:t>
            </a:r>
            <a:r>
              <a:rPr lang="ru-RU" dirty="0" err="1" smtClean="0"/>
              <a:t>Тянут-потянут</a:t>
            </a:r>
            <a:r>
              <a:rPr lang="ru-RU" dirty="0" smtClean="0"/>
              <a:t> вытянуть не могут. Кликнула Жучка кошку Машку.</a:t>
            </a:r>
          </a:p>
          <a:p>
            <a:pPr marL="0" indent="342900" algn="just">
              <a:buNone/>
            </a:pPr>
            <a:r>
              <a:rPr lang="ru-RU" dirty="0" smtClean="0"/>
              <a:t>Жучка: Машка! Иди тянуть репку.</a:t>
            </a:r>
          </a:p>
          <a:p>
            <a:pPr marL="0" indent="342900" algn="just">
              <a:buNone/>
            </a:pPr>
            <a:r>
              <a:rPr lang="ru-RU" dirty="0" smtClean="0"/>
              <a:t>Педагог: Прибежала кошка Машка. Машка за Жучку, Жучка за внучку, внучка за бабку, бабка за дедку, дедка за репку. </a:t>
            </a:r>
            <a:r>
              <a:rPr lang="ru-RU" dirty="0" err="1" smtClean="0"/>
              <a:t>Тянут-потянут</a:t>
            </a:r>
            <a:r>
              <a:rPr lang="ru-RU" dirty="0" smtClean="0"/>
              <a:t> вытянуть не могут. Кликнула кошка мышку.</a:t>
            </a:r>
          </a:p>
          <a:p>
            <a:pPr marL="0" indent="342900" algn="just">
              <a:buNone/>
            </a:pPr>
            <a:r>
              <a:rPr lang="ru-RU" dirty="0" smtClean="0"/>
              <a:t>Кошка: Мышка! Иди тянуть репку.</a:t>
            </a:r>
          </a:p>
          <a:p>
            <a:pPr marL="0" indent="342900" algn="just">
              <a:buNone/>
            </a:pPr>
            <a:r>
              <a:rPr lang="ru-RU" dirty="0" smtClean="0"/>
              <a:t>Педагог: Прибежала Мышка. Мышка за кошку, кошка  за Жучку, Жучка за внучку, внучка за бабку, бабка за дедку, дедка за репку. </a:t>
            </a:r>
            <a:r>
              <a:rPr lang="ru-RU" dirty="0" err="1" smtClean="0"/>
              <a:t>Тянут-потянут</a:t>
            </a:r>
            <a:r>
              <a:rPr lang="ru-RU" dirty="0" smtClean="0"/>
              <a:t> – вытащили репку!!!</a:t>
            </a:r>
          </a:p>
          <a:p>
            <a:pPr marL="0" indent="342900" algn="just">
              <a:buNone/>
            </a:pPr>
            <a:r>
              <a:rPr lang="ru-RU" dirty="0" smtClean="0"/>
              <a:t>Тут на радостях все пустились в пляс (звучит русская плясовая мелодия, пляска кукол)</a:t>
            </a:r>
          </a:p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929190" y="571480"/>
            <a:ext cx="4067204" cy="342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85794"/>
            <a:ext cx="3714776" cy="2833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21156144">
            <a:off x="393379" y="3106149"/>
            <a:ext cx="4059238" cy="30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93103">
            <a:off x="4660176" y="50624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DCIM\118___02\IMG_1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3213">
            <a:off x="1000100" y="642918"/>
            <a:ext cx="3048000" cy="2286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0" name="Picture 4" descr="F:\DCIM\118___02\IMG_14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6350">
            <a:off x="4929190" y="3714752"/>
            <a:ext cx="3454400" cy="25908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878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ТЕАТРАЛИЗОВАННАЯ ДЕЯТЕЛЬНОСТЬ  В ПЕРВОЙ МЛАДШЕЙ ГРУППЕ</vt:lpstr>
      <vt:lpstr>Театрализованные игры как средство создания психологического комфорта между взрослыми и детьми.</vt:lpstr>
      <vt:lpstr>Слайд 3</vt:lpstr>
      <vt:lpstr>Слайд 4</vt:lpstr>
      <vt:lpstr>Слайд 5</vt:lpstr>
      <vt:lpstr>Слайд 6</vt:lpstr>
      <vt:lpstr>«РЕПКА»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ПЕРВОЙ МЛАДШЕЙ ГРУППЕ</dc:title>
  <dc:creator>Екатерина</dc:creator>
  <cp:lastModifiedBy>Екатерина</cp:lastModifiedBy>
  <cp:revision>19</cp:revision>
  <dcterms:created xsi:type="dcterms:W3CDTF">2013-02-26T16:15:03Z</dcterms:created>
  <dcterms:modified xsi:type="dcterms:W3CDTF">2013-04-21T17:22:24Z</dcterms:modified>
</cp:coreProperties>
</file>