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65" r:id="rId6"/>
    <p:sldId id="259" r:id="rId7"/>
    <p:sldId id="266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7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Counter-Strike" pitchFamily="2" charset="0"/>
              </a:rPr>
              <a:t>Повторение об имени существительном </a:t>
            </a:r>
            <a:endParaRPr lang="ru-RU" dirty="0">
              <a:latin typeface="Counter-Strike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unter-Strike" pitchFamily="2" charset="0"/>
              </a:rPr>
              <a:t>человек паук, и змея.</a:t>
            </a:r>
            <a:endParaRPr lang="ru-RU" dirty="0">
              <a:latin typeface="Counter-Strike" pitchFamily="2" charset="0"/>
            </a:endParaRPr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500042"/>
            <a:ext cx="4429156" cy="2965953"/>
          </a:xfrm>
        </p:spPr>
      </p:pic>
      <p:pic>
        <p:nvPicPr>
          <p:cNvPr id="1027" name="Picture 3" descr="C:\Users\ASUS\Desktop\1257096287_kraj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28604"/>
            <a:ext cx="3857652" cy="30861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nywalls.com-280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0287040" cy="822963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08" y="2428868"/>
            <a:ext cx="8183880" cy="1051560"/>
          </a:xfrm>
        </p:spPr>
        <p:txBody>
          <a:bodyPr/>
          <a:lstStyle/>
          <a:p>
            <a:r>
              <a:rPr lang="ru-RU" dirty="0" smtClean="0"/>
              <a:t>Спасибо за внимание !!!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600" dirty="0" smtClean="0"/>
              <a:t> </a:t>
            </a:r>
            <a:r>
              <a:rPr lang="ru-RU" sz="3600" dirty="0" smtClean="0">
                <a:latin typeface="Counter-Strike" pitchFamily="2" charset="0"/>
              </a:rPr>
              <a:t>Имя существительное  – это часть речи, обозначающая предмет (субстанцию) и выражающая это значение в словоизменительных категориях числа и падежа и в </a:t>
            </a:r>
            <a:r>
              <a:rPr lang="ru-RU" sz="3600" dirty="0" err="1" smtClean="0">
                <a:latin typeface="Counter-Strike" pitchFamily="2" charset="0"/>
              </a:rPr>
              <a:t>несловоизменительной</a:t>
            </a:r>
            <a:r>
              <a:rPr lang="ru-RU" sz="3600" dirty="0" smtClean="0">
                <a:latin typeface="Counter-Strike" pitchFamily="2" charset="0"/>
              </a:rPr>
              <a:t> категории рода</a:t>
            </a:r>
            <a:r>
              <a:rPr lang="ru-RU" dirty="0" smtClean="0">
                <a:latin typeface="Counter-Strike" pitchFamily="2" charset="0"/>
              </a:rPr>
              <a:t>.</a:t>
            </a:r>
            <a:endParaRPr lang="ru-RU" dirty="0">
              <a:latin typeface="Counter-Strik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dirty="0" smtClean="0"/>
              <a:t> </a:t>
            </a:r>
            <a:r>
              <a:rPr lang="ru-RU" sz="4000" dirty="0" smtClean="0"/>
              <a:t> </a:t>
            </a:r>
            <a:r>
              <a:rPr lang="ru-RU" sz="9600" dirty="0" smtClean="0">
                <a:latin typeface="Counter-Strike" pitchFamily="2" charset="0"/>
              </a:rPr>
              <a:t>Существительное называет предметы в широком смысле слова; это – названия вещей (</a:t>
            </a:r>
            <a:r>
              <a:rPr lang="ru-RU" sz="9600" i="1" dirty="0" smtClean="0">
                <a:latin typeface="Counter-Strike" pitchFamily="2" charset="0"/>
              </a:rPr>
              <a:t>стол</a:t>
            </a:r>
            <a:r>
              <a:rPr lang="ru-RU" sz="9600" dirty="0" smtClean="0">
                <a:latin typeface="Counter-Strike" pitchFamily="2" charset="0"/>
              </a:rPr>
              <a:t>, </a:t>
            </a:r>
            <a:r>
              <a:rPr lang="ru-RU" sz="9600" i="1" dirty="0" smtClean="0">
                <a:latin typeface="Counter-Strike" pitchFamily="2" charset="0"/>
              </a:rPr>
              <a:t>стена</a:t>
            </a:r>
            <a:r>
              <a:rPr lang="ru-RU" sz="9600" dirty="0" smtClean="0">
                <a:latin typeface="Counter-Strike" pitchFamily="2" charset="0"/>
              </a:rPr>
              <a:t>, </a:t>
            </a:r>
            <a:r>
              <a:rPr lang="ru-RU" sz="9600" i="1" dirty="0" smtClean="0">
                <a:latin typeface="Counter-Strike" pitchFamily="2" charset="0"/>
              </a:rPr>
              <a:t>окно</a:t>
            </a:r>
            <a:r>
              <a:rPr lang="ru-RU" sz="9600" dirty="0" smtClean="0">
                <a:latin typeface="Counter-Strike" pitchFamily="2" charset="0"/>
              </a:rPr>
              <a:t>, </a:t>
            </a:r>
            <a:r>
              <a:rPr lang="ru-RU" sz="9600" i="1" dirty="0" smtClean="0">
                <a:latin typeface="Counter-Strike" pitchFamily="2" charset="0"/>
              </a:rPr>
              <a:t>ножницы</a:t>
            </a:r>
            <a:r>
              <a:rPr lang="ru-RU" sz="9600" dirty="0" smtClean="0">
                <a:latin typeface="Counter-Strike" pitchFamily="2" charset="0"/>
              </a:rPr>
              <a:t>, </a:t>
            </a:r>
            <a:r>
              <a:rPr lang="ru-RU" sz="9600" i="1" dirty="0" smtClean="0">
                <a:latin typeface="Counter-Strike" pitchFamily="2" charset="0"/>
              </a:rPr>
              <a:t>сани</a:t>
            </a:r>
            <a:r>
              <a:rPr lang="ru-RU" sz="9600" dirty="0" smtClean="0">
                <a:latin typeface="Counter-Strike" pitchFamily="2" charset="0"/>
              </a:rPr>
              <a:t>), лиц (</a:t>
            </a:r>
            <a:r>
              <a:rPr lang="ru-RU" sz="9600" i="1" dirty="0" smtClean="0">
                <a:latin typeface="Counter-Strike" pitchFamily="2" charset="0"/>
              </a:rPr>
              <a:t>ребенок</a:t>
            </a:r>
            <a:r>
              <a:rPr lang="ru-RU" sz="9600" dirty="0" smtClean="0">
                <a:latin typeface="Counter-Strike" pitchFamily="2" charset="0"/>
              </a:rPr>
              <a:t>, </a:t>
            </a:r>
            <a:r>
              <a:rPr lang="ru-RU" sz="9600" i="1" dirty="0" smtClean="0">
                <a:latin typeface="Counter-Strike" pitchFamily="2" charset="0"/>
              </a:rPr>
              <a:t>девочка</a:t>
            </a:r>
            <a:r>
              <a:rPr lang="ru-RU" sz="9600" dirty="0" smtClean="0">
                <a:latin typeface="Counter-Strike" pitchFamily="2" charset="0"/>
              </a:rPr>
              <a:t>, </a:t>
            </a:r>
            <a:r>
              <a:rPr lang="ru-RU" sz="9600" i="1" dirty="0" smtClean="0">
                <a:latin typeface="Counter-Strike" pitchFamily="2" charset="0"/>
              </a:rPr>
              <a:t>юноша</a:t>
            </a:r>
            <a:r>
              <a:rPr lang="ru-RU" sz="9600" dirty="0" smtClean="0">
                <a:latin typeface="Counter-Strike" pitchFamily="2" charset="0"/>
              </a:rPr>
              <a:t>, </a:t>
            </a:r>
            <a:r>
              <a:rPr lang="ru-RU" sz="9600" i="1" dirty="0" smtClean="0">
                <a:latin typeface="Counter-Strike" pitchFamily="2" charset="0"/>
              </a:rPr>
              <a:t>женщина</a:t>
            </a:r>
            <a:r>
              <a:rPr lang="ru-RU" sz="9600" dirty="0" smtClean="0">
                <a:latin typeface="Counter-Strike" pitchFamily="2" charset="0"/>
              </a:rPr>
              <a:t>, </a:t>
            </a:r>
            <a:r>
              <a:rPr lang="ru-RU" sz="9600" i="1" dirty="0" smtClean="0">
                <a:latin typeface="Counter-Strike" pitchFamily="2" charset="0"/>
              </a:rPr>
              <a:t>человек</a:t>
            </a:r>
            <a:r>
              <a:rPr lang="ru-RU" sz="9600" dirty="0" smtClean="0">
                <a:latin typeface="Counter-Strike" pitchFamily="2" charset="0"/>
              </a:rPr>
              <a:t>), веществ (</a:t>
            </a:r>
            <a:r>
              <a:rPr lang="ru-RU" sz="9600" i="1" dirty="0" smtClean="0">
                <a:latin typeface="Counter-Strike" pitchFamily="2" charset="0"/>
              </a:rPr>
              <a:t>крупа</a:t>
            </a:r>
            <a:r>
              <a:rPr lang="ru-RU" sz="9600" dirty="0" smtClean="0">
                <a:latin typeface="Counter-Strike" pitchFamily="2" charset="0"/>
              </a:rPr>
              <a:t>, </a:t>
            </a:r>
            <a:r>
              <a:rPr lang="ru-RU" sz="9600" i="1" dirty="0" smtClean="0">
                <a:latin typeface="Counter-Strike" pitchFamily="2" charset="0"/>
              </a:rPr>
              <a:t>мук</a:t>
            </a:r>
            <a:r>
              <a:rPr lang="ru-RU" sz="9600" dirty="0" smtClean="0">
                <a:latin typeface="Counter-Strike" pitchFamily="2" charset="0"/>
              </a:rPr>
              <a:t>а, </a:t>
            </a:r>
            <a:r>
              <a:rPr lang="ru-RU" sz="9600" i="1" dirty="0" smtClean="0">
                <a:latin typeface="Counter-Strike" pitchFamily="2" charset="0"/>
              </a:rPr>
              <a:t>сахар</a:t>
            </a:r>
            <a:r>
              <a:rPr lang="ru-RU" sz="9600" dirty="0" smtClean="0">
                <a:latin typeface="Counter-Strike" pitchFamily="2" charset="0"/>
              </a:rPr>
              <a:t>, </a:t>
            </a:r>
            <a:r>
              <a:rPr lang="ru-RU" sz="9600" i="1" dirty="0" smtClean="0">
                <a:latin typeface="Counter-Strike" pitchFamily="2" charset="0"/>
              </a:rPr>
              <a:t>сливки</a:t>
            </a:r>
            <a:r>
              <a:rPr lang="ru-RU" sz="9600" dirty="0" smtClean="0">
                <a:latin typeface="Counter-Strike" pitchFamily="2" charset="0"/>
              </a:rPr>
              <a:t>), </a:t>
            </a:r>
            <a:endParaRPr lang="ru-RU" sz="9600" dirty="0">
              <a:latin typeface="Counter-Strike" pitchFamily="2" charset="0"/>
            </a:endParaRPr>
          </a:p>
        </p:txBody>
      </p:sp>
      <p:pic>
        <p:nvPicPr>
          <p:cNvPr id="1026" name="Picture 2" descr="C:\Users\ASUS\Desktop\7460_f_6_158_palka-universalnaya-s-polkoi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4393276"/>
            <a:ext cx="3714776" cy="24647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Counter-Strike" pitchFamily="2" charset="0"/>
              </a:rPr>
              <a:t>живых существ и организмов (</a:t>
            </a:r>
            <a:r>
              <a:rPr lang="ru-RU" i="1" dirty="0" smtClean="0">
                <a:latin typeface="Counter-Strike" pitchFamily="2" charset="0"/>
              </a:rPr>
              <a:t>кошка</a:t>
            </a:r>
            <a:r>
              <a:rPr lang="ru-RU" dirty="0" smtClean="0">
                <a:latin typeface="Counter-Strike" pitchFamily="2" charset="0"/>
              </a:rPr>
              <a:t>, </a:t>
            </a:r>
            <a:r>
              <a:rPr lang="ru-RU" i="1" dirty="0" smtClean="0">
                <a:latin typeface="Counter-Strike" pitchFamily="2" charset="0"/>
              </a:rPr>
              <a:t>собака</a:t>
            </a:r>
            <a:r>
              <a:rPr lang="ru-RU" dirty="0" smtClean="0">
                <a:latin typeface="Counter-Strike" pitchFamily="2" charset="0"/>
              </a:rPr>
              <a:t>, </a:t>
            </a:r>
            <a:r>
              <a:rPr lang="ru-RU" i="1" dirty="0" smtClean="0">
                <a:latin typeface="Counter-Strike" pitchFamily="2" charset="0"/>
              </a:rPr>
              <a:t>ворона</a:t>
            </a:r>
            <a:r>
              <a:rPr lang="ru-RU" dirty="0" smtClean="0">
                <a:latin typeface="Counter-Strike" pitchFamily="2" charset="0"/>
              </a:rPr>
              <a:t>, </a:t>
            </a:r>
            <a:r>
              <a:rPr lang="ru-RU" i="1" dirty="0" err="1" smtClean="0">
                <a:latin typeface="Counter-Strike" pitchFamily="2" charset="0"/>
              </a:rPr>
              <a:t>дятел</a:t>
            </a:r>
            <a:r>
              <a:rPr lang="ru-RU" dirty="0" err="1" smtClean="0">
                <a:latin typeface="Counter-Strike" pitchFamily="2" charset="0"/>
              </a:rPr>
              <a:t>,</a:t>
            </a:r>
            <a:r>
              <a:rPr lang="ru-RU" i="1" dirty="0" err="1" smtClean="0">
                <a:latin typeface="Counter-Strike" pitchFamily="2" charset="0"/>
              </a:rPr>
              <a:t>змея</a:t>
            </a:r>
            <a:r>
              <a:rPr lang="ru-RU" dirty="0" smtClean="0">
                <a:latin typeface="Counter-Strike" pitchFamily="2" charset="0"/>
              </a:rPr>
              <a:t>, </a:t>
            </a:r>
            <a:r>
              <a:rPr lang="ru-RU" i="1" dirty="0" smtClean="0">
                <a:latin typeface="Counter-Strike" pitchFamily="2" charset="0"/>
              </a:rPr>
              <a:t>окунь</a:t>
            </a:r>
            <a:r>
              <a:rPr lang="ru-RU" dirty="0" smtClean="0">
                <a:latin typeface="Counter-Strike" pitchFamily="2" charset="0"/>
              </a:rPr>
              <a:t>, </a:t>
            </a:r>
            <a:r>
              <a:rPr lang="ru-RU" i="1" dirty="0" smtClean="0">
                <a:latin typeface="Counter-Strike" pitchFamily="2" charset="0"/>
              </a:rPr>
              <a:t>щука</a:t>
            </a:r>
            <a:r>
              <a:rPr lang="ru-RU" dirty="0" smtClean="0">
                <a:latin typeface="Counter-Strike" pitchFamily="2" charset="0"/>
              </a:rPr>
              <a:t>; </a:t>
            </a:r>
            <a:r>
              <a:rPr lang="ru-RU" i="1" dirty="0" smtClean="0">
                <a:latin typeface="Counter-Strike" pitchFamily="2" charset="0"/>
              </a:rPr>
              <a:t>бактерия</a:t>
            </a:r>
            <a:r>
              <a:rPr lang="ru-RU" dirty="0" smtClean="0">
                <a:latin typeface="Counter-Strike" pitchFamily="2" charset="0"/>
              </a:rPr>
              <a:t>, </a:t>
            </a:r>
            <a:r>
              <a:rPr lang="ru-RU" i="1" dirty="0" smtClean="0">
                <a:latin typeface="Counter-Strike" pitchFamily="2" charset="0"/>
              </a:rPr>
              <a:t>вирус</a:t>
            </a:r>
            <a:r>
              <a:rPr lang="ru-RU" dirty="0" smtClean="0">
                <a:latin typeface="Counter-Strike" pitchFamily="2" charset="0"/>
              </a:rPr>
              <a:t>, </a:t>
            </a:r>
            <a:r>
              <a:rPr lang="ru-RU" i="1" dirty="0" smtClean="0">
                <a:latin typeface="Counter-Strike" pitchFamily="2" charset="0"/>
              </a:rPr>
              <a:t>микроб</a:t>
            </a:r>
            <a:r>
              <a:rPr lang="ru-RU" dirty="0" smtClean="0">
                <a:latin typeface="Counter-Strike" pitchFamily="2" charset="0"/>
              </a:rPr>
              <a:t>), фактов, событий, явлений (</a:t>
            </a:r>
            <a:r>
              <a:rPr lang="ru-RU" i="1" dirty="0" smtClean="0">
                <a:latin typeface="Counter-Strike" pitchFamily="2" charset="0"/>
              </a:rPr>
              <a:t>пожар</a:t>
            </a:r>
            <a:r>
              <a:rPr lang="ru-RU" dirty="0" smtClean="0">
                <a:latin typeface="Counter-Strike" pitchFamily="2" charset="0"/>
              </a:rPr>
              <a:t>, </a:t>
            </a:r>
            <a:r>
              <a:rPr lang="ru-RU" i="1" dirty="0" smtClean="0">
                <a:latin typeface="Counter-Strike" pitchFamily="2" charset="0"/>
              </a:rPr>
              <a:t>спектакль</a:t>
            </a:r>
            <a:r>
              <a:rPr lang="ru-RU" dirty="0" smtClean="0">
                <a:latin typeface="Counter-Strike" pitchFamily="2" charset="0"/>
              </a:rPr>
              <a:t>, </a:t>
            </a:r>
            <a:r>
              <a:rPr lang="ru-RU" i="1" dirty="0" smtClean="0">
                <a:latin typeface="Counter-Strike" pitchFamily="2" charset="0"/>
              </a:rPr>
              <a:t>беседа</a:t>
            </a:r>
            <a:r>
              <a:rPr lang="ru-RU" dirty="0" smtClean="0">
                <a:latin typeface="Counter-Strike" pitchFamily="2" charset="0"/>
              </a:rPr>
              <a:t>, </a:t>
            </a:r>
            <a:r>
              <a:rPr lang="ru-RU" i="1" dirty="0" smtClean="0">
                <a:latin typeface="Counter-Strike" pitchFamily="2" charset="0"/>
              </a:rPr>
              <a:t>каникулы</a:t>
            </a:r>
            <a:r>
              <a:rPr lang="ru-RU" dirty="0" smtClean="0">
                <a:latin typeface="Counter-Strike" pitchFamily="2" charset="0"/>
              </a:rPr>
              <a:t>, </a:t>
            </a:r>
            <a:r>
              <a:rPr lang="ru-RU" i="1" dirty="0" smtClean="0">
                <a:latin typeface="Counter-Strike" pitchFamily="2" charset="0"/>
              </a:rPr>
              <a:t>печаль</a:t>
            </a:r>
            <a:r>
              <a:rPr lang="ru-RU" dirty="0" smtClean="0">
                <a:latin typeface="Counter-Strike" pitchFamily="2" charset="0"/>
              </a:rPr>
              <a:t>, </a:t>
            </a:r>
            <a:r>
              <a:rPr lang="ru-RU" i="1" dirty="0" smtClean="0">
                <a:latin typeface="Counter-Strike" pitchFamily="2" charset="0"/>
              </a:rPr>
              <a:t>страх</a:t>
            </a:r>
            <a:r>
              <a:rPr lang="ru-RU" dirty="0" smtClean="0">
                <a:latin typeface="Counter-Strike" pitchFamily="2" charset="0"/>
              </a:rPr>
              <a:t>), а также названных как независимые</a:t>
            </a:r>
            <a:endParaRPr lang="ru-RU" dirty="0"/>
          </a:p>
        </p:txBody>
      </p:sp>
      <p:pic>
        <p:nvPicPr>
          <p:cNvPr id="2050" name="Picture 2" descr="C:\Users\ASUS\Desktop\73210523_4278666_ab55ef63688e169b25ba17c7bd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571876"/>
            <a:ext cx="6043446" cy="3286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Counter-Strike" pitchFamily="2" charset="0"/>
              </a:rPr>
              <a:t>самостоятельные субстанции </a:t>
            </a:r>
            <a:r>
              <a:rPr lang="ru-RU" dirty="0" err="1" smtClean="0">
                <a:latin typeface="Counter-Strike" pitchFamily="2" charset="0"/>
              </a:rPr>
              <a:t>непроцессуальных</a:t>
            </a:r>
            <a:r>
              <a:rPr lang="ru-RU" dirty="0" smtClean="0">
                <a:latin typeface="Counter-Strike" pitchFamily="2" charset="0"/>
              </a:rPr>
              <a:t> и процессуальных признаков – качеств, свойств, действий, процессуально представленных состояний (</a:t>
            </a:r>
            <a:r>
              <a:rPr lang="ru-RU" i="1" dirty="0" smtClean="0">
                <a:latin typeface="Counter-Strike" pitchFamily="2" charset="0"/>
              </a:rPr>
              <a:t>доброта</a:t>
            </a:r>
            <a:r>
              <a:rPr lang="ru-RU" dirty="0" smtClean="0">
                <a:latin typeface="Counter-Strike" pitchFamily="2" charset="0"/>
              </a:rPr>
              <a:t>, </a:t>
            </a:r>
            <a:r>
              <a:rPr lang="ru-RU" i="1" dirty="0" smtClean="0">
                <a:latin typeface="Counter-Strike" pitchFamily="2" charset="0"/>
              </a:rPr>
              <a:t>глупость</a:t>
            </a:r>
            <a:r>
              <a:rPr lang="ru-RU" dirty="0" smtClean="0">
                <a:latin typeface="Counter-Strike" pitchFamily="2" charset="0"/>
              </a:rPr>
              <a:t>, </a:t>
            </a:r>
            <a:r>
              <a:rPr lang="ru-RU" i="1" dirty="0" smtClean="0">
                <a:latin typeface="Counter-Strike" pitchFamily="2" charset="0"/>
              </a:rPr>
              <a:t>синева</a:t>
            </a:r>
            <a:r>
              <a:rPr lang="ru-RU" dirty="0" smtClean="0">
                <a:latin typeface="Counter-Strike" pitchFamily="2" charset="0"/>
              </a:rPr>
              <a:t>, </a:t>
            </a:r>
            <a:r>
              <a:rPr lang="ru-RU" i="1" dirty="0" smtClean="0">
                <a:latin typeface="Counter-Strike" pitchFamily="2" charset="0"/>
              </a:rPr>
              <a:t>бег</a:t>
            </a:r>
            <a:r>
              <a:rPr lang="ru-RU" dirty="0" smtClean="0">
                <a:latin typeface="Counter-Strike" pitchFamily="2" charset="0"/>
              </a:rPr>
              <a:t>, </a:t>
            </a:r>
            <a:r>
              <a:rPr lang="ru-RU" i="1" dirty="0" smtClean="0">
                <a:latin typeface="Counter-Strike" pitchFamily="2" charset="0"/>
              </a:rPr>
              <a:t>решение</a:t>
            </a:r>
            <a:r>
              <a:rPr lang="ru-RU" dirty="0" smtClean="0">
                <a:latin typeface="Counter-Strike" pitchFamily="2" charset="0"/>
              </a:rPr>
              <a:t>, </a:t>
            </a:r>
            <a:r>
              <a:rPr lang="ru-RU" i="1" dirty="0" smtClean="0">
                <a:latin typeface="Counter-Strike" pitchFamily="2" charset="0"/>
              </a:rPr>
              <a:t>толкотня</a:t>
            </a:r>
            <a:r>
              <a:rPr lang="ru-RU" dirty="0" smtClean="0">
                <a:latin typeface="Counter-Strike" pitchFamily="2" charset="0"/>
              </a:rPr>
              <a:t>).</a:t>
            </a:r>
          </a:p>
          <a:p>
            <a:endParaRPr lang="ru-RU" dirty="0"/>
          </a:p>
        </p:txBody>
      </p:sp>
      <p:pic>
        <p:nvPicPr>
          <p:cNvPr id="3074" name="Picture 2" descr="C:\Users\ASUS\Desktop\5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857496"/>
            <a:ext cx="3929090" cy="4125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dirty="0" smtClean="0"/>
              <a:t> </a:t>
            </a:r>
            <a:r>
              <a:rPr lang="ru-RU" sz="8000" dirty="0" smtClean="0">
                <a:latin typeface="Counter-Strike" pitchFamily="2" charset="0"/>
              </a:rPr>
              <a:t>Существительные разделяются на следующие лексико-грамматические разряды: существительные 1) собственные и нарицательные; 2) собирательные; 3) вещественные; 4) конкретные и отвлеченные; 5) одушевленные и неодушевленные. </a:t>
            </a:r>
            <a:endParaRPr lang="ru-RU" sz="8000" dirty="0">
              <a:latin typeface="Counter-Strik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SUS\Desktop\1251870966_post333521236673763_thum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23747" cy="3571876"/>
          </a:xfrm>
          <a:prstGeom prst="rect">
            <a:avLst/>
          </a:prstGeom>
          <a:noFill/>
        </p:spPr>
      </p:pic>
      <p:pic>
        <p:nvPicPr>
          <p:cNvPr id="5123" name="Picture 3" descr="C:\Users\ASUS\Desktop\0b34ac013c50de17d4b86e2b758f88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0"/>
            <a:ext cx="4603265" cy="3455990"/>
          </a:xfrm>
          <a:prstGeom prst="rect">
            <a:avLst/>
          </a:prstGeom>
          <a:noFill/>
        </p:spPr>
      </p:pic>
      <p:pic>
        <p:nvPicPr>
          <p:cNvPr id="5124" name="Picture 4" descr="C:\Users\ASUS\Desktop\original-13136551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1876"/>
            <a:ext cx="6429388" cy="3286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636"/>
            <a:ext cx="8183880" cy="105156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Counter-Strike" pitchFamily="2" charset="0"/>
              </a:rPr>
              <a:t> По признаку называния предмета как индивидуального или как представителя целого класса все существительные делятся на собственные и нарицательные. Существительные собственные (или имена собственные) – это такие слова, которые называют индивидуальные предметы, входящие в класс однородных, однако сами по себе не несут какого-либо специального указания на этот класс. </a:t>
            </a:r>
            <a:endParaRPr lang="ru-RU" sz="2400" dirty="0">
              <a:latin typeface="Counter-Strike" pitchFamily="2" charset="0"/>
            </a:endParaRPr>
          </a:p>
        </p:txBody>
      </p:sp>
      <p:pic>
        <p:nvPicPr>
          <p:cNvPr id="4099" name="Picture 3" descr="C:\Users\ASUS\Desktop\0b26e8a0d9f653f01c41e778bcf33d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926404"/>
            <a:ext cx="4857784" cy="25744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latin typeface="Counter-Strike" pitchFamily="2" charset="0"/>
              </a:rPr>
              <a:t>Например</a:t>
            </a:r>
            <a:r>
              <a:rPr lang="en-US" sz="4000" dirty="0" smtClean="0">
                <a:latin typeface="Counter-Strike" pitchFamily="2" charset="0"/>
              </a:rPr>
              <a:t>:</a:t>
            </a:r>
            <a:r>
              <a:rPr lang="ru-RU" sz="4000" dirty="0" smtClean="0">
                <a:latin typeface="Counter-Strike" pitchFamily="2" charset="0"/>
              </a:rPr>
              <a:t> игральные кости, </a:t>
            </a:r>
            <a:endParaRPr lang="ru-RU" sz="4000" dirty="0">
              <a:latin typeface="Counter-Strike" pitchFamily="2" charset="0"/>
            </a:endParaRPr>
          </a:p>
        </p:txBody>
      </p:sp>
      <p:pic>
        <p:nvPicPr>
          <p:cNvPr id="2050" name="Picture 2" descr="C:\Users\ASUS\Desktop\img_7146019_24_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071546"/>
            <a:ext cx="5769261" cy="43269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65</TotalTime>
  <Words>32</Words>
  <Application>Microsoft Office PowerPoint</Application>
  <PresentationFormat>Экран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Повторение об имени существительном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Например: игральные кости, </vt:lpstr>
      <vt:lpstr>человек паук, и змея.</vt:lpstr>
      <vt:lpstr>Спасибо за внимание 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Повторение о имени существительном </dc:title>
  <dc:creator>ASUS</dc:creator>
  <cp:lastModifiedBy>ASUS</cp:lastModifiedBy>
  <cp:revision>9</cp:revision>
  <dcterms:created xsi:type="dcterms:W3CDTF">2013-05-14T12:59:28Z</dcterms:created>
  <dcterms:modified xsi:type="dcterms:W3CDTF">2013-05-22T17:16:28Z</dcterms:modified>
</cp:coreProperties>
</file>