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96" r:id="rId3"/>
    <p:sldId id="257" r:id="rId4"/>
    <p:sldId id="259" r:id="rId5"/>
    <p:sldId id="263" r:id="rId6"/>
    <p:sldId id="304" r:id="rId7"/>
    <p:sldId id="305" r:id="rId8"/>
    <p:sldId id="306" r:id="rId9"/>
    <p:sldId id="307" r:id="rId10"/>
    <p:sldId id="308" r:id="rId11"/>
    <p:sldId id="285" r:id="rId12"/>
    <p:sldId id="286" r:id="rId13"/>
    <p:sldId id="290" r:id="rId14"/>
    <p:sldId id="309" r:id="rId15"/>
    <p:sldId id="267" r:id="rId16"/>
    <p:sldId id="272" r:id="rId17"/>
    <p:sldId id="295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81" d="100"/>
          <a:sy n="81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05367F-BEE1-4E85-92DC-AEF01C151180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E5ED2C-1E42-41DA-BD8A-5AA4B1E1A8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53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D1CADB-A213-4980-91FE-11ACEC80FA5D}" type="slidenum">
              <a:rPr lang="ru-RU">
                <a:latin typeface="Calibri" panose="020F0502020204030204" pitchFamily="34" charset="0"/>
              </a:rPr>
              <a:pPr eaLnBrk="1" hangingPunct="1"/>
              <a:t>11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7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27101-5AB3-4622-BC97-F862E84EF4E5}" type="datetimeFigureOut">
              <a:rPr lang="ru-RU"/>
              <a:pPr>
                <a:defRPr/>
              </a:pPr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EC03F-824F-445E-92E2-93D31AB919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54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5E20-623D-48C3-B40C-12B8406FA106}" type="datetimeFigureOut">
              <a:rPr lang="ru-RU"/>
              <a:pPr>
                <a:defRPr/>
              </a:pPr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EFEB9-FC12-4841-BDC2-B60878DC8F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8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487B6-8726-4631-A5D4-33BD2745D404}" type="datetimeFigureOut">
              <a:rPr lang="ru-RU"/>
              <a:pPr>
                <a:defRPr/>
              </a:pPr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4227A-EB73-45DD-8F77-0D4EE593F1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1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0771-7F31-42A8-A479-3E119EB91017}" type="datetimeFigureOut">
              <a:rPr lang="ru-RU"/>
              <a:pPr>
                <a:defRPr/>
              </a:pPr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2ADA5-077D-4CAB-AA02-E041EAD18C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4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5A37-0EEE-4F0B-8D18-1B6C041CEFDC}" type="datetimeFigureOut">
              <a:rPr lang="ru-RU"/>
              <a:pPr>
                <a:defRPr/>
              </a:pPr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5BC4E-965F-481E-8151-A0E5236BE4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6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3832-A393-4ECF-B3F8-6A84694139AE}" type="datetimeFigureOut">
              <a:rPr lang="ru-RU"/>
              <a:pPr>
                <a:defRPr/>
              </a:pPr>
              <a:t>18.02.2016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34C8-BD64-4CF4-BC47-C57A110754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1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5F676-2B01-4730-86F4-45E128B9BA09}" type="datetimeFigureOut">
              <a:rPr lang="ru-RU"/>
              <a:pPr>
                <a:defRPr/>
              </a:pPr>
              <a:t>18.02.2016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53D7-1855-47BC-BC2C-884575DBB4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0FB04-D4E1-4AB6-BDF0-63D5D443D977}" type="datetimeFigureOut">
              <a:rPr lang="ru-RU"/>
              <a:pPr>
                <a:defRPr/>
              </a:pPr>
              <a:t>18.02.2016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A1651-F203-4BF1-9550-4259831062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1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C94CB-340B-4B41-AE90-5ACACE5FAD93}" type="datetimeFigureOut">
              <a:rPr lang="ru-RU"/>
              <a:pPr>
                <a:defRPr/>
              </a:pPr>
              <a:t>18.02.2016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8E2CF-B7AF-4530-885D-4261D9D72E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85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A25F-C7D8-4DA5-B065-070A7E5E2B9A}" type="datetimeFigureOut">
              <a:rPr lang="ru-RU"/>
              <a:pPr>
                <a:defRPr/>
              </a:pPr>
              <a:t>18.02.2016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E2FD-3BED-4CE5-A32A-272211F263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07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FC313-3B81-476F-AD36-3CF4450B0B84}" type="datetimeFigureOut">
              <a:rPr lang="ru-RU"/>
              <a:pPr>
                <a:defRPr/>
              </a:pPr>
              <a:t>18.02.2016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ED06F-5DDB-4E1C-971C-0C1D08862F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9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FC4915-1CFA-469A-A18A-714ACF5F292E}" type="datetimeFigureOut">
              <a:rPr lang="ru-RU"/>
              <a:pPr>
                <a:defRPr/>
              </a:pPr>
              <a:t>18.02.2016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EE07022-6F7B-4D12-8DC2-37B01DC9BA4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Gothic" pitchFamily="2" charset="0"/>
              </a:rPr>
              <a:t>Бикметова Наркас Явдатовна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rGothic" pitchFamily="2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3857625" y="1125538"/>
            <a:ext cx="5106988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B83D68"/>
              </a:buClr>
              <a:buSzPct val="76000"/>
            </a:pPr>
            <a:r>
              <a:rPr lang="ru-RU" sz="2500" i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Дата рождения: </a:t>
            </a:r>
            <a:r>
              <a:rPr lang="ru-RU" sz="25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02.09.1990.</a:t>
            </a:r>
          </a:p>
          <a:p>
            <a:pPr eaLnBrk="1" hangingPunct="1">
              <a:spcBef>
                <a:spcPts val="600"/>
              </a:spcBef>
              <a:buClr>
                <a:srgbClr val="B83D68"/>
              </a:buClr>
              <a:buSzPct val="76000"/>
            </a:pPr>
            <a:r>
              <a:rPr lang="ru-RU" sz="2500" i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Занимаемая должность:</a:t>
            </a:r>
          </a:p>
          <a:p>
            <a:pPr eaLnBrk="1" hangingPunct="1">
              <a:spcBef>
                <a:spcPts val="600"/>
              </a:spcBef>
              <a:buClr>
                <a:srgbClr val="B83D68"/>
              </a:buClr>
              <a:buSzPct val="76000"/>
            </a:pPr>
            <a:r>
              <a:rPr lang="ru-RU" sz="25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pPr eaLnBrk="1" hangingPunct="1">
              <a:spcBef>
                <a:spcPts val="600"/>
              </a:spcBef>
              <a:buClr>
                <a:srgbClr val="B83D68"/>
              </a:buClr>
              <a:buSzPct val="76000"/>
            </a:pPr>
            <a:r>
              <a:rPr lang="ba-RU" sz="2500" i="1">
                <a:latin typeface="Calibri" panose="020F0502020204030204" pitchFamily="34" charset="0"/>
                <a:cs typeface="Times New Roman" panose="02020603050405020304" pitchFamily="18" charset="0"/>
              </a:rPr>
              <a:t>Место работы: </a:t>
            </a:r>
            <a:r>
              <a:rPr lang="ba-RU" sz="25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МОБУ СОШ д.Старомунасипово</a:t>
            </a:r>
            <a:endParaRPr lang="ru-RU" sz="250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Clr>
                <a:srgbClr val="B83D68"/>
              </a:buClr>
              <a:buSzPct val="76000"/>
            </a:pPr>
            <a:r>
              <a:rPr lang="ru-RU" sz="2500" i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Образование: </a:t>
            </a:r>
            <a:r>
              <a:rPr lang="ru-RU" sz="25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высшее, 2013 г.,   </a:t>
            </a:r>
          </a:p>
          <a:p>
            <a:pPr eaLnBrk="1" hangingPunct="1">
              <a:spcBef>
                <a:spcPts val="600"/>
              </a:spcBef>
              <a:buClr>
                <a:srgbClr val="B83D68"/>
              </a:buClr>
              <a:buSzPct val="76000"/>
              <a:buFont typeface="Wingdings" panose="05000000000000000000" pitchFamily="2" charset="2"/>
              <a:buChar char="§"/>
            </a:pPr>
            <a:r>
              <a:rPr lang="ru-RU" sz="25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Сибайский институт Башкирского Государственного университета</a:t>
            </a:r>
          </a:p>
          <a:p>
            <a:pPr eaLnBrk="1" hangingPunct="1">
              <a:spcBef>
                <a:spcPts val="600"/>
              </a:spcBef>
              <a:buClr>
                <a:srgbClr val="B83D68"/>
              </a:buClr>
              <a:buSzPct val="76000"/>
            </a:pPr>
            <a:r>
              <a:rPr lang="ru-RU" sz="2500" i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Педагогический стаж</a:t>
            </a:r>
            <a:r>
              <a:rPr lang="ru-RU" sz="25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5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года</a:t>
            </a:r>
          </a:p>
          <a:p>
            <a:pPr eaLnBrk="1" hangingPunct="1">
              <a:spcBef>
                <a:spcPts val="600"/>
              </a:spcBef>
              <a:buClr>
                <a:srgbClr val="B83D68"/>
              </a:buClr>
              <a:buSzPct val="76000"/>
            </a:pPr>
            <a:r>
              <a:rPr lang="ru-RU" sz="2500" i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Стаж по специальности</a:t>
            </a:r>
            <a:r>
              <a:rPr lang="ru-RU" sz="25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50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 года</a:t>
            </a:r>
          </a:p>
        </p:txBody>
      </p:sp>
      <p:pic>
        <p:nvPicPr>
          <p:cNvPr id="6" name="Содержимое 5" descr="2015-10-03-21-15-01-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2905343" cy="4525963"/>
          </a:xfrm>
          <a:effectLst>
            <a:softEdge rad="112500"/>
          </a:effectLst>
        </p:spPr>
      </p:pic>
    </p:spTree>
  </p:cSld>
  <p:clrMapOvr>
    <a:masterClrMapping/>
  </p:clrMapOvr>
  <p:transition advTm="174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25003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“Учимся вместе” (Learning Together)</a:t>
            </a:r>
            <a:br>
              <a:rPr lang="ru-RU" sz="2800" b="1" smtClean="0"/>
            </a:br>
            <a:r>
              <a:rPr lang="ru-RU" sz="2800" smtClean="0"/>
              <a:t>Общеизвестно, что легче научиться, обучая других.</a:t>
            </a:r>
            <a:br>
              <a:rPr lang="ru-RU" sz="2800" smtClean="0"/>
            </a:br>
            <a:r>
              <a:rPr lang="ru-RU" sz="2800" b="1" smtClean="0"/>
              <a:t>Возможности использования:</a:t>
            </a:r>
            <a:br>
              <a:rPr lang="ru-RU" sz="2800" b="1" smtClean="0"/>
            </a:br>
            <a:r>
              <a:rPr lang="ru-RU" sz="2800" smtClean="0"/>
              <a:t>При работе с текстом;</a:t>
            </a:r>
            <a:br>
              <a:rPr lang="ru-RU" sz="2800" smtClean="0"/>
            </a:br>
            <a:r>
              <a:rPr lang="ru-RU" sz="2800" smtClean="0"/>
              <a:t>При изучении грамматики.</a:t>
            </a:r>
            <a:br>
              <a:rPr lang="ru-RU" sz="2800" smtClean="0"/>
            </a:br>
            <a:r>
              <a:rPr lang="ru-RU" sz="2800" b="1" smtClean="0"/>
              <a:t>Как это делать при работе с текстом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Взаимообучение происходит в группах из 4-7 человек. Всем раздаются экземпляры одного и того же текста. Учащиеся по очереди играют роль учителя и объясняют свои одноклассникам материал</a:t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1"/>
          <p:cNvGrpSpPr>
            <a:grpSpLocks/>
          </p:cNvGrpSpPr>
          <p:nvPr/>
        </p:nvGrpSpPr>
        <p:grpSpPr bwMode="auto">
          <a:xfrm>
            <a:off x="285750" y="1071563"/>
            <a:ext cx="8143875" cy="5078412"/>
            <a:chOff x="399" y="1087"/>
            <a:chExt cx="5123" cy="2448"/>
          </a:xfrm>
        </p:grpSpPr>
        <p:sp>
          <p:nvSpPr>
            <p:cNvPr id="12292" name="Freeform 46"/>
            <p:cNvSpPr>
              <a:spLocks/>
            </p:cNvSpPr>
            <p:nvPr/>
          </p:nvSpPr>
          <p:spPr bwMode="gray">
            <a:xfrm>
              <a:off x="3080" y="1087"/>
              <a:ext cx="2442" cy="413"/>
            </a:xfrm>
            <a:custGeom>
              <a:avLst/>
              <a:gdLst>
                <a:gd name="T0" fmla="*/ 24685 w 1786"/>
                <a:gd name="T1" fmla="*/ 8264 h 284"/>
                <a:gd name="T2" fmla="*/ 0 w 1786"/>
                <a:gd name="T3" fmla="*/ 8264 h 284"/>
                <a:gd name="T4" fmla="*/ 7452 w 1786"/>
                <a:gd name="T5" fmla="*/ 0 h 284"/>
                <a:gd name="T6" fmla="*/ 29830 w 1786"/>
                <a:gd name="T7" fmla="*/ 0 h 284"/>
                <a:gd name="T8" fmla="*/ 24685 w 1786"/>
                <a:gd name="T9" fmla="*/ 826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1600" b="1" i="1">
                  <a:solidFill>
                    <a:schemeClr val="bg1"/>
                  </a:solidFill>
                  <a:latin typeface="Calibri" panose="020F0502020204030204" pitchFamily="34" charset="0"/>
                </a:rPr>
                <a:t>   Повышение качества </a:t>
              </a:r>
            </a:p>
            <a:p>
              <a:pPr algn="ctr" eaLnBrk="1" hangingPunct="1"/>
              <a:r>
                <a:rPr lang="ru-RU" sz="1600" b="1" i="1">
                  <a:solidFill>
                    <a:schemeClr val="bg1"/>
                  </a:solidFill>
                  <a:latin typeface="Calibri" panose="020F0502020204030204" pitchFamily="34" charset="0"/>
                </a:rPr>
                <a:t>знаний</a:t>
              </a:r>
            </a:p>
          </p:txBody>
        </p:sp>
        <p:sp>
          <p:nvSpPr>
            <p:cNvPr id="12293" name="Freeform 48"/>
            <p:cNvSpPr>
              <a:spLocks/>
            </p:cNvSpPr>
            <p:nvPr/>
          </p:nvSpPr>
          <p:spPr bwMode="gray">
            <a:xfrm>
              <a:off x="2472" y="1712"/>
              <a:ext cx="2626" cy="402"/>
            </a:xfrm>
            <a:custGeom>
              <a:avLst/>
              <a:gdLst>
                <a:gd name="T0" fmla="*/ 27004 w 1920"/>
                <a:gd name="T1" fmla="*/ 6472 h 284"/>
                <a:gd name="T2" fmla="*/ 0 w 1920"/>
                <a:gd name="T3" fmla="*/ 6472 h 284"/>
                <a:gd name="T4" fmla="*/ 7472 w 1920"/>
                <a:gd name="T5" fmla="*/ 0 h 284"/>
                <a:gd name="T6" fmla="*/ 32162 w 1920"/>
                <a:gd name="T7" fmla="*/ 0 h 284"/>
                <a:gd name="T8" fmla="*/ 27004 w 1920"/>
                <a:gd name="T9" fmla="*/ 6472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1600" b="1" i="1">
                  <a:solidFill>
                    <a:schemeClr val="bg1"/>
                  </a:solidFill>
                  <a:latin typeface="Calibri" panose="020F0502020204030204" pitchFamily="34" charset="0"/>
                </a:rPr>
                <a:t>Рост участия </a:t>
              </a:r>
            </a:p>
            <a:p>
              <a:pPr algn="ctr" eaLnBrk="1" hangingPunct="1"/>
              <a:r>
                <a:rPr lang="ru-RU" sz="1600" b="1" i="1">
                  <a:solidFill>
                    <a:schemeClr val="bg1"/>
                  </a:solidFill>
                  <a:latin typeface="Calibri" panose="020F0502020204030204" pitchFamily="34" charset="0"/>
                </a:rPr>
                <a:t>обучающихся  в творческих </a:t>
              </a:r>
            </a:p>
            <a:p>
              <a:pPr algn="ctr" eaLnBrk="1" hangingPunct="1"/>
              <a:r>
                <a:rPr lang="ru-RU" sz="1600" b="1" i="1">
                  <a:solidFill>
                    <a:schemeClr val="bg1"/>
                  </a:solidFill>
                  <a:latin typeface="Calibri" panose="020F0502020204030204" pitchFamily="34" charset="0"/>
                </a:rPr>
                <a:t>конкурсах и олимпиадах</a:t>
              </a:r>
            </a:p>
          </p:txBody>
        </p:sp>
        <p:sp>
          <p:nvSpPr>
            <p:cNvPr id="12294" name="Freeform 51"/>
            <p:cNvSpPr>
              <a:spLocks/>
            </p:cNvSpPr>
            <p:nvPr/>
          </p:nvSpPr>
          <p:spPr bwMode="gray">
            <a:xfrm>
              <a:off x="1298" y="2912"/>
              <a:ext cx="2982" cy="402"/>
            </a:xfrm>
            <a:custGeom>
              <a:avLst/>
              <a:gdLst>
                <a:gd name="T0" fmla="*/ 16779 w 2180"/>
                <a:gd name="T1" fmla="*/ 3230 h 284"/>
                <a:gd name="T2" fmla="*/ 0 w 2180"/>
                <a:gd name="T3" fmla="*/ 3230 h 284"/>
                <a:gd name="T4" fmla="*/ 3994 w 2180"/>
                <a:gd name="T5" fmla="*/ 0 h 284"/>
                <a:gd name="T6" fmla="*/ 19536 w 2180"/>
                <a:gd name="T7" fmla="*/ 0 h 284"/>
                <a:gd name="T8" fmla="*/ 16779 w 2180"/>
                <a:gd name="T9" fmla="*/ 323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>
                  <a:solidFill>
                    <a:srgbClr val="002060"/>
                  </a:solidFill>
                  <a:latin typeface="Calibri" panose="020F0502020204030204" pitchFamily="34" charset="0"/>
                </a:rPr>
                <a:t>   </a:t>
              </a:r>
              <a:r>
                <a:rPr lang="ru-RU" sz="1400" b="1" i="1">
                  <a:solidFill>
                    <a:srgbClr val="002060"/>
                  </a:solidFill>
                  <a:latin typeface="Calibri" panose="020F0502020204030204" pitchFamily="34" charset="0"/>
                </a:rPr>
                <a:t>Повышение интереса</a:t>
              </a:r>
            </a:p>
            <a:p>
              <a:pPr algn="ctr" eaLnBrk="1" hangingPunct="1"/>
              <a:r>
                <a:rPr lang="ru-RU" sz="1400" b="1" i="1">
                  <a:solidFill>
                    <a:srgbClr val="002060"/>
                  </a:solidFill>
                  <a:latin typeface="Calibri" panose="020F0502020204030204" pitchFamily="34" charset="0"/>
                </a:rPr>
                <a:t> обучающихся к изучению </a:t>
              </a:r>
            </a:p>
            <a:p>
              <a:pPr algn="ctr" eaLnBrk="1" hangingPunct="1"/>
              <a:r>
                <a:rPr lang="ru-RU" sz="1400" b="1" i="1">
                  <a:solidFill>
                    <a:srgbClr val="002060"/>
                  </a:solidFill>
                  <a:latin typeface="Calibri" panose="020F0502020204030204" pitchFamily="34" charset="0"/>
                </a:rPr>
                <a:t>английского языка </a:t>
              </a:r>
            </a:p>
          </p:txBody>
        </p:sp>
        <p:sp>
          <p:nvSpPr>
            <p:cNvPr id="12295" name="Line 52"/>
            <p:cNvSpPr>
              <a:spLocks noChangeShapeType="1"/>
            </p:cNvSpPr>
            <p:nvPr/>
          </p:nvSpPr>
          <p:spPr bwMode="auto">
            <a:xfrm flipH="1">
              <a:off x="399" y="3533"/>
              <a:ext cx="86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6" name="Line 53"/>
            <p:cNvSpPr>
              <a:spLocks noChangeShapeType="1"/>
            </p:cNvSpPr>
            <p:nvPr/>
          </p:nvSpPr>
          <p:spPr bwMode="auto">
            <a:xfrm flipH="1">
              <a:off x="399" y="2946"/>
              <a:ext cx="147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Line 54"/>
            <p:cNvSpPr>
              <a:spLocks noChangeShapeType="1"/>
            </p:cNvSpPr>
            <p:nvPr/>
          </p:nvSpPr>
          <p:spPr bwMode="auto">
            <a:xfrm flipH="1">
              <a:off x="399" y="2334"/>
              <a:ext cx="207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Line 55"/>
            <p:cNvSpPr>
              <a:spLocks noChangeShapeType="1"/>
            </p:cNvSpPr>
            <p:nvPr/>
          </p:nvSpPr>
          <p:spPr bwMode="auto">
            <a:xfrm flipH="1">
              <a:off x="399" y="1718"/>
              <a:ext cx="26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Line 56"/>
            <p:cNvSpPr>
              <a:spLocks noChangeShapeType="1"/>
            </p:cNvSpPr>
            <p:nvPr/>
          </p:nvSpPr>
          <p:spPr bwMode="auto">
            <a:xfrm flipH="1">
              <a:off x="399" y="1091"/>
              <a:ext cx="32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Line 57"/>
            <p:cNvSpPr>
              <a:spLocks noChangeShapeType="1"/>
            </p:cNvSpPr>
            <p:nvPr/>
          </p:nvSpPr>
          <p:spPr bwMode="auto">
            <a:xfrm>
              <a:off x="531" y="1087"/>
              <a:ext cx="0" cy="64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Line 58"/>
            <p:cNvSpPr>
              <a:spLocks noChangeShapeType="1"/>
            </p:cNvSpPr>
            <p:nvPr/>
          </p:nvSpPr>
          <p:spPr bwMode="auto">
            <a:xfrm>
              <a:off x="531" y="1736"/>
              <a:ext cx="0" cy="60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Line 59"/>
            <p:cNvSpPr>
              <a:spLocks noChangeShapeType="1"/>
            </p:cNvSpPr>
            <p:nvPr/>
          </p:nvSpPr>
          <p:spPr bwMode="auto">
            <a:xfrm>
              <a:off x="531" y="2343"/>
              <a:ext cx="0" cy="60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Line 60"/>
            <p:cNvSpPr>
              <a:spLocks noChangeShapeType="1"/>
            </p:cNvSpPr>
            <p:nvPr/>
          </p:nvSpPr>
          <p:spPr bwMode="auto">
            <a:xfrm>
              <a:off x="530" y="2927"/>
              <a:ext cx="0" cy="6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Freeform 61"/>
            <p:cNvSpPr>
              <a:spLocks/>
            </p:cNvSpPr>
            <p:nvPr/>
          </p:nvSpPr>
          <p:spPr bwMode="gray">
            <a:xfrm rot="275123">
              <a:off x="1599" y="1135"/>
              <a:ext cx="1343" cy="2026"/>
            </a:xfrm>
            <a:custGeom>
              <a:avLst/>
              <a:gdLst>
                <a:gd name="T0" fmla="*/ 1 w 1824"/>
                <a:gd name="T1" fmla="*/ 221 h 2648"/>
                <a:gd name="T2" fmla="*/ 4 w 1824"/>
                <a:gd name="T3" fmla="*/ 191 h 2648"/>
                <a:gd name="T4" fmla="*/ 8 w 1824"/>
                <a:gd name="T5" fmla="*/ 163 h 2648"/>
                <a:gd name="T6" fmla="*/ 13 w 1824"/>
                <a:gd name="T7" fmla="*/ 136 h 2648"/>
                <a:gd name="T8" fmla="*/ 21 w 1824"/>
                <a:gd name="T9" fmla="*/ 114 h 2648"/>
                <a:gd name="T10" fmla="*/ 28 w 1824"/>
                <a:gd name="T11" fmla="*/ 93 h 2648"/>
                <a:gd name="T12" fmla="*/ 35 w 1824"/>
                <a:gd name="T13" fmla="*/ 76 h 2648"/>
                <a:gd name="T14" fmla="*/ 43 w 1824"/>
                <a:gd name="T15" fmla="*/ 60 h 2648"/>
                <a:gd name="T16" fmla="*/ 51 w 1824"/>
                <a:gd name="T17" fmla="*/ 47 h 2648"/>
                <a:gd name="T18" fmla="*/ 58 w 1824"/>
                <a:gd name="T19" fmla="*/ 37 h 2648"/>
                <a:gd name="T20" fmla="*/ 65 w 1824"/>
                <a:gd name="T21" fmla="*/ 28 h 2648"/>
                <a:gd name="T22" fmla="*/ 70 w 1824"/>
                <a:gd name="T23" fmla="*/ 21 h 2648"/>
                <a:gd name="T24" fmla="*/ 74 w 1824"/>
                <a:gd name="T25" fmla="*/ 16 h 2648"/>
                <a:gd name="T26" fmla="*/ 77 w 1824"/>
                <a:gd name="T27" fmla="*/ 14 h 2648"/>
                <a:gd name="T28" fmla="*/ 77 w 1824"/>
                <a:gd name="T29" fmla="*/ 12 h 2648"/>
                <a:gd name="T30" fmla="*/ 110 w 1824"/>
                <a:gd name="T31" fmla="*/ 5 h 2648"/>
                <a:gd name="T32" fmla="*/ 99 w 1824"/>
                <a:gd name="T33" fmla="*/ 29 h 2648"/>
                <a:gd name="T34" fmla="*/ 99 w 1824"/>
                <a:gd name="T35" fmla="*/ 29 h 2648"/>
                <a:gd name="T36" fmla="*/ 96 w 1824"/>
                <a:gd name="T37" fmla="*/ 31 h 2648"/>
                <a:gd name="T38" fmla="*/ 92 w 1824"/>
                <a:gd name="T39" fmla="*/ 34 h 2648"/>
                <a:gd name="T40" fmla="*/ 88 w 1824"/>
                <a:gd name="T41" fmla="*/ 37 h 2648"/>
                <a:gd name="T42" fmla="*/ 81 w 1824"/>
                <a:gd name="T43" fmla="*/ 41 h 2648"/>
                <a:gd name="T44" fmla="*/ 73 w 1824"/>
                <a:gd name="T45" fmla="*/ 49 h 2648"/>
                <a:gd name="T46" fmla="*/ 66 w 1824"/>
                <a:gd name="T47" fmla="*/ 57 h 2648"/>
                <a:gd name="T48" fmla="*/ 57 w 1824"/>
                <a:gd name="T49" fmla="*/ 68 h 2648"/>
                <a:gd name="T50" fmla="*/ 49 w 1824"/>
                <a:gd name="T51" fmla="*/ 81 h 2648"/>
                <a:gd name="T52" fmla="*/ 40 w 1824"/>
                <a:gd name="T53" fmla="*/ 96 h 2648"/>
                <a:gd name="T54" fmla="*/ 32 w 1824"/>
                <a:gd name="T55" fmla="*/ 115 h 2648"/>
                <a:gd name="T56" fmla="*/ 24 w 1824"/>
                <a:gd name="T57" fmla="*/ 136 h 2648"/>
                <a:gd name="T58" fmla="*/ 15 w 1824"/>
                <a:gd name="T59" fmla="*/ 161 h 2648"/>
                <a:gd name="T60" fmla="*/ 8 w 1824"/>
                <a:gd name="T61" fmla="*/ 189 h 2648"/>
                <a:gd name="T62" fmla="*/ 3 w 1824"/>
                <a:gd name="T63" fmla="*/ 220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305" name="Freeform 64"/>
            <p:cNvSpPr>
              <a:spLocks/>
            </p:cNvSpPr>
            <p:nvPr/>
          </p:nvSpPr>
          <p:spPr bwMode="gray">
            <a:xfrm>
              <a:off x="1870" y="2331"/>
              <a:ext cx="2802" cy="406"/>
            </a:xfrm>
            <a:custGeom>
              <a:avLst/>
              <a:gdLst>
                <a:gd name="T0" fmla="*/ 29255 w 2048"/>
                <a:gd name="T1" fmla="*/ 6690 h 286"/>
                <a:gd name="T2" fmla="*/ 0 w 2048"/>
                <a:gd name="T3" fmla="*/ 6690 h 286"/>
                <a:gd name="T4" fmla="*/ 7489 w 2048"/>
                <a:gd name="T5" fmla="*/ 0 h 286"/>
                <a:gd name="T6" fmla="*/ 34405 w 2048"/>
                <a:gd name="T7" fmla="*/ 0 h 286"/>
                <a:gd name="T8" fmla="*/ 29255 w 2048"/>
                <a:gd name="T9" fmla="*/ 669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sz="1600" b="1" i="1">
                  <a:solidFill>
                    <a:srgbClr val="002060"/>
                  </a:solidFill>
                  <a:latin typeface="Calibri" panose="020F0502020204030204" pitchFamily="34" charset="0"/>
                </a:rPr>
                <a:t>Отсутствие </a:t>
              </a:r>
            </a:p>
            <a:p>
              <a:pPr algn="ctr" eaLnBrk="1" hangingPunct="1"/>
              <a:r>
                <a:rPr lang="ru-RU" sz="1600" b="1" i="1">
                  <a:solidFill>
                    <a:srgbClr val="002060"/>
                  </a:solidFill>
                  <a:latin typeface="Calibri" panose="020F0502020204030204" pitchFamily="34" charset="0"/>
                </a:rPr>
                <a:t>неуспевающих по предмету</a:t>
              </a:r>
            </a:p>
          </p:txBody>
        </p:sp>
      </p:grp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Gothic" pitchFamily="2" charset="0"/>
              </a:rPr>
              <a:t>Ожидаемые результаты: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rGothic" pitchFamily="2" charset="0"/>
            </a:endParaRPr>
          </a:p>
        </p:txBody>
      </p:sp>
    </p:spTree>
  </p:cSld>
  <p:clrMapOvr>
    <a:masterClrMapping/>
  </p:clrMapOvr>
  <p:transition advTm="110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/>
        </p:nvSpPr>
        <p:spPr bwMode="gray">
          <a:xfrm>
            <a:off x="2928938" y="2643188"/>
            <a:ext cx="1500187" cy="178593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gray">
          <a:xfrm flipH="1">
            <a:off x="4714875" y="2571750"/>
            <a:ext cx="1643063" cy="178593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3347864" y="2132856"/>
            <a:ext cx="2664296" cy="4762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Verdana" pitchFamily="34" charset="0"/>
              </a:rPr>
              <a:t>Учитель - ученик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971550" y="1700213"/>
            <a:ext cx="20002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600" b="1" u="sng">
                <a:solidFill>
                  <a:srgbClr val="002060"/>
                </a:solidFill>
                <a:latin typeface="Verdana" panose="020B0604030504040204" pitchFamily="34" charset="0"/>
              </a:rPr>
              <a:t>Традиционные</a:t>
            </a:r>
          </a:p>
          <a:p>
            <a:pPr algn="ctr"/>
            <a:r>
              <a:rPr lang="ru-RU" sz="1600" b="1" u="sng">
                <a:solidFill>
                  <a:srgbClr val="002060"/>
                </a:solidFill>
                <a:latin typeface="Verdana" panose="020B0604030504040204" pitchFamily="34" charset="0"/>
              </a:rPr>
              <a:t>методы обучения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Verdana" panose="020B0604030504040204" pitchFamily="34" charset="0"/>
              </a:rPr>
              <a:t>Обученность – 100%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Verdana" panose="020B0604030504040204" pitchFamily="34" charset="0"/>
              </a:rPr>
              <a:t>Качество знаний – 53%</a:t>
            </a:r>
            <a:endParaRPr lang="en-US" sz="1400" b="1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642938" y="4395788"/>
            <a:ext cx="27146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002060"/>
                </a:solidFill>
                <a:latin typeface="Verdana" panose="020B0604030504040204" pitchFamily="34" charset="0"/>
              </a:rPr>
              <a:t>Формирование ЗУН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002060"/>
                </a:solidFill>
                <a:latin typeface="Verdana" panose="020B0604030504040204" pitchFamily="34" charset="0"/>
              </a:rPr>
              <a:t>Шаблонность, однообразие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002060"/>
                </a:solidFill>
                <a:latin typeface="Verdana" panose="020B0604030504040204" pitchFamily="34" charset="0"/>
              </a:rPr>
              <a:t>Предсказуемость, контролируемость результата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002060"/>
                </a:solidFill>
                <a:latin typeface="Verdana" panose="020B0604030504040204" pitchFamily="34" charset="0"/>
              </a:rPr>
              <a:t>Пассивнаяпознавательная активность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sz="1400">
              <a:solidFill>
                <a:srgbClr val="001D3A"/>
              </a:solidFill>
              <a:latin typeface="Verdana" panose="020B0604030504040204" pitchFamily="34" charset="0"/>
            </a:endParaRP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6215063" y="1785938"/>
            <a:ext cx="2286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600" b="1" u="sng">
                <a:solidFill>
                  <a:srgbClr val="002060"/>
                </a:solidFill>
                <a:latin typeface="Verdana" panose="020B0604030504040204" pitchFamily="34" charset="0"/>
              </a:rPr>
              <a:t>Применение ИКТ и современных педтехнологий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Verdana" panose="020B0604030504040204" pitchFamily="34" charset="0"/>
              </a:rPr>
              <a:t>Обученность – 100%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Verdana" panose="020B0604030504040204" pitchFamily="34" charset="0"/>
              </a:rPr>
              <a:t>Качество знаний – 64%</a:t>
            </a:r>
            <a:endParaRPr lang="en-US" sz="1400" b="1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ctr"/>
            <a:endParaRPr lang="ru-RU" sz="1600" b="1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/>
            <a:endParaRPr lang="en-US" sz="1600" b="1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/>
            <a:endParaRPr lang="en-US">
              <a:solidFill>
                <a:srgbClr val="001D3A"/>
              </a:solidFill>
              <a:latin typeface="Verdana" panose="020B0604030504040204" pitchFamily="34" charset="0"/>
            </a:endParaRPr>
          </a:p>
          <a:p>
            <a:pPr algn="ctr">
              <a:buSzPct val="60000"/>
            </a:pPr>
            <a:endParaRPr lang="en-US" sz="1400">
              <a:solidFill>
                <a:srgbClr val="001D3A"/>
              </a:solidFill>
              <a:latin typeface="Verdana" panose="020B0604030504040204" pitchFamily="34" charset="0"/>
            </a:endParaRP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5867400" y="4437063"/>
            <a:ext cx="2857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002060"/>
                </a:solidFill>
                <a:latin typeface="Verdana" panose="020B0604030504040204" pitchFamily="34" charset="0"/>
              </a:rPr>
              <a:t>Развитие творческого потенциала личности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002060"/>
                </a:solidFill>
                <a:latin typeface="Verdana" panose="020B0604030504040204" pitchFamily="34" charset="0"/>
              </a:rPr>
              <a:t>Внутренние источники мотивации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002060"/>
                </a:solidFill>
                <a:latin typeface="Verdana" panose="020B0604030504040204" pitchFamily="34" charset="0"/>
              </a:rPr>
              <a:t>Сильная обратная связь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002060"/>
                </a:solidFill>
                <a:latin typeface="Verdana" panose="020B0604030504040204" pitchFamily="34" charset="0"/>
              </a:rPr>
              <a:t>Высокий уровень самостоятельности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sz="1400">
              <a:solidFill>
                <a:srgbClr val="001D3A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643063" y="3714750"/>
            <a:ext cx="500062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7237413" y="3644900"/>
            <a:ext cx="500062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Gothic" pitchFamily="2" charset="0"/>
              </a:rPr>
              <a:t>Результативность</a:t>
            </a:r>
          </a:p>
        </p:txBody>
      </p:sp>
    </p:spTree>
  </p:cSld>
  <p:clrMapOvr>
    <a:masterClrMapping/>
  </p:clrMapOvr>
  <p:transition advTm="2741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1"/>
          <p:cNvGrpSpPr>
            <a:grpSpLocks/>
          </p:cNvGrpSpPr>
          <p:nvPr/>
        </p:nvGrpSpPr>
        <p:grpSpPr bwMode="auto">
          <a:xfrm>
            <a:off x="3200400" y="692150"/>
            <a:ext cx="2684463" cy="1341438"/>
            <a:chOff x="2086" y="1314"/>
            <a:chExt cx="1691" cy="845"/>
          </a:xfrm>
        </p:grpSpPr>
        <p:sp>
          <p:nvSpPr>
            <p:cNvPr id="6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16" name="Freeform 8"/>
          <p:cNvSpPr>
            <a:spLocks/>
          </p:cNvSpPr>
          <p:nvPr/>
        </p:nvSpPr>
        <p:spPr bwMode="gray">
          <a:xfrm>
            <a:off x="2916238" y="2276475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gray">
          <a:xfrm flipH="1">
            <a:off x="5292725" y="213360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8" name="Freeform 8"/>
          <p:cNvSpPr>
            <a:spLocks/>
          </p:cNvSpPr>
          <p:nvPr/>
        </p:nvSpPr>
        <p:spPr bwMode="gray">
          <a:xfrm rot="20868928">
            <a:off x="3224213" y="3163888"/>
            <a:ext cx="1073150" cy="166687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9" name="Freeform 10"/>
          <p:cNvSpPr>
            <a:spLocks/>
          </p:cNvSpPr>
          <p:nvPr/>
        </p:nvSpPr>
        <p:spPr bwMode="gray">
          <a:xfrm rot="501584" flipH="1">
            <a:off x="4770438" y="3060700"/>
            <a:ext cx="1012825" cy="18161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4343" name="Прямоугольник 26"/>
          <p:cNvSpPr>
            <a:spLocks noChangeArrowheads="1"/>
          </p:cNvSpPr>
          <p:nvPr/>
        </p:nvSpPr>
        <p:spPr bwMode="auto">
          <a:xfrm>
            <a:off x="468313" y="1844675"/>
            <a:ext cx="22860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b="1">
                <a:solidFill>
                  <a:srgbClr val="002060"/>
                </a:solidFill>
              </a:rPr>
              <a:t>Повысился познавательный интерес 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обучающихся  к английскому языку</a:t>
            </a:r>
            <a:endParaRPr lang="en-US" b="1">
              <a:solidFill>
                <a:srgbClr val="002060"/>
              </a:solidFill>
            </a:endParaRPr>
          </a:p>
          <a:p>
            <a:pPr algn="ctr"/>
            <a:endParaRPr lang="en-US" sz="1400" b="1"/>
          </a:p>
        </p:txBody>
      </p:sp>
      <p:sp>
        <p:nvSpPr>
          <p:cNvPr id="14344" name="Прямоугольник 27"/>
          <p:cNvSpPr>
            <a:spLocks noChangeArrowheads="1"/>
          </p:cNvSpPr>
          <p:nvPr/>
        </p:nvSpPr>
        <p:spPr bwMode="auto">
          <a:xfrm>
            <a:off x="1071563" y="4929188"/>
            <a:ext cx="2357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b="1">
                <a:solidFill>
                  <a:srgbClr val="002060"/>
                </a:solidFill>
              </a:rPr>
              <a:t>Повысилось качество знаний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4345" name="Прямоугольник 29"/>
          <p:cNvSpPr>
            <a:spLocks noChangeArrowheads="1"/>
          </p:cNvSpPr>
          <p:nvPr/>
        </p:nvSpPr>
        <p:spPr bwMode="auto">
          <a:xfrm>
            <a:off x="6429375" y="2071688"/>
            <a:ext cx="22145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b="1">
                <a:solidFill>
                  <a:srgbClr val="002060"/>
                </a:solidFill>
              </a:rPr>
              <a:t>Рост участия обучающихся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в творческих конкурсах и 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олимпиадах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14346" name="Прямоугольник 28"/>
          <p:cNvSpPr>
            <a:spLocks noChangeArrowheads="1"/>
          </p:cNvSpPr>
          <p:nvPr/>
        </p:nvSpPr>
        <p:spPr bwMode="auto">
          <a:xfrm>
            <a:off x="5795963" y="4868863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b="1">
                <a:solidFill>
                  <a:srgbClr val="002060"/>
                </a:solidFill>
              </a:rPr>
              <a:t>Отсутствие неуспевающих по предмету 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4" name="Прямоугольник 40"/>
          <p:cNvSpPr>
            <a:spLocks noChangeArrowheads="1"/>
          </p:cNvSpPr>
          <p:nvPr/>
        </p:nvSpPr>
        <p:spPr bwMode="auto">
          <a:xfrm>
            <a:off x="3419475" y="981075"/>
            <a:ext cx="2214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+mn-cs"/>
              </a:rPr>
              <a:t>Достигнутые результаты: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 advTm="1817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5" descr="IMG_71492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357188"/>
            <a:ext cx="5911850" cy="2705100"/>
          </a:xfrm>
        </p:spPr>
      </p:pic>
      <p:pic>
        <p:nvPicPr>
          <p:cNvPr id="15363" name="Содержимое 8" descr="IMG_72412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3286125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Gothic" pitchFamily="2" charset="0"/>
              </a:rPr>
              <a:t>Проектная методика</a:t>
            </a:r>
          </a:p>
        </p:txBody>
      </p:sp>
      <p:pic>
        <p:nvPicPr>
          <p:cNvPr id="16387" name="Рисунок 3" descr="SAM_61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339850"/>
            <a:ext cx="5986462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29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6048375"/>
          </a:xfrm>
        </p:spPr>
        <p:txBody>
          <a:bodyPr/>
          <a:lstStyle/>
          <a:p>
            <a:pPr algn="just" eaLnBrk="1" hangingPunct="1"/>
            <a:r>
              <a:rPr lang="ru-RU" sz="2800" b="1" smtClean="0">
                <a:solidFill>
                  <a:srgbClr val="C00000"/>
                </a:solidFill>
              </a:rPr>
              <a:t>Таким образом, использование новых педагогических технологий в преподавании английского языка является неотъемлемой  частью в методике преподавания в настоящее время в условиях модернизации образования, так как при условии применения современных технологий процесс обучения становится более эффективным и личностно – ориентированным.</a:t>
            </a:r>
            <a:r>
              <a:rPr lang="ru-RU" sz="2800" b="1" i="1" smtClean="0">
                <a:solidFill>
                  <a:srgbClr val="C00000"/>
                </a:solidFill>
              </a:rPr>
              <a:t> </a:t>
            </a:r>
            <a:endParaRPr lang="ru-RU" sz="2800" smtClean="0">
              <a:solidFill>
                <a:srgbClr val="C00000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 txBox="1">
            <a:spLocks/>
          </p:cNvSpPr>
          <p:nvPr/>
        </p:nvSpPr>
        <p:spPr bwMode="auto">
          <a:xfrm>
            <a:off x="323850" y="4005263"/>
            <a:ext cx="84248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320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3200">
              <a:latin typeface="Calibri" panose="020F0502020204030204" pitchFamily="34" charset="0"/>
            </a:endParaRPr>
          </a:p>
        </p:txBody>
      </p:sp>
      <p:pic>
        <p:nvPicPr>
          <p:cNvPr id="17412" name="Рисунок 5" descr="cad66cc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5500688"/>
            <a:ext cx="38147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63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714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1971675" cy="417513"/>
          </a:xfrm>
        </p:spPr>
        <p:txBody>
          <a:bodyPr/>
          <a:lstStyle/>
          <a:p>
            <a:pPr eaLnBrk="1" hangingPunct="1"/>
            <a:endParaRPr lang="ru-RU" smtClean="0">
              <a:cs typeface="Arabic Typesetting" panose="03020402040406030203" pitchFamily="66" charset="-78"/>
            </a:endParaRPr>
          </a:p>
        </p:txBody>
      </p:sp>
      <p:pic>
        <p:nvPicPr>
          <p:cNvPr id="3075" name="Содержимое 6" descr="0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14313"/>
            <a:ext cx="2655887" cy="3657600"/>
          </a:xfrm>
        </p:spPr>
      </p:pic>
      <p:pic>
        <p:nvPicPr>
          <p:cNvPr id="3076" name="Содержимое 7" descr="00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25" y="285750"/>
            <a:ext cx="2570163" cy="3657600"/>
          </a:xfrm>
        </p:spPr>
      </p:pic>
      <p:pic>
        <p:nvPicPr>
          <p:cNvPr id="3077" name="Picture 5" descr="C:\Новая папка\аттест4\аттест4\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071938"/>
            <a:ext cx="3657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Новая папка\аттест4\аттест4\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2492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Новая папка\аттест4\аттест4\0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00500"/>
            <a:ext cx="36576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260350"/>
            <a:ext cx="8496300" cy="586581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Gothic" pitchFamily="2" charset="0"/>
              </a:rPr>
              <a:t>Методическая тема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«Повышение качества знаний  учащихся через использование современных педагогических технологий»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rGothic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Gothic" pitchFamily="2" charset="0"/>
              </a:rPr>
              <a:t>Задачи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ru-RU" sz="3300" dirty="0" smtClean="0">
                <a:solidFill>
                  <a:srgbClr val="002060"/>
                </a:solidFill>
              </a:rPr>
              <a:t>Оптимизация учебного процесса.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ru-RU" sz="3300" dirty="0" smtClean="0">
                <a:solidFill>
                  <a:srgbClr val="002060"/>
                </a:solidFill>
              </a:rPr>
              <a:t>Формирование стойкой положительной мотивации к изучению английского языка.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ru-RU" sz="3300" dirty="0" smtClean="0">
                <a:solidFill>
                  <a:srgbClr val="002060"/>
                </a:solidFill>
              </a:rPr>
              <a:t>Активизация умственной деятельности.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383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72878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C00000"/>
                </a:solidFill>
                <a:latin typeface="AdverGothic"/>
              </a:rPr>
              <a:t>Для  повышения эффективности образовательного процесса при проведении уроков английского языка использую следующие образовательные технологии,  учитывая возрастные особенности детей: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750" y="2060575"/>
            <a:ext cx="8229600" cy="4421188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sz="2400" smtClean="0">
                <a:solidFill>
                  <a:srgbClr val="002060"/>
                </a:solidFill>
              </a:rPr>
              <a:t>Игры (дидактические, грамматические, лексические)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sz="2400" smtClean="0">
                <a:solidFill>
                  <a:srgbClr val="002060"/>
                </a:solidFill>
              </a:rPr>
              <a:t>Проектная методика.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sz="2400" smtClean="0">
                <a:solidFill>
                  <a:srgbClr val="002060"/>
                </a:solidFill>
              </a:rPr>
              <a:t>«Модельный метод обучения» (занятия в виде деловых игр)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sz="2400" smtClean="0">
                <a:solidFill>
                  <a:srgbClr val="002060"/>
                </a:solidFill>
              </a:rPr>
              <a:t>Технологии исследовательского обучения . 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sz="2400" smtClean="0">
                <a:solidFill>
                  <a:srgbClr val="002060"/>
                </a:solidFill>
              </a:rPr>
              <a:t>Метод сохранения и укрепления здоровья: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sz="2400" smtClean="0">
                <a:solidFill>
                  <a:srgbClr val="002060"/>
                </a:solidFill>
              </a:rPr>
              <a:t>Здоровьесберегающая образовательная технология</a:t>
            </a:r>
          </a:p>
          <a:p>
            <a:pPr algn="just"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sz="2400" smtClean="0">
                <a:solidFill>
                  <a:srgbClr val="002060"/>
                </a:solidFill>
              </a:rPr>
              <a:t>Технология активизации возможностей личности и коллектива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advTm="3124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785937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C00000"/>
                </a:solidFill>
                <a:latin typeface="AdverGothic"/>
              </a:rPr>
              <a:t>Использую следующие </a:t>
            </a:r>
            <a:r>
              <a:rPr lang="ru-RU" sz="3600" smtClean="0">
                <a:solidFill>
                  <a:srgbClr val="C00000"/>
                </a:solidFill>
                <a:latin typeface="AdverGothic"/>
              </a:rPr>
              <a:t>образовательные</a:t>
            </a:r>
            <a:r>
              <a:rPr lang="ru-RU" sz="3200" smtClean="0">
                <a:solidFill>
                  <a:srgbClr val="C00000"/>
                </a:solidFill>
                <a:latin typeface="AdverGothic"/>
              </a:rPr>
              <a:t> технологии (методы),  учитывая возрастные особенности детей: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406558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smtClean="0">
                <a:solidFill>
                  <a:srgbClr val="002060"/>
                </a:solidFill>
              </a:rPr>
              <a:t>Метод эмпатии (вживания) </a:t>
            </a: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smtClean="0">
                <a:solidFill>
                  <a:srgbClr val="002060"/>
                </a:solidFill>
              </a:rPr>
              <a:t>Метод "Mind-Map”(Карта памяти) </a:t>
            </a: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smtClean="0">
                <a:solidFill>
                  <a:srgbClr val="002060"/>
                </a:solidFill>
              </a:rPr>
              <a:t>Метод "</a:t>
            </a:r>
            <a:r>
              <a:rPr lang="en-US" smtClean="0">
                <a:solidFill>
                  <a:srgbClr val="002060"/>
                </a:solidFill>
              </a:rPr>
              <a:t>Brain Storming</a:t>
            </a:r>
            <a:r>
              <a:rPr lang="ru-RU" smtClean="0">
                <a:solidFill>
                  <a:srgbClr val="002060"/>
                </a:solidFill>
              </a:rPr>
              <a:t>”(Мозговой штурм)</a:t>
            </a: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smtClean="0">
                <a:solidFill>
                  <a:srgbClr val="002060"/>
                </a:solidFill>
              </a:rPr>
              <a:t>Синквейн </a:t>
            </a: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smtClean="0">
                <a:solidFill>
                  <a:srgbClr val="002060"/>
                </a:solidFill>
              </a:rPr>
              <a:t>Метод "Знаем /хотим узнать / узнали”</a:t>
            </a:r>
          </a:p>
          <a:p>
            <a:pPr eaLnBrk="1" hangingPunct="1">
              <a:buFont typeface="Arial" panose="020B0604020202020204" pitchFamily="34" charset="0"/>
              <a:buBlip>
                <a:blip r:embed="rId2"/>
              </a:buBlip>
            </a:pPr>
            <a:r>
              <a:rPr lang="ru-RU" smtClean="0">
                <a:solidFill>
                  <a:srgbClr val="002060"/>
                </a:solidFill>
              </a:rPr>
              <a:t>"Учимся вместе” (Learning Together)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advTm="1751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ctrTitle"/>
          </p:nvPr>
        </p:nvSpPr>
        <p:spPr>
          <a:xfrm>
            <a:off x="857250" y="357188"/>
            <a:ext cx="7915275" cy="2214562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Метод эмпатии (вживания</a:t>
            </a:r>
            <a:r>
              <a:rPr lang="ru-RU" sz="2800" b="1" smtClean="0"/>
              <a:t>)</a:t>
            </a:r>
            <a:r>
              <a:rPr lang="ru-RU" sz="2800" smtClean="0"/>
              <a:t> означает “вчувствование” человека в состояние другого объекта, “вселения” учеников в изучаемые объекты окружающего мира, попытка почувствовать и познать его изнутри</a:t>
            </a:r>
            <a:r>
              <a:rPr lang="ru-RU" sz="2400" smtClean="0"/>
              <a:t>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75" y="2857500"/>
            <a:ext cx="7643813" cy="27813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Метод “</a:t>
            </a:r>
            <a:r>
              <a:rPr lang="ru-RU" b="1" dirty="0" err="1" smtClean="0">
                <a:solidFill>
                  <a:schemeClr val="tx1"/>
                </a:solidFill>
              </a:rPr>
              <a:t>Mind-Map</a:t>
            </a:r>
            <a:r>
              <a:rPr lang="ru-RU" b="1" dirty="0" smtClean="0">
                <a:solidFill>
                  <a:schemeClr val="tx1"/>
                </a:solidFill>
              </a:rPr>
              <a:t>”(Карта памяти) </a:t>
            </a:r>
            <a:r>
              <a:rPr lang="ru-RU" dirty="0" smtClean="0">
                <a:solidFill>
                  <a:schemeClr val="tx1"/>
                </a:solidFill>
              </a:rPr>
              <a:t>является простой технологией записи мыслей, идей, разговоров. Запись происходит быстро, ассоциативно. Тема находится в центре. Сначала возникает слово, идея, мысль. Идёт поток идей, их количество неограниченно, они все фиксируются, начинаем их записывать сверху слева и заканчиваем справа внизу.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500063" y="22860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/>
              <a:t> Метод “Brain Storming”(Мозговой штурм)</a:t>
            </a:r>
            <a:br>
              <a:rPr lang="ru-RU" sz="2800" b="1" smtClean="0"/>
            </a:br>
            <a:r>
              <a:rPr lang="ru-RU" sz="2800" smtClean="0"/>
              <a:t>Путём мозговой атаки учащиеся называют всё, что они знают и думают по озвученной теме, проблеме. Все идеи принимаются, независимо от того, правильны они или нет. Роль учителя — роль проводника, заставляя учащихся размышлять, при этом внимательно выслушивая их соображения.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ctrTitle"/>
          </p:nvPr>
        </p:nvSpPr>
        <p:spPr>
          <a:xfrm>
            <a:off x="642938" y="1285875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b="1" smtClean="0"/>
              <a:t>Синквейн — </a:t>
            </a:r>
            <a:r>
              <a:rPr lang="ru-RU" sz="2800" smtClean="0"/>
              <a:t>это стихотворение, которое требует синтеза информации и материала в кратких выражениях, что позволяет описывать или рефлектировать по какому-либо поводу.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500" y="2857500"/>
            <a:ext cx="8001000" cy="3429000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1"/>
                </a:solidFill>
              </a:rPr>
              <a:t>Правило написания </a:t>
            </a:r>
            <a:r>
              <a:rPr lang="ru-RU" sz="6000" b="1" dirty="0" err="1" smtClean="0">
                <a:solidFill>
                  <a:schemeClr val="tx1"/>
                </a:solidFill>
              </a:rPr>
              <a:t>синквейна</a:t>
            </a:r>
            <a:endParaRPr lang="ru-RU" sz="60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</a:rPr>
              <a:t>В первой строчке тема называется одним словом (обычно существительным).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</a:rPr>
              <a:t>Вторая строчка — это описание темы в двух словах (двумя прилагательными).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</a:rPr>
              <a:t>Третья строчка — это описание действия в рамках этой темы тремя словами.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</a:rPr>
              <a:t>Четвертая строка — фраза из четырех строк, показывающая отношение к теме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1"/>
                </a:solidFill>
              </a:rPr>
              <a:t>Последняя строка — это синоним из одного слова, который повторяет суть темы.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500063" y="2928938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/>
              <a:t>Метод “Знаем /хотим узнать / узнали”</a:t>
            </a:r>
            <a:br>
              <a:rPr lang="ru-RU" sz="2400" b="1" smtClean="0"/>
            </a:br>
            <a:r>
              <a:rPr lang="ru-RU" sz="2400" smtClean="0"/>
              <a:t>Этот приём применим для чтения или прослушивания лекции. Учащимся предлагается начертить таблицу из трёх колонок: “Знаем /хотим узнать /</a:t>
            </a:r>
            <a:r>
              <a:rPr lang="ru-RU" sz="2400" b="1" smtClean="0"/>
              <a:t> </a:t>
            </a:r>
            <a:r>
              <a:rPr lang="ru-RU" sz="2400" smtClean="0"/>
              <a:t>узнали”. Такая же таблица находится и на доске.</a:t>
            </a:r>
            <a:br>
              <a:rPr lang="ru-RU" sz="2400" smtClean="0"/>
            </a:br>
            <a:r>
              <a:rPr lang="ru-RU" sz="2400" smtClean="0"/>
              <a:t>В колонку “Знаем” заносятся главнейшие сведения по заявленной теме (после обсуждения темы).</a:t>
            </a:r>
            <a:br>
              <a:rPr lang="ru-RU" sz="2400" smtClean="0"/>
            </a:br>
            <a:r>
              <a:rPr lang="ru-RU" sz="2400" smtClean="0"/>
              <a:t>В колонку “ Хотим узнать” заносятся спорные идеи и вопросы и всё что учащиеся хотят узнать по данной теме.</a:t>
            </a:r>
            <a:br>
              <a:rPr lang="ru-RU" sz="2400" smtClean="0"/>
            </a:br>
            <a:r>
              <a:rPr lang="ru-RU" sz="2400" smtClean="0"/>
              <a:t>В колонку “ Узнали” учащиеся записывают всё, что они почерпнули из текста, располагая ответы параллельно соответствующим вопросам из второй колонки, а прочую новую информацию надо расположить ниже. Затем идёт обмен соображениями со всей группой. Итоги заносятся в колонку.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19f2cab191c5da745547681662f0d885e14b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1|3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772</TotalTime>
  <Words>442</Words>
  <Application>Microsoft Office PowerPoint</Application>
  <PresentationFormat>Экран (4:3)</PresentationFormat>
  <Paragraphs>87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AdverGothic</vt:lpstr>
      <vt:lpstr>Times New Roman</vt:lpstr>
      <vt:lpstr>Wingdings</vt:lpstr>
      <vt:lpstr>Arabic Typesetting</vt:lpstr>
      <vt:lpstr>Verdana</vt:lpstr>
      <vt:lpstr>Arial Black</vt:lpstr>
      <vt:lpstr>Тема Office</vt:lpstr>
      <vt:lpstr>Бикметова Наркас Явдатовна</vt:lpstr>
      <vt:lpstr>Презентация PowerPoint</vt:lpstr>
      <vt:lpstr>Презентация PowerPoint</vt:lpstr>
      <vt:lpstr>Для  повышения эффективности образовательного процесса при проведении уроков английского языка использую следующие образовательные технологии,  учитывая возрастные особенности детей:</vt:lpstr>
      <vt:lpstr>Использую следующие образовательные технологии (методы),  учитывая возрастные особенности детей:</vt:lpstr>
      <vt:lpstr>Метод эмпатии (вживания) означает “вчувствование” человека в состояние другого объекта, “вселения” учеников в изучаемые объекты окружающего мира, попытка почувствовать и познать его изнутри.</vt:lpstr>
      <vt:lpstr> Метод “Brain Storming”(Мозговой штурм) Путём мозговой атаки учащиеся называют всё, что они знают и думают по озвученной теме, проблеме. Все идеи принимаются, независимо от того, правильны они или нет. Роль учителя — роль проводника, заставляя учащихся размышлять, при этом внимательно выслушивая их соображения. </vt:lpstr>
      <vt:lpstr>Синквейн — это стихотворение, которое требует синтеза информации и материала в кратких выражениях, что позволяет описывать или рефлектировать по какому-либо поводу. </vt:lpstr>
      <vt:lpstr>Метод “Знаем /хотим узнать / узнали” Этот приём применим для чтения или прослушивания лекции. Учащимся предлагается начертить таблицу из трёх колонок: “Знаем /хотим узнать / узнали”. Такая же таблица находится и на доске. В колонку “Знаем” заносятся главнейшие сведения по заявленной теме (после обсуждения темы). В колонку “ Хотим узнать” заносятся спорные идеи и вопросы и всё что учащиеся хотят узнать по данной теме. В колонку “ Узнали” учащиеся записывают всё, что они почерпнули из текста, располагая ответы параллельно соответствующим вопросам из второй колонки, а прочую новую информацию надо расположить ниже. Затем идёт обмен соображениями со всей группой. Итоги заносятся в колонку. </vt:lpstr>
      <vt:lpstr>“Учимся вместе” (Learning Together) Общеизвестно, что легче научиться, обучая других. Возможности использования: При работе с текстом; При изучении грамматики. Как это делать при работе с текстом Взаимообучение происходит в группах из 4-7 человек. Всем раздаются экземпляры одного и того же текста. Учащиеся по очереди играют роль учителя и объясняют свои одноклассникам материал </vt:lpstr>
      <vt:lpstr>Ожидаемые результаты:</vt:lpstr>
      <vt:lpstr>Результативность</vt:lpstr>
      <vt:lpstr>Презентация PowerPoint</vt:lpstr>
      <vt:lpstr>Презентация PowerPoint</vt:lpstr>
      <vt:lpstr>Проектная методика</vt:lpstr>
      <vt:lpstr>Презентация PowerPoint</vt:lpstr>
      <vt:lpstr>Спасибо за внимание!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Материалы для конкурса «Учитель года-2015»</dc:title>
  <dc:creator>Зуфар</dc:creator>
  <cp:lastModifiedBy>User</cp:lastModifiedBy>
  <cp:revision>130</cp:revision>
  <dcterms:created xsi:type="dcterms:W3CDTF">2015-02-11T18:18:17Z</dcterms:created>
  <dcterms:modified xsi:type="dcterms:W3CDTF">2016-02-18T08:46:30Z</dcterms:modified>
</cp:coreProperties>
</file>