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1" r:id="rId3"/>
    <p:sldId id="282" r:id="rId4"/>
    <p:sldId id="283" r:id="rId5"/>
    <p:sldId id="284" r:id="rId6"/>
    <p:sldId id="365" r:id="rId7"/>
    <p:sldId id="369" r:id="rId8"/>
    <p:sldId id="366" r:id="rId9"/>
    <p:sldId id="370" r:id="rId10"/>
    <p:sldId id="367" r:id="rId11"/>
    <p:sldId id="371" r:id="rId12"/>
    <p:sldId id="258" r:id="rId13"/>
    <p:sldId id="259" r:id="rId14"/>
    <p:sldId id="260" r:id="rId15"/>
    <p:sldId id="264" r:id="rId16"/>
    <p:sldId id="265" r:id="rId17"/>
    <p:sldId id="266" r:id="rId18"/>
    <p:sldId id="324" r:id="rId19"/>
    <p:sldId id="325" r:id="rId20"/>
    <p:sldId id="287" r:id="rId21"/>
    <p:sldId id="288" r:id="rId22"/>
    <p:sldId id="359" r:id="rId23"/>
    <p:sldId id="360" r:id="rId24"/>
    <p:sldId id="347" r:id="rId25"/>
    <p:sldId id="348" r:id="rId26"/>
    <p:sldId id="363" r:id="rId27"/>
    <p:sldId id="364" r:id="rId28"/>
    <p:sldId id="362" r:id="rId29"/>
    <p:sldId id="36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7" autoAdjust="0"/>
    <p:restoredTop sz="94660"/>
  </p:normalViewPr>
  <p:slideViewPr>
    <p:cSldViewPr>
      <p:cViewPr varScale="1">
        <p:scale>
          <a:sx n="70" d="100"/>
          <a:sy n="70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B2FCF-FD8A-417C-AFC8-120F9AA0774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D58ED27-E9B3-4C54-B8BC-E576EBFB935C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Переход на новые образовательные стандарты</a:t>
          </a:r>
          <a:endParaRPr lang="ru-RU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7682EE-5CE4-4AC0-B541-CC9619BE7ACB}" type="parTrans" cxnId="{6CFD2C6B-35C6-4EF4-8A04-9B0D41843453}">
      <dgm:prSet/>
      <dgm:spPr/>
      <dgm:t>
        <a:bodyPr/>
        <a:lstStyle/>
        <a:p>
          <a:endParaRPr lang="ru-RU"/>
        </a:p>
      </dgm:t>
    </dgm:pt>
    <dgm:pt modelId="{98EFB033-3D4F-45B5-8E85-2C5AF615F128}" type="sibTrans" cxnId="{6CFD2C6B-35C6-4EF4-8A04-9B0D41843453}">
      <dgm:prSet/>
      <dgm:spPr/>
      <dgm:t>
        <a:bodyPr/>
        <a:lstStyle/>
        <a:p>
          <a:endParaRPr lang="ru-RU"/>
        </a:p>
      </dgm:t>
    </dgm:pt>
    <dgm:pt modelId="{9058A9A2-7FD9-4B00-90B4-DB188A750130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Повышение качества и престижа российского образования</a:t>
          </a:r>
          <a:endParaRPr lang="ru-RU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DA1F05-6C27-4575-A6B6-DD2EEF1C4131}" type="parTrans" cxnId="{F7A0159E-72F1-4F31-B13E-E0D68D91499D}">
      <dgm:prSet/>
      <dgm:spPr/>
      <dgm:t>
        <a:bodyPr/>
        <a:lstStyle/>
        <a:p>
          <a:endParaRPr lang="ru-RU"/>
        </a:p>
      </dgm:t>
    </dgm:pt>
    <dgm:pt modelId="{5DB8E720-40D9-4CD8-89EC-EAE139872B47}" type="sibTrans" cxnId="{F7A0159E-72F1-4F31-B13E-E0D68D91499D}">
      <dgm:prSet/>
      <dgm:spPr/>
      <dgm:t>
        <a:bodyPr/>
        <a:lstStyle/>
        <a:p>
          <a:endParaRPr lang="ru-RU"/>
        </a:p>
      </dgm:t>
    </dgm:pt>
    <dgm:pt modelId="{ABF2B0E7-A3EF-4394-9ED3-22AD3D126ACA}" type="pres">
      <dgm:prSet presAssocID="{13CB2FCF-FD8A-417C-AFC8-120F9AA0774E}" presName="arrowDiagram" presStyleCnt="0">
        <dgm:presLayoutVars>
          <dgm:chMax val="5"/>
          <dgm:dir/>
          <dgm:resizeHandles val="exact"/>
        </dgm:presLayoutVars>
      </dgm:prSet>
      <dgm:spPr/>
    </dgm:pt>
    <dgm:pt modelId="{5F543BFA-516A-4E70-93D6-B0FF5EF58BBE}" type="pres">
      <dgm:prSet presAssocID="{13CB2FCF-FD8A-417C-AFC8-120F9AA0774E}" presName="arrow" presStyleLbl="bgShp" presStyleIdx="0" presStyleCnt="1" custScaleX="93225" custScaleY="100000" custLinFactNeighborX="3201" custLinFactNeighborY="-29180"/>
      <dgm:spPr/>
    </dgm:pt>
    <dgm:pt modelId="{B3FFD60A-73F0-4E24-9FFA-F3BA2C7CB9BB}" type="pres">
      <dgm:prSet presAssocID="{13CB2FCF-FD8A-417C-AFC8-120F9AA0774E}" presName="arrowDiagram2" presStyleCnt="0"/>
      <dgm:spPr/>
    </dgm:pt>
    <dgm:pt modelId="{AF9F063E-BE04-4907-915C-4A3330D66EE8}" type="pres">
      <dgm:prSet presAssocID="{7D58ED27-E9B3-4C54-B8BC-E576EBFB935C}" presName="bullet2a" presStyleLbl="node1" presStyleIdx="0" presStyleCnt="2" custLinFactY="28869" custLinFactNeighborX="36117" custLinFactNeighborY="100000"/>
      <dgm:spPr/>
    </dgm:pt>
    <dgm:pt modelId="{00AC7400-3B4E-447E-B6B0-50C4F1470A60}" type="pres">
      <dgm:prSet presAssocID="{7D58ED27-E9B3-4C54-B8BC-E576EBFB935C}" presName="textBox2a" presStyleLbl="revTx" presStyleIdx="0" presStyleCnt="2" custScaleX="199089" custScaleY="55813" custLinFactNeighborX="-34621" custLinFactNeighborY="2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5F5BC-6F0D-4C0B-ABC5-C94C975A1773}" type="pres">
      <dgm:prSet presAssocID="{9058A9A2-7FD9-4B00-90B4-DB188A750130}" presName="bullet2b" presStyleLbl="node1" presStyleIdx="1" presStyleCnt="2" custLinFactX="110712" custLinFactNeighborX="200000" custLinFactNeighborY="-66234"/>
      <dgm:spPr/>
    </dgm:pt>
    <dgm:pt modelId="{66C9C3FD-445B-4480-8099-0F137F4CF633}" type="pres">
      <dgm:prSet presAssocID="{9058A9A2-7FD9-4B00-90B4-DB188A750130}" presName="textBox2b" presStyleLbl="revTx" presStyleIdx="1" presStyleCnt="2" custScaleX="197532" custScaleY="50123" custLinFactNeighborX="48132" custLinFactNeighborY="-6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644B8E-125A-4CF2-9286-2C1A9ED02830}" type="presOf" srcId="{13CB2FCF-FD8A-417C-AFC8-120F9AA0774E}" destId="{ABF2B0E7-A3EF-4394-9ED3-22AD3D126ACA}" srcOrd="0" destOrd="0" presId="urn:microsoft.com/office/officeart/2005/8/layout/arrow2"/>
    <dgm:cxn modelId="{6CFD2C6B-35C6-4EF4-8A04-9B0D41843453}" srcId="{13CB2FCF-FD8A-417C-AFC8-120F9AA0774E}" destId="{7D58ED27-E9B3-4C54-B8BC-E576EBFB935C}" srcOrd="0" destOrd="0" parTransId="{AD7682EE-5CE4-4AC0-B541-CC9619BE7ACB}" sibTransId="{98EFB033-3D4F-45B5-8E85-2C5AF615F128}"/>
    <dgm:cxn modelId="{F7A0159E-72F1-4F31-B13E-E0D68D91499D}" srcId="{13CB2FCF-FD8A-417C-AFC8-120F9AA0774E}" destId="{9058A9A2-7FD9-4B00-90B4-DB188A750130}" srcOrd="1" destOrd="0" parTransId="{8BDA1F05-6C27-4575-A6B6-DD2EEF1C4131}" sibTransId="{5DB8E720-40D9-4CD8-89EC-EAE139872B47}"/>
    <dgm:cxn modelId="{EBFD425E-F0F2-4682-B1BC-AE96FA051184}" type="presOf" srcId="{9058A9A2-7FD9-4B00-90B4-DB188A750130}" destId="{66C9C3FD-445B-4480-8099-0F137F4CF633}" srcOrd="0" destOrd="0" presId="urn:microsoft.com/office/officeart/2005/8/layout/arrow2"/>
    <dgm:cxn modelId="{8A988B79-2F7E-45E3-ADDF-E8422905D474}" type="presOf" srcId="{7D58ED27-E9B3-4C54-B8BC-E576EBFB935C}" destId="{00AC7400-3B4E-447E-B6B0-50C4F1470A60}" srcOrd="0" destOrd="0" presId="urn:microsoft.com/office/officeart/2005/8/layout/arrow2"/>
    <dgm:cxn modelId="{0A9266F7-061F-450A-91EC-F2EE1B183CE2}" type="presParOf" srcId="{ABF2B0E7-A3EF-4394-9ED3-22AD3D126ACA}" destId="{5F543BFA-516A-4E70-93D6-B0FF5EF58BBE}" srcOrd="0" destOrd="0" presId="urn:microsoft.com/office/officeart/2005/8/layout/arrow2"/>
    <dgm:cxn modelId="{DBFE6CD0-529B-473D-B81D-158D761AC9C7}" type="presParOf" srcId="{ABF2B0E7-A3EF-4394-9ED3-22AD3D126ACA}" destId="{B3FFD60A-73F0-4E24-9FFA-F3BA2C7CB9BB}" srcOrd="1" destOrd="0" presId="urn:microsoft.com/office/officeart/2005/8/layout/arrow2"/>
    <dgm:cxn modelId="{846B9E3E-AAF6-43D5-8C80-9264438A9566}" type="presParOf" srcId="{B3FFD60A-73F0-4E24-9FFA-F3BA2C7CB9BB}" destId="{AF9F063E-BE04-4907-915C-4A3330D66EE8}" srcOrd="0" destOrd="0" presId="urn:microsoft.com/office/officeart/2005/8/layout/arrow2"/>
    <dgm:cxn modelId="{9C6716BD-4454-4C6F-8D83-86FDA39E3CE3}" type="presParOf" srcId="{B3FFD60A-73F0-4E24-9FFA-F3BA2C7CB9BB}" destId="{00AC7400-3B4E-447E-B6B0-50C4F1470A60}" srcOrd="1" destOrd="0" presId="urn:microsoft.com/office/officeart/2005/8/layout/arrow2"/>
    <dgm:cxn modelId="{2A6CDD8A-0C96-4FAE-B57B-86BC27E4FE7E}" type="presParOf" srcId="{B3FFD60A-73F0-4E24-9FFA-F3BA2C7CB9BB}" destId="{52A5F5BC-6F0D-4C0B-ABC5-C94C975A1773}" srcOrd="2" destOrd="0" presId="urn:microsoft.com/office/officeart/2005/8/layout/arrow2"/>
    <dgm:cxn modelId="{943A9767-F050-47CF-9F88-B55DE8EC557A}" type="presParOf" srcId="{B3FFD60A-73F0-4E24-9FFA-F3BA2C7CB9BB}" destId="{66C9C3FD-445B-4480-8099-0F137F4CF633}" srcOrd="3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A3A4E-DFA6-47ED-AE42-DDBBFD4F5F9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C9A4D47-C306-4622-A8A0-6D0D24D668DD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</a:t>
          </a:r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ребования к </a:t>
          </a:r>
          <a:r>
            <a:rPr lang="ru-RU" sz="2000" b="0" i="1" dirty="0" smtClean="0">
              <a:solidFill>
                <a:srgbClr val="D60000"/>
              </a:solidFill>
              <a:latin typeface="Times New Roman" pitchFamily="18" charset="0"/>
              <a:cs typeface="Times New Roman" pitchFamily="18" charset="0"/>
            </a:rPr>
            <a:t>структуре</a:t>
          </a:r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 ООП</a:t>
          </a:r>
          <a:endParaRPr lang="ru-RU" sz="2000" b="0" i="1" dirty="0">
            <a:latin typeface="Times New Roman" pitchFamily="18" charset="0"/>
            <a:cs typeface="Times New Roman" pitchFamily="18" charset="0"/>
          </a:endParaRPr>
        </a:p>
      </dgm:t>
    </dgm:pt>
    <dgm:pt modelId="{312388BE-7DE5-4000-BD0D-F1BC5104DEC0}" type="parTrans" cxnId="{F44F734D-91A9-4565-9C10-0ECA67DBF8B0}">
      <dgm:prSet/>
      <dgm:spPr/>
      <dgm:t>
        <a:bodyPr/>
        <a:lstStyle/>
        <a:p>
          <a:endParaRPr lang="ru-RU"/>
        </a:p>
      </dgm:t>
    </dgm:pt>
    <dgm:pt modelId="{3AEE14F7-68D4-47E7-815A-56BE1D557658}" type="sibTrans" cxnId="{F44F734D-91A9-4565-9C10-0ECA67DBF8B0}">
      <dgm:prSet/>
      <dgm:spPr/>
      <dgm:t>
        <a:bodyPr/>
        <a:lstStyle/>
        <a:p>
          <a:endParaRPr lang="ru-RU"/>
        </a:p>
      </dgm:t>
    </dgm:pt>
    <dgm:pt modelId="{706DCF98-36FC-4DAD-A826-02A613141848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</a:t>
          </a:r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ребования к </a:t>
          </a:r>
          <a:r>
            <a:rPr lang="ru-RU" sz="2000" b="0" i="1" dirty="0" smtClean="0">
              <a:solidFill>
                <a:srgbClr val="D60000"/>
              </a:solidFill>
              <a:latin typeface="Times New Roman" pitchFamily="18" charset="0"/>
              <a:cs typeface="Times New Roman" pitchFamily="18" charset="0"/>
            </a:rPr>
            <a:t>условиям</a:t>
          </a:r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 реализации ООП</a:t>
          </a:r>
        </a:p>
      </dgm:t>
    </dgm:pt>
    <dgm:pt modelId="{A56C7CC9-6929-4BEB-BEB7-0447E3D2EE50}" type="parTrans" cxnId="{ECDD3D65-F3FC-4615-8C48-B1A37FCAB9BA}">
      <dgm:prSet/>
      <dgm:spPr/>
      <dgm:t>
        <a:bodyPr/>
        <a:lstStyle/>
        <a:p>
          <a:endParaRPr lang="ru-RU"/>
        </a:p>
      </dgm:t>
    </dgm:pt>
    <dgm:pt modelId="{92400176-B7D6-4E44-9BB8-3772CEBD59BB}" type="sibTrans" cxnId="{ECDD3D65-F3FC-4615-8C48-B1A37FCAB9BA}">
      <dgm:prSet/>
      <dgm:spPr/>
      <dgm:t>
        <a:bodyPr/>
        <a:lstStyle/>
        <a:p>
          <a:endParaRPr lang="ru-RU"/>
        </a:p>
      </dgm:t>
    </dgm:pt>
    <dgm:pt modelId="{30462827-834C-4875-A194-910805796611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Т</a:t>
          </a:r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ребования к </a:t>
          </a:r>
          <a:r>
            <a:rPr lang="ru-RU" sz="2000" b="0" i="1" dirty="0" smtClean="0">
              <a:solidFill>
                <a:srgbClr val="D60000"/>
              </a:solidFill>
              <a:latin typeface="Times New Roman" pitchFamily="18" charset="0"/>
              <a:cs typeface="Times New Roman" pitchFamily="18" charset="0"/>
            </a:rPr>
            <a:t>результатам</a:t>
          </a:r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 освоения ООП</a:t>
          </a:r>
        </a:p>
      </dgm:t>
    </dgm:pt>
    <dgm:pt modelId="{0A3E5FD5-4125-4B6C-82F4-A9F43DD6FD4F}" type="parTrans" cxnId="{FC09ABB7-CF1F-4248-964E-EB38FA4AC094}">
      <dgm:prSet/>
      <dgm:spPr/>
      <dgm:t>
        <a:bodyPr/>
        <a:lstStyle/>
        <a:p>
          <a:endParaRPr lang="ru-RU"/>
        </a:p>
      </dgm:t>
    </dgm:pt>
    <dgm:pt modelId="{FC94BE9B-2646-4C4C-9764-3D022815D24A}" type="sibTrans" cxnId="{FC09ABB7-CF1F-4248-964E-EB38FA4AC094}">
      <dgm:prSet/>
      <dgm:spPr/>
      <dgm:t>
        <a:bodyPr/>
        <a:lstStyle/>
        <a:p>
          <a:endParaRPr lang="ru-RU"/>
        </a:p>
      </dgm:t>
    </dgm:pt>
    <dgm:pt modelId="{7A4D286F-260D-4F69-921D-B5179A5B81A0}" type="pres">
      <dgm:prSet presAssocID="{443A3A4E-DFA6-47ED-AE42-DDBBFD4F5F96}" presName="compositeShape" presStyleCnt="0">
        <dgm:presLayoutVars>
          <dgm:dir/>
          <dgm:resizeHandles/>
        </dgm:presLayoutVars>
      </dgm:prSet>
      <dgm:spPr/>
    </dgm:pt>
    <dgm:pt modelId="{7100DFD8-6BC2-4FB7-B06F-E7D18DB03679}" type="pres">
      <dgm:prSet presAssocID="{443A3A4E-DFA6-47ED-AE42-DDBBFD4F5F96}" presName="pyramid" presStyleLbl="node1" presStyleIdx="0" presStyleCnt="1"/>
      <dgm:spPr/>
    </dgm:pt>
    <dgm:pt modelId="{7E1593D6-A95E-497F-9A9C-9ED8A25AFB96}" type="pres">
      <dgm:prSet presAssocID="{443A3A4E-DFA6-47ED-AE42-DDBBFD4F5F96}" presName="theList" presStyleCnt="0"/>
      <dgm:spPr/>
    </dgm:pt>
    <dgm:pt modelId="{1D9D72DB-1637-43F3-9ADB-7760D2F89CC0}" type="pres">
      <dgm:prSet presAssocID="{CC9A4D47-C306-4622-A8A0-6D0D24D668DD}" presName="aNode" presStyleLbl="fgAcc1" presStyleIdx="0" presStyleCnt="3" custScaleX="202948" custLinFactNeighborX="49716" custLinFactNeighborY="16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9832D-8E60-4154-BFA2-48C23E215D07}" type="pres">
      <dgm:prSet presAssocID="{CC9A4D47-C306-4622-A8A0-6D0D24D668DD}" presName="aSpace" presStyleCnt="0"/>
      <dgm:spPr/>
    </dgm:pt>
    <dgm:pt modelId="{03D170A0-462C-4B00-82B7-127D37F5D3A1}" type="pres">
      <dgm:prSet presAssocID="{706DCF98-36FC-4DAD-A826-02A613141848}" presName="aNode" presStyleLbl="fgAcc1" presStyleIdx="1" presStyleCnt="3" custScaleX="200184" custLinFactNeighborX="49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CC086-443B-4B35-A374-D3D225434FB0}" type="pres">
      <dgm:prSet presAssocID="{706DCF98-36FC-4DAD-A826-02A613141848}" presName="aSpace" presStyleCnt="0"/>
      <dgm:spPr/>
    </dgm:pt>
    <dgm:pt modelId="{53ED5C0B-83F8-4A77-9939-72CCFD17896D}" type="pres">
      <dgm:prSet presAssocID="{30462827-834C-4875-A194-910805796611}" presName="aNode" presStyleLbl="fgAcc1" presStyleIdx="2" presStyleCnt="3" custScaleX="202948" custLinFactNeighborX="49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74577-4232-497F-857A-BC0664A9B893}" type="pres">
      <dgm:prSet presAssocID="{30462827-834C-4875-A194-910805796611}" presName="aSpace" presStyleCnt="0"/>
      <dgm:spPr/>
    </dgm:pt>
  </dgm:ptLst>
  <dgm:cxnLst>
    <dgm:cxn modelId="{BB8278D1-032B-4CB5-A546-ADAFB0C3DCF2}" type="presOf" srcId="{443A3A4E-DFA6-47ED-AE42-DDBBFD4F5F96}" destId="{7A4D286F-260D-4F69-921D-B5179A5B81A0}" srcOrd="0" destOrd="0" presId="urn:microsoft.com/office/officeart/2005/8/layout/pyramid2"/>
    <dgm:cxn modelId="{2733619B-07E8-4A86-B8B8-D9283C68F588}" type="presOf" srcId="{30462827-834C-4875-A194-910805796611}" destId="{53ED5C0B-83F8-4A77-9939-72CCFD17896D}" srcOrd="0" destOrd="0" presId="urn:microsoft.com/office/officeart/2005/8/layout/pyramid2"/>
    <dgm:cxn modelId="{61449254-B99E-445D-BE34-29A90EBCF188}" type="presOf" srcId="{706DCF98-36FC-4DAD-A826-02A613141848}" destId="{03D170A0-462C-4B00-82B7-127D37F5D3A1}" srcOrd="0" destOrd="0" presId="urn:microsoft.com/office/officeart/2005/8/layout/pyramid2"/>
    <dgm:cxn modelId="{5BDB4F10-4298-43E3-8F28-BAB6B230AB1F}" type="presOf" srcId="{CC9A4D47-C306-4622-A8A0-6D0D24D668DD}" destId="{1D9D72DB-1637-43F3-9ADB-7760D2F89CC0}" srcOrd="0" destOrd="0" presId="urn:microsoft.com/office/officeart/2005/8/layout/pyramid2"/>
    <dgm:cxn modelId="{FC09ABB7-CF1F-4248-964E-EB38FA4AC094}" srcId="{443A3A4E-DFA6-47ED-AE42-DDBBFD4F5F96}" destId="{30462827-834C-4875-A194-910805796611}" srcOrd="2" destOrd="0" parTransId="{0A3E5FD5-4125-4B6C-82F4-A9F43DD6FD4F}" sibTransId="{FC94BE9B-2646-4C4C-9764-3D022815D24A}"/>
    <dgm:cxn modelId="{F44F734D-91A9-4565-9C10-0ECA67DBF8B0}" srcId="{443A3A4E-DFA6-47ED-AE42-DDBBFD4F5F96}" destId="{CC9A4D47-C306-4622-A8A0-6D0D24D668DD}" srcOrd="0" destOrd="0" parTransId="{312388BE-7DE5-4000-BD0D-F1BC5104DEC0}" sibTransId="{3AEE14F7-68D4-47E7-815A-56BE1D557658}"/>
    <dgm:cxn modelId="{ECDD3D65-F3FC-4615-8C48-B1A37FCAB9BA}" srcId="{443A3A4E-DFA6-47ED-AE42-DDBBFD4F5F96}" destId="{706DCF98-36FC-4DAD-A826-02A613141848}" srcOrd="1" destOrd="0" parTransId="{A56C7CC9-6929-4BEB-BEB7-0447E3D2EE50}" sibTransId="{92400176-B7D6-4E44-9BB8-3772CEBD59BB}"/>
    <dgm:cxn modelId="{FFF6EA58-36E6-49B2-AAE6-6F9F87829F5E}" type="presParOf" srcId="{7A4D286F-260D-4F69-921D-B5179A5B81A0}" destId="{7100DFD8-6BC2-4FB7-B06F-E7D18DB03679}" srcOrd="0" destOrd="0" presId="urn:microsoft.com/office/officeart/2005/8/layout/pyramid2"/>
    <dgm:cxn modelId="{9135C748-2F7B-483D-A245-0A9D3E537906}" type="presParOf" srcId="{7A4D286F-260D-4F69-921D-B5179A5B81A0}" destId="{7E1593D6-A95E-497F-9A9C-9ED8A25AFB96}" srcOrd="1" destOrd="0" presId="urn:microsoft.com/office/officeart/2005/8/layout/pyramid2"/>
    <dgm:cxn modelId="{8732530E-5319-4B29-B765-05B12F8F091E}" type="presParOf" srcId="{7E1593D6-A95E-497F-9A9C-9ED8A25AFB96}" destId="{1D9D72DB-1637-43F3-9ADB-7760D2F89CC0}" srcOrd="0" destOrd="0" presId="urn:microsoft.com/office/officeart/2005/8/layout/pyramid2"/>
    <dgm:cxn modelId="{6A800C1E-590D-4297-B922-D84EADCD6978}" type="presParOf" srcId="{7E1593D6-A95E-497F-9A9C-9ED8A25AFB96}" destId="{8D59832D-8E60-4154-BFA2-48C23E215D07}" srcOrd="1" destOrd="0" presId="urn:microsoft.com/office/officeart/2005/8/layout/pyramid2"/>
    <dgm:cxn modelId="{B5F0DBA8-B67D-4DCB-9D69-7C4E8C6FE813}" type="presParOf" srcId="{7E1593D6-A95E-497F-9A9C-9ED8A25AFB96}" destId="{03D170A0-462C-4B00-82B7-127D37F5D3A1}" srcOrd="2" destOrd="0" presId="urn:microsoft.com/office/officeart/2005/8/layout/pyramid2"/>
    <dgm:cxn modelId="{4A2FC6C7-EEC2-4420-AED9-16A768D4770E}" type="presParOf" srcId="{7E1593D6-A95E-497F-9A9C-9ED8A25AFB96}" destId="{3A2CC086-443B-4B35-A374-D3D225434FB0}" srcOrd="3" destOrd="0" presId="urn:microsoft.com/office/officeart/2005/8/layout/pyramid2"/>
    <dgm:cxn modelId="{3005F0E4-5A9E-4459-9AF4-125121C65068}" type="presParOf" srcId="{7E1593D6-A95E-497F-9A9C-9ED8A25AFB96}" destId="{53ED5C0B-83F8-4A77-9939-72CCFD17896D}" srcOrd="4" destOrd="0" presId="urn:microsoft.com/office/officeart/2005/8/layout/pyramid2"/>
    <dgm:cxn modelId="{B71638AD-8D95-4002-BCB5-BDF88B85736B}" type="presParOf" srcId="{7E1593D6-A95E-497F-9A9C-9ED8A25AFB96}" destId="{6A874577-4232-497F-857A-BC0664A9B893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217093-3E6E-453D-B80D-8B70D025BE2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8F0732-7E7E-41F6-A4EA-4793BD8FFF6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06EF58-C19B-4857-ADA2-128B8D742898}" type="parTrans" cxnId="{327770CF-66FA-44B0-A206-A52BE9529091}">
      <dgm:prSet/>
      <dgm:spPr/>
      <dgm:t>
        <a:bodyPr/>
        <a:lstStyle/>
        <a:p>
          <a:endParaRPr lang="ru-RU"/>
        </a:p>
      </dgm:t>
    </dgm:pt>
    <dgm:pt modelId="{E16E88A7-56AA-4082-B5A3-895A7FCB5C25}" type="sibTrans" cxnId="{327770CF-66FA-44B0-A206-A52BE9529091}">
      <dgm:prSet/>
      <dgm:spPr/>
      <dgm:t>
        <a:bodyPr/>
        <a:lstStyle/>
        <a:p>
          <a:endParaRPr lang="ru-RU"/>
        </a:p>
      </dgm:t>
    </dgm:pt>
    <dgm:pt modelId="{466CB292-7DCD-4B1D-8573-9ACF405D36DE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Самоопределение: </a:t>
          </a:r>
          <a:r>
            <a:rPr lang="ru-RU" sz="15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внутренняя позиция школьника; самоидентификация; самоуважение и самооценка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8D14F-4989-4BC4-93D7-4AD3837017D3}" type="parTrans" cxnId="{B54063FC-92FE-424D-A0C8-35727CBD8D9B}">
      <dgm:prSet/>
      <dgm:spPr/>
      <dgm:t>
        <a:bodyPr/>
        <a:lstStyle/>
        <a:p>
          <a:endParaRPr lang="ru-RU"/>
        </a:p>
      </dgm:t>
    </dgm:pt>
    <dgm:pt modelId="{DA31FDE7-11A8-4852-A07B-3A0FFF5076FB}" type="sibTrans" cxnId="{B54063FC-92FE-424D-A0C8-35727CBD8D9B}">
      <dgm:prSet/>
      <dgm:spPr/>
      <dgm:t>
        <a:bodyPr/>
        <a:lstStyle/>
        <a:p>
          <a:endParaRPr lang="ru-RU"/>
        </a:p>
      </dgm:t>
    </dgm:pt>
    <dgm:pt modelId="{E3466506-DCC0-4EB4-A8CF-001FD3DB2849}">
      <dgm:prSet phldrT="[Текст]" custT="1"/>
      <dgm:spPr/>
      <dgm:t>
        <a:bodyPr/>
        <a:lstStyle/>
        <a:p>
          <a:r>
            <a:rPr lang="ru-RU" sz="15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Смыслообразование</a:t>
          </a:r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5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мотивация (учебная, социальная); границы собственного знания и «незнания»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BF2F1B-630C-4EB6-8DDD-A4C23DE3F71F}" type="parTrans" cxnId="{E9C4AFBC-879F-4DD8-90CB-BF6FAC2F7348}">
      <dgm:prSet/>
      <dgm:spPr/>
      <dgm:t>
        <a:bodyPr/>
        <a:lstStyle/>
        <a:p>
          <a:endParaRPr lang="ru-RU"/>
        </a:p>
      </dgm:t>
    </dgm:pt>
    <dgm:pt modelId="{3DFE6734-EA72-4251-8FBE-5E9E1E95C738}" type="sibTrans" cxnId="{E9C4AFBC-879F-4DD8-90CB-BF6FAC2F7348}">
      <dgm:prSet/>
      <dgm:spPr/>
      <dgm:t>
        <a:bodyPr/>
        <a:lstStyle/>
        <a:p>
          <a:endParaRPr lang="ru-RU"/>
        </a:p>
      </dgm:t>
    </dgm:pt>
    <dgm:pt modelId="{50060241-8802-4DF1-81B9-B74DBFABC4D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500" b="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Ценностная и морально-этическая ориентация: </a:t>
          </a:r>
          <a:r>
            <a:rPr lang="ru-RU" sz="15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к решению моральных проблем на основе </a:t>
          </a:r>
          <a:r>
            <a:rPr lang="ru-RU" sz="15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децентрации</a:t>
          </a:r>
          <a:endParaRPr lang="ru-RU" sz="1500" b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76D44-2462-4DCA-87BD-DD7B7646F165}" type="parTrans" cxnId="{C2DF8100-B892-4ADC-A5B8-AB11C12257D9}">
      <dgm:prSet/>
      <dgm:spPr/>
      <dgm:t>
        <a:bodyPr/>
        <a:lstStyle/>
        <a:p>
          <a:endParaRPr lang="ru-RU"/>
        </a:p>
      </dgm:t>
    </dgm:pt>
    <dgm:pt modelId="{E6FED00B-69B4-491B-9A52-79E0C405CC3E}" type="sibTrans" cxnId="{C2DF8100-B892-4ADC-A5B8-AB11C12257D9}">
      <dgm:prSet/>
      <dgm:spPr/>
      <dgm:t>
        <a:bodyPr/>
        <a:lstStyle/>
        <a:p>
          <a:endParaRPr lang="ru-RU"/>
        </a:p>
      </dgm:t>
    </dgm:pt>
    <dgm:pt modelId="{70365176-4085-46DE-8192-24FB2EA21F7F}" type="pres">
      <dgm:prSet presAssocID="{FD217093-3E6E-453D-B80D-8B70D025BE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0F2A77-16F2-43C2-BB51-9A7931DF3650}" type="pres">
      <dgm:prSet presAssocID="{C08F0732-7E7E-41F6-A4EA-4793BD8FFF69}" presName="hierRoot1" presStyleCnt="0"/>
      <dgm:spPr/>
    </dgm:pt>
    <dgm:pt modelId="{64E9CF60-41C1-4FCE-9CF4-E595F7E452C5}" type="pres">
      <dgm:prSet presAssocID="{C08F0732-7E7E-41F6-A4EA-4793BD8FFF69}" presName="composite" presStyleCnt="0"/>
      <dgm:spPr/>
    </dgm:pt>
    <dgm:pt modelId="{2C5FE179-9899-4FCC-9BD3-2E2E7663F53A}" type="pres">
      <dgm:prSet presAssocID="{C08F0732-7E7E-41F6-A4EA-4793BD8FFF69}" presName="background" presStyleLbl="node0" presStyleIdx="0" presStyleCnt="1"/>
      <dgm:spPr/>
    </dgm:pt>
    <dgm:pt modelId="{92C646DD-CE8A-4AC5-BD18-BA212D3D3543}" type="pres">
      <dgm:prSet presAssocID="{C08F0732-7E7E-41F6-A4EA-4793BD8FFF69}" presName="text" presStyleLbl="fgAcc0" presStyleIdx="0" presStyleCnt="1" custScaleY="466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DAEDA9-87E1-4868-A389-52B9E4E9B852}" type="pres">
      <dgm:prSet presAssocID="{C08F0732-7E7E-41F6-A4EA-4793BD8FFF69}" presName="hierChild2" presStyleCnt="0"/>
      <dgm:spPr/>
    </dgm:pt>
    <dgm:pt modelId="{9C7A1B9E-BB12-4DF4-9F59-E5FA160989C8}" type="pres">
      <dgm:prSet presAssocID="{D878D14F-4989-4BC4-93D7-4AD3837017D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4886C38-A4D9-4A8F-98FC-E9B2FDB13B20}" type="pres">
      <dgm:prSet presAssocID="{466CB292-7DCD-4B1D-8573-9ACF405D36DE}" presName="hierRoot2" presStyleCnt="0"/>
      <dgm:spPr/>
    </dgm:pt>
    <dgm:pt modelId="{485866B5-C684-4AE6-A7AF-B9DA50888A73}" type="pres">
      <dgm:prSet presAssocID="{466CB292-7DCD-4B1D-8573-9ACF405D36DE}" presName="composite2" presStyleCnt="0"/>
      <dgm:spPr/>
    </dgm:pt>
    <dgm:pt modelId="{C5E8E112-112C-45CF-A64B-55BE57A9DBB4}" type="pres">
      <dgm:prSet presAssocID="{466CB292-7DCD-4B1D-8573-9ACF405D36DE}" presName="background2" presStyleLbl="node2" presStyleIdx="0" presStyleCnt="3"/>
      <dgm:spPr/>
    </dgm:pt>
    <dgm:pt modelId="{2176D365-C7CA-40AE-8D94-49C4F155661E}" type="pres">
      <dgm:prSet presAssocID="{466CB292-7DCD-4B1D-8573-9ACF405D36DE}" presName="text2" presStyleLbl="fgAcc2" presStyleIdx="0" presStyleCnt="3" custScaleX="105475" custScaleY="157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27F861-9CA0-4E20-89CB-7ABA8B4D86A5}" type="pres">
      <dgm:prSet presAssocID="{466CB292-7DCD-4B1D-8573-9ACF405D36DE}" presName="hierChild3" presStyleCnt="0"/>
      <dgm:spPr/>
    </dgm:pt>
    <dgm:pt modelId="{7C5957A4-C0F0-4ED3-BCB2-A7CFF9B07937}" type="pres">
      <dgm:prSet presAssocID="{04BF2F1B-630C-4EB6-8DDD-A4C23DE3F71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A2B0AB6-9C63-4AE2-8599-ED5CD2224EC4}" type="pres">
      <dgm:prSet presAssocID="{E3466506-DCC0-4EB4-A8CF-001FD3DB2849}" presName="hierRoot2" presStyleCnt="0"/>
      <dgm:spPr/>
    </dgm:pt>
    <dgm:pt modelId="{89E42CD2-02B6-47F5-92C8-D9FF53E0F3F3}" type="pres">
      <dgm:prSet presAssocID="{E3466506-DCC0-4EB4-A8CF-001FD3DB2849}" presName="composite2" presStyleCnt="0"/>
      <dgm:spPr/>
    </dgm:pt>
    <dgm:pt modelId="{873B9648-7006-4DD1-A992-75C71EB7B9FF}" type="pres">
      <dgm:prSet presAssocID="{E3466506-DCC0-4EB4-A8CF-001FD3DB2849}" presName="background2" presStyleLbl="node2" presStyleIdx="1" presStyleCnt="3"/>
      <dgm:spPr/>
    </dgm:pt>
    <dgm:pt modelId="{D691398C-8570-4A09-8117-2F52A2903B08}" type="pres">
      <dgm:prSet presAssocID="{E3466506-DCC0-4EB4-A8CF-001FD3DB2849}" presName="text2" presStyleLbl="fgAcc2" presStyleIdx="1" presStyleCnt="3" custScaleX="97584" custScaleY="1586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DCA881-1605-4B64-AB83-21DB2479F206}" type="pres">
      <dgm:prSet presAssocID="{E3466506-DCC0-4EB4-A8CF-001FD3DB2849}" presName="hierChild3" presStyleCnt="0"/>
      <dgm:spPr/>
    </dgm:pt>
    <dgm:pt modelId="{6D4FB29A-2DE4-43EF-8DA6-0508E6F9FA03}" type="pres">
      <dgm:prSet presAssocID="{EB676D44-2462-4DCA-87BD-DD7B7646F16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29F4CE0-EC53-4BC3-B3AD-D84D0E72EC51}" type="pres">
      <dgm:prSet presAssocID="{50060241-8802-4DF1-81B9-B74DBFABC4D7}" presName="hierRoot2" presStyleCnt="0"/>
      <dgm:spPr/>
    </dgm:pt>
    <dgm:pt modelId="{93F9EA90-C9FB-48C4-B86B-0CED094434A9}" type="pres">
      <dgm:prSet presAssocID="{50060241-8802-4DF1-81B9-B74DBFABC4D7}" presName="composite2" presStyleCnt="0"/>
      <dgm:spPr/>
    </dgm:pt>
    <dgm:pt modelId="{350A78D1-3AC7-432B-97C7-B5CC9C873591}" type="pres">
      <dgm:prSet presAssocID="{50060241-8802-4DF1-81B9-B74DBFABC4D7}" presName="background2" presStyleLbl="node2" presStyleIdx="2" presStyleCnt="3"/>
      <dgm:spPr/>
    </dgm:pt>
    <dgm:pt modelId="{EF73A37B-F44F-4983-A72A-C1C6081816D4}" type="pres">
      <dgm:prSet presAssocID="{50060241-8802-4DF1-81B9-B74DBFABC4D7}" presName="text2" presStyleLbl="fgAcc2" presStyleIdx="2" presStyleCnt="3" custScaleY="157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53EDF7-6254-44EF-92D5-E5F17D8291A4}" type="pres">
      <dgm:prSet presAssocID="{50060241-8802-4DF1-81B9-B74DBFABC4D7}" presName="hierChild3" presStyleCnt="0"/>
      <dgm:spPr/>
    </dgm:pt>
  </dgm:ptLst>
  <dgm:cxnLst>
    <dgm:cxn modelId="{FCADAA0A-9C95-4B4D-A94D-3AD5BCBEEB25}" type="presOf" srcId="{FD217093-3E6E-453D-B80D-8B70D025BE28}" destId="{70365176-4085-46DE-8192-24FB2EA21F7F}" srcOrd="0" destOrd="0" presId="urn:microsoft.com/office/officeart/2005/8/layout/hierarchy1"/>
    <dgm:cxn modelId="{B54063FC-92FE-424D-A0C8-35727CBD8D9B}" srcId="{C08F0732-7E7E-41F6-A4EA-4793BD8FFF69}" destId="{466CB292-7DCD-4B1D-8573-9ACF405D36DE}" srcOrd="0" destOrd="0" parTransId="{D878D14F-4989-4BC4-93D7-4AD3837017D3}" sibTransId="{DA31FDE7-11A8-4852-A07B-3A0FFF5076FB}"/>
    <dgm:cxn modelId="{C2DF8100-B892-4ADC-A5B8-AB11C12257D9}" srcId="{C08F0732-7E7E-41F6-A4EA-4793BD8FFF69}" destId="{50060241-8802-4DF1-81B9-B74DBFABC4D7}" srcOrd="2" destOrd="0" parTransId="{EB676D44-2462-4DCA-87BD-DD7B7646F165}" sibTransId="{E6FED00B-69B4-491B-9A52-79E0C405CC3E}"/>
    <dgm:cxn modelId="{327770CF-66FA-44B0-A206-A52BE9529091}" srcId="{FD217093-3E6E-453D-B80D-8B70D025BE28}" destId="{C08F0732-7E7E-41F6-A4EA-4793BD8FFF69}" srcOrd="0" destOrd="0" parTransId="{E606EF58-C19B-4857-ADA2-128B8D742898}" sibTransId="{E16E88A7-56AA-4082-B5A3-895A7FCB5C25}"/>
    <dgm:cxn modelId="{45FAFB0D-3555-4CD9-805E-C96931DAF6E2}" type="presOf" srcId="{466CB292-7DCD-4B1D-8573-9ACF405D36DE}" destId="{2176D365-C7CA-40AE-8D94-49C4F155661E}" srcOrd="0" destOrd="0" presId="urn:microsoft.com/office/officeart/2005/8/layout/hierarchy1"/>
    <dgm:cxn modelId="{E9C4AFBC-879F-4DD8-90CB-BF6FAC2F7348}" srcId="{C08F0732-7E7E-41F6-A4EA-4793BD8FFF69}" destId="{E3466506-DCC0-4EB4-A8CF-001FD3DB2849}" srcOrd="1" destOrd="0" parTransId="{04BF2F1B-630C-4EB6-8DDD-A4C23DE3F71F}" sibTransId="{3DFE6734-EA72-4251-8FBE-5E9E1E95C738}"/>
    <dgm:cxn modelId="{61E5F08D-2EC0-4EEC-BB0B-3E70CC7CBB5F}" type="presOf" srcId="{EB676D44-2462-4DCA-87BD-DD7B7646F165}" destId="{6D4FB29A-2DE4-43EF-8DA6-0508E6F9FA03}" srcOrd="0" destOrd="0" presId="urn:microsoft.com/office/officeart/2005/8/layout/hierarchy1"/>
    <dgm:cxn modelId="{0C10E4A7-6842-4E64-8773-CDF42479C84D}" type="presOf" srcId="{E3466506-DCC0-4EB4-A8CF-001FD3DB2849}" destId="{D691398C-8570-4A09-8117-2F52A2903B08}" srcOrd="0" destOrd="0" presId="urn:microsoft.com/office/officeart/2005/8/layout/hierarchy1"/>
    <dgm:cxn modelId="{7068236C-61D1-47EC-B10C-CE68B912BCDE}" type="presOf" srcId="{C08F0732-7E7E-41F6-A4EA-4793BD8FFF69}" destId="{92C646DD-CE8A-4AC5-BD18-BA212D3D3543}" srcOrd="0" destOrd="0" presId="urn:microsoft.com/office/officeart/2005/8/layout/hierarchy1"/>
    <dgm:cxn modelId="{E5F55D80-5237-493D-8A82-3FE2349456E8}" type="presOf" srcId="{50060241-8802-4DF1-81B9-B74DBFABC4D7}" destId="{EF73A37B-F44F-4983-A72A-C1C6081816D4}" srcOrd="0" destOrd="0" presId="urn:microsoft.com/office/officeart/2005/8/layout/hierarchy1"/>
    <dgm:cxn modelId="{89DAB1E6-347A-4772-B3A4-B75CA10ADB48}" type="presOf" srcId="{04BF2F1B-630C-4EB6-8DDD-A4C23DE3F71F}" destId="{7C5957A4-C0F0-4ED3-BCB2-A7CFF9B07937}" srcOrd="0" destOrd="0" presId="urn:microsoft.com/office/officeart/2005/8/layout/hierarchy1"/>
    <dgm:cxn modelId="{BC1060FD-3BEE-455F-AAA2-FBBCA09CFB05}" type="presOf" srcId="{D878D14F-4989-4BC4-93D7-4AD3837017D3}" destId="{9C7A1B9E-BB12-4DF4-9F59-E5FA160989C8}" srcOrd="0" destOrd="0" presId="urn:microsoft.com/office/officeart/2005/8/layout/hierarchy1"/>
    <dgm:cxn modelId="{C9EAE916-5BE1-439A-B235-7008DA4737B8}" type="presParOf" srcId="{70365176-4085-46DE-8192-24FB2EA21F7F}" destId="{D50F2A77-16F2-43C2-BB51-9A7931DF3650}" srcOrd="0" destOrd="0" presId="urn:microsoft.com/office/officeart/2005/8/layout/hierarchy1"/>
    <dgm:cxn modelId="{8E00212D-328D-473D-BFAE-C9FA77C70AC6}" type="presParOf" srcId="{D50F2A77-16F2-43C2-BB51-9A7931DF3650}" destId="{64E9CF60-41C1-4FCE-9CF4-E595F7E452C5}" srcOrd="0" destOrd="0" presId="urn:microsoft.com/office/officeart/2005/8/layout/hierarchy1"/>
    <dgm:cxn modelId="{FE19FC95-2871-45EA-8881-6A73E6529D66}" type="presParOf" srcId="{64E9CF60-41C1-4FCE-9CF4-E595F7E452C5}" destId="{2C5FE179-9899-4FCC-9BD3-2E2E7663F53A}" srcOrd="0" destOrd="0" presId="urn:microsoft.com/office/officeart/2005/8/layout/hierarchy1"/>
    <dgm:cxn modelId="{46B74394-6509-4BE7-9AF1-B70D8B35554F}" type="presParOf" srcId="{64E9CF60-41C1-4FCE-9CF4-E595F7E452C5}" destId="{92C646DD-CE8A-4AC5-BD18-BA212D3D3543}" srcOrd="1" destOrd="0" presId="urn:microsoft.com/office/officeart/2005/8/layout/hierarchy1"/>
    <dgm:cxn modelId="{66466CD2-905B-41CC-9169-05450A846577}" type="presParOf" srcId="{D50F2A77-16F2-43C2-BB51-9A7931DF3650}" destId="{BDDAEDA9-87E1-4868-A389-52B9E4E9B852}" srcOrd="1" destOrd="0" presId="urn:microsoft.com/office/officeart/2005/8/layout/hierarchy1"/>
    <dgm:cxn modelId="{A5030AC5-32D0-4357-A268-78270DE5FD34}" type="presParOf" srcId="{BDDAEDA9-87E1-4868-A389-52B9E4E9B852}" destId="{9C7A1B9E-BB12-4DF4-9F59-E5FA160989C8}" srcOrd="0" destOrd="0" presId="urn:microsoft.com/office/officeart/2005/8/layout/hierarchy1"/>
    <dgm:cxn modelId="{5838B78B-D4BF-4415-9AA7-339697176126}" type="presParOf" srcId="{BDDAEDA9-87E1-4868-A389-52B9E4E9B852}" destId="{04886C38-A4D9-4A8F-98FC-E9B2FDB13B20}" srcOrd="1" destOrd="0" presId="urn:microsoft.com/office/officeart/2005/8/layout/hierarchy1"/>
    <dgm:cxn modelId="{CB476213-5EC3-4D6D-A2CA-99435C80D72B}" type="presParOf" srcId="{04886C38-A4D9-4A8F-98FC-E9B2FDB13B20}" destId="{485866B5-C684-4AE6-A7AF-B9DA50888A73}" srcOrd="0" destOrd="0" presId="urn:microsoft.com/office/officeart/2005/8/layout/hierarchy1"/>
    <dgm:cxn modelId="{3A1B9A0C-8C46-4737-936C-6A99F529D917}" type="presParOf" srcId="{485866B5-C684-4AE6-A7AF-B9DA50888A73}" destId="{C5E8E112-112C-45CF-A64B-55BE57A9DBB4}" srcOrd="0" destOrd="0" presId="urn:microsoft.com/office/officeart/2005/8/layout/hierarchy1"/>
    <dgm:cxn modelId="{9A670FF9-C2E9-4851-A247-24DE81B4AAB8}" type="presParOf" srcId="{485866B5-C684-4AE6-A7AF-B9DA50888A73}" destId="{2176D365-C7CA-40AE-8D94-49C4F155661E}" srcOrd="1" destOrd="0" presId="urn:microsoft.com/office/officeart/2005/8/layout/hierarchy1"/>
    <dgm:cxn modelId="{AA2DBD1D-DF0B-4C88-B9CB-1DD61BF4EBB6}" type="presParOf" srcId="{04886C38-A4D9-4A8F-98FC-E9B2FDB13B20}" destId="{6F27F861-9CA0-4E20-89CB-7ABA8B4D86A5}" srcOrd="1" destOrd="0" presId="urn:microsoft.com/office/officeart/2005/8/layout/hierarchy1"/>
    <dgm:cxn modelId="{B6F0362A-4374-4B72-B23A-E6CBCD6351B8}" type="presParOf" srcId="{BDDAEDA9-87E1-4868-A389-52B9E4E9B852}" destId="{7C5957A4-C0F0-4ED3-BCB2-A7CFF9B07937}" srcOrd="2" destOrd="0" presId="urn:microsoft.com/office/officeart/2005/8/layout/hierarchy1"/>
    <dgm:cxn modelId="{B2BFFDDB-F0BC-4F1C-BC56-2B7EA205492A}" type="presParOf" srcId="{BDDAEDA9-87E1-4868-A389-52B9E4E9B852}" destId="{8A2B0AB6-9C63-4AE2-8599-ED5CD2224EC4}" srcOrd="3" destOrd="0" presId="urn:microsoft.com/office/officeart/2005/8/layout/hierarchy1"/>
    <dgm:cxn modelId="{95AC251B-CEEA-43EE-9EBE-52B3B8C74454}" type="presParOf" srcId="{8A2B0AB6-9C63-4AE2-8599-ED5CD2224EC4}" destId="{89E42CD2-02B6-47F5-92C8-D9FF53E0F3F3}" srcOrd="0" destOrd="0" presId="urn:microsoft.com/office/officeart/2005/8/layout/hierarchy1"/>
    <dgm:cxn modelId="{34612564-CB82-4A90-B7CF-52B01A856665}" type="presParOf" srcId="{89E42CD2-02B6-47F5-92C8-D9FF53E0F3F3}" destId="{873B9648-7006-4DD1-A992-75C71EB7B9FF}" srcOrd="0" destOrd="0" presId="urn:microsoft.com/office/officeart/2005/8/layout/hierarchy1"/>
    <dgm:cxn modelId="{2FEF57A8-9870-469E-A7EE-61BC0E0A420A}" type="presParOf" srcId="{89E42CD2-02B6-47F5-92C8-D9FF53E0F3F3}" destId="{D691398C-8570-4A09-8117-2F52A2903B08}" srcOrd="1" destOrd="0" presId="urn:microsoft.com/office/officeart/2005/8/layout/hierarchy1"/>
    <dgm:cxn modelId="{FA12E1A2-3A7F-4093-AA43-435179D5D5CD}" type="presParOf" srcId="{8A2B0AB6-9C63-4AE2-8599-ED5CD2224EC4}" destId="{06DCA881-1605-4B64-AB83-21DB2479F206}" srcOrd="1" destOrd="0" presId="urn:microsoft.com/office/officeart/2005/8/layout/hierarchy1"/>
    <dgm:cxn modelId="{70B76475-BCA3-4108-81E2-8AAFF485CD16}" type="presParOf" srcId="{BDDAEDA9-87E1-4868-A389-52B9E4E9B852}" destId="{6D4FB29A-2DE4-43EF-8DA6-0508E6F9FA03}" srcOrd="4" destOrd="0" presId="urn:microsoft.com/office/officeart/2005/8/layout/hierarchy1"/>
    <dgm:cxn modelId="{116B3006-8EB5-4BF0-92E0-F32042BD4027}" type="presParOf" srcId="{BDDAEDA9-87E1-4868-A389-52B9E4E9B852}" destId="{B29F4CE0-EC53-4BC3-B3AD-D84D0E72EC51}" srcOrd="5" destOrd="0" presId="urn:microsoft.com/office/officeart/2005/8/layout/hierarchy1"/>
    <dgm:cxn modelId="{E19E01AA-1783-4638-93F4-E7EB903F1224}" type="presParOf" srcId="{B29F4CE0-EC53-4BC3-B3AD-D84D0E72EC51}" destId="{93F9EA90-C9FB-48C4-B86B-0CED094434A9}" srcOrd="0" destOrd="0" presId="urn:microsoft.com/office/officeart/2005/8/layout/hierarchy1"/>
    <dgm:cxn modelId="{B81672BF-036B-4511-BD8B-4A8F49367400}" type="presParOf" srcId="{93F9EA90-C9FB-48C4-B86B-0CED094434A9}" destId="{350A78D1-3AC7-432B-97C7-B5CC9C873591}" srcOrd="0" destOrd="0" presId="urn:microsoft.com/office/officeart/2005/8/layout/hierarchy1"/>
    <dgm:cxn modelId="{7FD1BA33-7C4A-4F99-8D95-2C9910B44769}" type="presParOf" srcId="{93F9EA90-C9FB-48C4-B86B-0CED094434A9}" destId="{EF73A37B-F44F-4983-A72A-C1C6081816D4}" srcOrd="1" destOrd="0" presId="urn:microsoft.com/office/officeart/2005/8/layout/hierarchy1"/>
    <dgm:cxn modelId="{EF5E2876-9BA1-46D2-890E-4F3B465E8B41}" type="presParOf" srcId="{B29F4CE0-EC53-4BC3-B3AD-D84D0E72EC51}" destId="{3053EDF7-6254-44EF-92D5-E5F17D8291A4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86974C-22CA-436C-AB41-24F1171BBC8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784F2E-A116-44C5-869D-9D0EA64A1E93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3F545-833F-4AA7-8975-B962E1652839}" type="parTrans" cxnId="{667D1DC1-878F-4E6B-BB6E-7AD5D91B4AA8}">
      <dgm:prSet/>
      <dgm:spPr/>
      <dgm:t>
        <a:bodyPr/>
        <a:lstStyle/>
        <a:p>
          <a:endParaRPr lang="ru-RU"/>
        </a:p>
      </dgm:t>
    </dgm:pt>
    <dgm:pt modelId="{E1A5D82F-8813-4EF7-9BCC-2E71759406FB}" type="sibTrans" cxnId="{667D1DC1-878F-4E6B-BB6E-7AD5D91B4AA8}">
      <dgm:prSet/>
      <dgm:spPr/>
      <dgm:t>
        <a:bodyPr/>
        <a:lstStyle/>
        <a:p>
          <a:endParaRPr lang="ru-RU"/>
        </a:p>
      </dgm:t>
    </dgm:pt>
    <dgm:pt modelId="{0E30A2AE-B7F4-40B0-ADDC-8737D8A6260A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УУД: </a:t>
          </a: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информацией; работа с учебными моделями; использование знаково-символических средств, общих схем решения; выполнение логических операций сравнения, анализа, обобщения, классификации, установления аналогий, подведения под понятие</a:t>
          </a:r>
          <a:endParaRPr lang="ru-RU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3CE44-CEFE-4782-8E33-4DB29B503E23}" type="parTrans" cxnId="{75840032-EEA4-43A7-B9BC-CC9F361935DF}">
      <dgm:prSet/>
      <dgm:spPr/>
      <dgm:t>
        <a:bodyPr/>
        <a:lstStyle/>
        <a:p>
          <a:endParaRPr lang="ru-RU"/>
        </a:p>
      </dgm:t>
    </dgm:pt>
    <dgm:pt modelId="{E0816077-B173-44F9-9D17-CF0AEC0EB37C}" type="sibTrans" cxnId="{75840032-EEA4-43A7-B9BC-CC9F361935DF}">
      <dgm:prSet/>
      <dgm:spPr/>
      <dgm:t>
        <a:bodyPr/>
        <a:lstStyle/>
        <a:p>
          <a:endParaRPr lang="ru-RU"/>
        </a:p>
      </dgm:t>
    </dgm:pt>
    <dgm:pt modelId="{3022644F-AEBE-4409-841D-311BDF2C5B9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УУД: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речевая деятельность; навыки сотрудничества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C97C9-78C5-4300-82BC-45AA69AD6CFD}" type="parTrans" cxnId="{9702328F-C047-4121-96FA-4E7A6ACBB021}">
      <dgm:prSet/>
      <dgm:spPr/>
      <dgm:t>
        <a:bodyPr/>
        <a:lstStyle/>
        <a:p>
          <a:endParaRPr lang="ru-RU"/>
        </a:p>
      </dgm:t>
    </dgm:pt>
    <dgm:pt modelId="{324F5C92-12F2-4ECC-9C0E-AA57FDD050AE}" type="sibTrans" cxnId="{9702328F-C047-4121-96FA-4E7A6ACBB021}">
      <dgm:prSet/>
      <dgm:spPr/>
      <dgm:t>
        <a:bodyPr/>
        <a:lstStyle/>
        <a:p>
          <a:endParaRPr lang="ru-RU"/>
        </a:p>
      </dgm:t>
    </dgm:pt>
    <dgm:pt modelId="{80306777-0BD8-4DEB-94F7-433356FDBE8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УУД: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своей деятельностью; контроль и коррекция; инициативность и самостоятельность</a:t>
          </a:r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089218-2891-4B44-9955-A53022FBF3F7}" type="parTrans" cxnId="{5D46A4AF-7B90-45D8-B07A-E87FE7016342}">
      <dgm:prSet/>
      <dgm:spPr/>
      <dgm:t>
        <a:bodyPr/>
        <a:lstStyle/>
        <a:p>
          <a:endParaRPr lang="ru-RU"/>
        </a:p>
      </dgm:t>
    </dgm:pt>
    <dgm:pt modelId="{FADB1509-CB4B-4AC7-80E6-A1CDFEE9876D}" type="sibTrans" cxnId="{5D46A4AF-7B90-45D8-B07A-E87FE7016342}">
      <dgm:prSet/>
      <dgm:spPr/>
      <dgm:t>
        <a:bodyPr/>
        <a:lstStyle/>
        <a:p>
          <a:endParaRPr lang="ru-RU"/>
        </a:p>
      </dgm:t>
    </dgm:pt>
    <dgm:pt modelId="{4894089D-63E6-4EB0-ADA2-5C3FF8E241D2}" type="pres">
      <dgm:prSet presAssocID="{4686974C-22CA-436C-AB41-24F1171BBC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D1ADE5-8027-46DC-9422-5AD20F4D08B7}" type="pres">
      <dgm:prSet presAssocID="{31784F2E-A116-44C5-869D-9D0EA64A1E93}" presName="hierRoot1" presStyleCnt="0"/>
      <dgm:spPr/>
    </dgm:pt>
    <dgm:pt modelId="{35E6A3EE-4D61-4134-8AED-89DB6A20FC51}" type="pres">
      <dgm:prSet presAssocID="{31784F2E-A116-44C5-869D-9D0EA64A1E93}" presName="composite" presStyleCnt="0"/>
      <dgm:spPr/>
    </dgm:pt>
    <dgm:pt modelId="{5E48FD0A-1D8E-4BF7-96A9-9E3388E7DDC7}" type="pres">
      <dgm:prSet presAssocID="{31784F2E-A116-44C5-869D-9D0EA64A1E93}" presName="background" presStyleLbl="node0" presStyleIdx="0" presStyleCnt="1"/>
      <dgm:spPr/>
    </dgm:pt>
    <dgm:pt modelId="{38C7FA77-92EB-4DEF-8348-B789210C5116}" type="pres">
      <dgm:prSet presAssocID="{31784F2E-A116-44C5-869D-9D0EA64A1E93}" presName="text" presStyleLbl="fgAcc0" presStyleIdx="0" presStyleCnt="1" custScaleY="35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1D077E-9249-444F-A874-7372ADAF1AAC}" type="pres">
      <dgm:prSet presAssocID="{31784F2E-A116-44C5-869D-9D0EA64A1E93}" presName="hierChild2" presStyleCnt="0"/>
      <dgm:spPr/>
    </dgm:pt>
    <dgm:pt modelId="{A6D2DCF0-43C9-47FB-8CD2-71354BA81B66}" type="pres">
      <dgm:prSet presAssocID="{9CA3CE44-CEFE-4782-8E33-4DB29B503E2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B8CB8AA-C683-484A-BACC-7F89961589EA}" type="pres">
      <dgm:prSet presAssocID="{0E30A2AE-B7F4-40B0-ADDC-8737D8A6260A}" presName="hierRoot2" presStyleCnt="0"/>
      <dgm:spPr/>
    </dgm:pt>
    <dgm:pt modelId="{3A439850-2BFB-4858-8670-847C83742107}" type="pres">
      <dgm:prSet presAssocID="{0E30A2AE-B7F4-40B0-ADDC-8737D8A6260A}" presName="composite2" presStyleCnt="0"/>
      <dgm:spPr/>
    </dgm:pt>
    <dgm:pt modelId="{E709C034-3002-4D43-8360-3AB73EEA829D}" type="pres">
      <dgm:prSet presAssocID="{0E30A2AE-B7F4-40B0-ADDC-8737D8A6260A}" presName="background2" presStyleLbl="node2" presStyleIdx="0" presStyleCnt="3"/>
      <dgm:spPr/>
    </dgm:pt>
    <dgm:pt modelId="{C099D243-68E8-4226-922A-01DC70BBF947}" type="pres">
      <dgm:prSet presAssocID="{0E30A2AE-B7F4-40B0-ADDC-8737D8A6260A}" presName="text2" presStyleLbl="fgAcc2" presStyleIdx="0" presStyleCnt="3" custScaleY="2259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BF1917-F7C4-48C5-9997-C5391C4D241D}" type="pres">
      <dgm:prSet presAssocID="{0E30A2AE-B7F4-40B0-ADDC-8737D8A6260A}" presName="hierChild3" presStyleCnt="0"/>
      <dgm:spPr/>
    </dgm:pt>
    <dgm:pt modelId="{FD6A50C7-696E-45AD-830B-AD666775DB63}" type="pres">
      <dgm:prSet presAssocID="{556C97C9-78C5-4300-82BC-45AA69AD6CF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B5C573F-EBFA-4D51-9552-36125E53D3A9}" type="pres">
      <dgm:prSet presAssocID="{3022644F-AEBE-4409-841D-311BDF2C5B9D}" presName="hierRoot2" presStyleCnt="0"/>
      <dgm:spPr/>
    </dgm:pt>
    <dgm:pt modelId="{92373E9C-1977-4938-B694-B97A3D7C6D20}" type="pres">
      <dgm:prSet presAssocID="{3022644F-AEBE-4409-841D-311BDF2C5B9D}" presName="composite2" presStyleCnt="0"/>
      <dgm:spPr/>
    </dgm:pt>
    <dgm:pt modelId="{82937767-83B8-40BE-B941-2CF42BF87A36}" type="pres">
      <dgm:prSet presAssocID="{3022644F-AEBE-4409-841D-311BDF2C5B9D}" presName="background2" presStyleLbl="node2" presStyleIdx="1" presStyleCnt="3"/>
      <dgm:spPr/>
    </dgm:pt>
    <dgm:pt modelId="{8E01FAAD-15D2-4D53-9782-82424D014764}" type="pres">
      <dgm:prSet presAssocID="{3022644F-AEBE-4409-841D-311BDF2C5B9D}" presName="text2" presStyleLbl="fgAcc2" presStyleIdx="1" presStyleCnt="3" custScaleY="225935" custLinFactNeighborX="-248" custLinFactNeighborY="-2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D87B36-4D5D-4322-96F8-5B107267E25A}" type="pres">
      <dgm:prSet presAssocID="{3022644F-AEBE-4409-841D-311BDF2C5B9D}" presName="hierChild3" presStyleCnt="0"/>
      <dgm:spPr/>
    </dgm:pt>
    <dgm:pt modelId="{03F38746-2072-47B5-BF9A-4B053F9A3902}" type="pres">
      <dgm:prSet presAssocID="{52089218-2891-4B44-9955-A53022FBF3F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6414C09-5C65-4069-B5FD-7BE272AB5D8A}" type="pres">
      <dgm:prSet presAssocID="{80306777-0BD8-4DEB-94F7-433356FDBE85}" presName="hierRoot2" presStyleCnt="0"/>
      <dgm:spPr/>
    </dgm:pt>
    <dgm:pt modelId="{27F5EAA4-E842-4691-963B-6BB8A594641F}" type="pres">
      <dgm:prSet presAssocID="{80306777-0BD8-4DEB-94F7-433356FDBE85}" presName="composite2" presStyleCnt="0"/>
      <dgm:spPr/>
    </dgm:pt>
    <dgm:pt modelId="{D82658CE-0FC4-457A-9540-A46A43073FAB}" type="pres">
      <dgm:prSet presAssocID="{80306777-0BD8-4DEB-94F7-433356FDBE85}" presName="background2" presStyleLbl="node2" presStyleIdx="2" presStyleCnt="3"/>
      <dgm:spPr/>
    </dgm:pt>
    <dgm:pt modelId="{C2565707-F183-47B6-85E5-A7104AD22C40}" type="pres">
      <dgm:prSet presAssocID="{80306777-0BD8-4DEB-94F7-433356FDBE85}" presName="text2" presStyleLbl="fgAcc2" presStyleIdx="2" presStyleCnt="3" custScaleY="225935" custLinFactNeighborX="2070" custLinFactNeighborY="2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C042C4-9E13-4301-8D6A-DC630E0CA22C}" type="pres">
      <dgm:prSet presAssocID="{80306777-0BD8-4DEB-94F7-433356FDBE85}" presName="hierChild3" presStyleCnt="0"/>
      <dgm:spPr/>
    </dgm:pt>
  </dgm:ptLst>
  <dgm:cxnLst>
    <dgm:cxn modelId="{1A7DBAC5-8135-4FC2-9C99-FC616836A55D}" type="presOf" srcId="{4686974C-22CA-436C-AB41-24F1171BBC83}" destId="{4894089D-63E6-4EB0-ADA2-5C3FF8E241D2}" srcOrd="0" destOrd="0" presId="urn:microsoft.com/office/officeart/2005/8/layout/hierarchy1"/>
    <dgm:cxn modelId="{20B31E22-320A-416D-A22E-23E8544F771C}" type="presOf" srcId="{556C97C9-78C5-4300-82BC-45AA69AD6CFD}" destId="{FD6A50C7-696E-45AD-830B-AD666775DB63}" srcOrd="0" destOrd="0" presId="urn:microsoft.com/office/officeart/2005/8/layout/hierarchy1"/>
    <dgm:cxn modelId="{5D46A4AF-7B90-45D8-B07A-E87FE7016342}" srcId="{31784F2E-A116-44C5-869D-9D0EA64A1E93}" destId="{80306777-0BD8-4DEB-94F7-433356FDBE85}" srcOrd="2" destOrd="0" parTransId="{52089218-2891-4B44-9955-A53022FBF3F7}" sibTransId="{FADB1509-CB4B-4AC7-80E6-A1CDFEE9876D}"/>
    <dgm:cxn modelId="{23E4AE0A-9274-4F73-8E02-5527E86DBDD5}" type="presOf" srcId="{31784F2E-A116-44C5-869D-9D0EA64A1E93}" destId="{38C7FA77-92EB-4DEF-8348-B789210C5116}" srcOrd="0" destOrd="0" presId="urn:microsoft.com/office/officeart/2005/8/layout/hierarchy1"/>
    <dgm:cxn modelId="{667D1DC1-878F-4E6B-BB6E-7AD5D91B4AA8}" srcId="{4686974C-22CA-436C-AB41-24F1171BBC83}" destId="{31784F2E-A116-44C5-869D-9D0EA64A1E93}" srcOrd="0" destOrd="0" parTransId="{04F3F545-833F-4AA7-8975-B962E1652839}" sibTransId="{E1A5D82F-8813-4EF7-9BCC-2E71759406FB}"/>
    <dgm:cxn modelId="{9702328F-C047-4121-96FA-4E7A6ACBB021}" srcId="{31784F2E-A116-44C5-869D-9D0EA64A1E93}" destId="{3022644F-AEBE-4409-841D-311BDF2C5B9D}" srcOrd="1" destOrd="0" parTransId="{556C97C9-78C5-4300-82BC-45AA69AD6CFD}" sibTransId="{324F5C92-12F2-4ECC-9C0E-AA57FDD050AE}"/>
    <dgm:cxn modelId="{D7F4908B-693D-43D6-9EFC-81FBE482B333}" type="presOf" srcId="{80306777-0BD8-4DEB-94F7-433356FDBE85}" destId="{C2565707-F183-47B6-85E5-A7104AD22C40}" srcOrd="0" destOrd="0" presId="urn:microsoft.com/office/officeart/2005/8/layout/hierarchy1"/>
    <dgm:cxn modelId="{62D76FCF-5276-4708-89A6-7D2E6FD0A7D6}" type="presOf" srcId="{52089218-2891-4B44-9955-A53022FBF3F7}" destId="{03F38746-2072-47B5-BF9A-4B053F9A3902}" srcOrd="0" destOrd="0" presId="urn:microsoft.com/office/officeart/2005/8/layout/hierarchy1"/>
    <dgm:cxn modelId="{75840032-EEA4-43A7-B9BC-CC9F361935DF}" srcId="{31784F2E-A116-44C5-869D-9D0EA64A1E93}" destId="{0E30A2AE-B7F4-40B0-ADDC-8737D8A6260A}" srcOrd="0" destOrd="0" parTransId="{9CA3CE44-CEFE-4782-8E33-4DB29B503E23}" sibTransId="{E0816077-B173-44F9-9D17-CF0AEC0EB37C}"/>
    <dgm:cxn modelId="{B8C7184A-1B80-47A9-839C-429F4557F56D}" type="presOf" srcId="{9CA3CE44-CEFE-4782-8E33-4DB29B503E23}" destId="{A6D2DCF0-43C9-47FB-8CD2-71354BA81B66}" srcOrd="0" destOrd="0" presId="urn:microsoft.com/office/officeart/2005/8/layout/hierarchy1"/>
    <dgm:cxn modelId="{C2BC566D-2FBE-4BE4-A2F3-6D2AC1E7B7D7}" type="presOf" srcId="{3022644F-AEBE-4409-841D-311BDF2C5B9D}" destId="{8E01FAAD-15D2-4D53-9782-82424D014764}" srcOrd="0" destOrd="0" presId="urn:microsoft.com/office/officeart/2005/8/layout/hierarchy1"/>
    <dgm:cxn modelId="{293E4DF4-AFBE-4FFC-84DB-13B29C129DFC}" type="presOf" srcId="{0E30A2AE-B7F4-40B0-ADDC-8737D8A6260A}" destId="{C099D243-68E8-4226-922A-01DC70BBF947}" srcOrd="0" destOrd="0" presId="urn:microsoft.com/office/officeart/2005/8/layout/hierarchy1"/>
    <dgm:cxn modelId="{7E04C951-FFA5-48FB-A3ED-92CED8BE7D70}" type="presParOf" srcId="{4894089D-63E6-4EB0-ADA2-5C3FF8E241D2}" destId="{ADD1ADE5-8027-46DC-9422-5AD20F4D08B7}" srcOrd="0" destOrd="0" presId="urn:microsoft.com/office/officeart/2005/8/layout/hierarchy1"/>
    <dgm:cxn modelId="{BB7233EF-B0A0-4E2F-9C59-EF99AF79D6EC}" type="presParOf" srcId="{ADD1ADE5-8027-46DC-9422-5AD20F4D08B7}" destId="{35E6A3EE-4D61-4134-8AED-89DB6A20FC51}" srcOrd="0" destOrd="0" presId="urn:microsoft.com/office/officeart/2005/8/layout/hierarchy1"/>
    <dgm:cxn modelId="{D6DD4599-62B9-4B4B-9D07-D52C6A0B731C}" type="presParOf" srcId="{35E6A3EE-4D61-4134-8AED-89DB6A20FC51}" destId="{5E48FD0A-1D8E-4BF7-96A9-9E3388E7DDC7}" srcOrd="0" destOrd="0" presId="urn:microsoft.com/office/officeart/2005/8/layout/hierarchy1"/>
    <dgm:cxn modelId="{6306B3DA-9129-4AE5-933C-618AE9FEC6B0}" type="presParOf" srcId="{35E6A3EE-4D61-4134-8AED-89DB6A20FC51}" destId="{38C7FA77-92EB-4DEF-8348-B789210C5116}" srcOrd="1" destOrd="0" presId="urn:microsoft.com/office/officeart/2005/8/layout/hierarchy1"/>
    <dgm:cxn modelId="{E8718CF4-441D-44F8-BDF8-B00C39AE9C44}" type="presParOf" srcId="{ADD1ADE5-8027-46DC-9422-5AD20F4D08B7}" destId="{EF1D077E-9249-444F-A874-7372ADAF1AAC}" srcOrd="1" destOrd="0" presId="urn:microsoft.com/office/officeart/2005/8/layout/hierarchy1"/>
    <dgm:cxn modelId="{4361FBDA-0490-43D3-B93D-10C66FC21548}" type="presParOf" srcId="{EF1D077E-9249-444F-A874-7372ADAF1AAC}" destId="{A6D2DCF0-43C9-47FB-8CD2-71354BA81B66}" srcOrd="0" destOrd="0" presId="urn:microsoft.com/office/officeart/2005/8/layout/hierarchy1"/>
    <dgm:cxn modelId="{4152C181-BFC9-4066-B04B-786A275D419E}" type="presParOf" srcId="{EF1D077E-9249-444F-A874-7372ADAF1AAC}" destId="{8B8CB8AA-C683-484A-BACC-7F89961589EA}" srcOrd="1" destOrd="0" presId="urn:microsoft.com/office/officeart/2005/8/layout/hierarchy1"/>
    <dgm:cxn modelId="{1ECBA832-0BB4-493E-881D-40C985B74391}" type="presParOf" srcId="{8B8CB8AA-C683-484A-BACC-7F89961589EA}" destId="{3A439850-2BFB-4858-8670-847C83742107}" srcOrd="0" destOrd="0" presId="urn:microsoft.com/office/officeart/2005/8/layout/hierarchy1"/>
    <dgm:cxn modelId="{82D5F742-A410-4AC4-90C5-B04213BC0477}" type="presParOf" srcId="{3A439850-2BFB-4858-8670-847C83742107}" destId="{E709C034-3002-4D43-8360-3AB73EEA829D}" srcOrd="0" destOrd="0" presId="urn:microsoft.com/office/officeart/2005/8/layout/hierarchy1"/>
    <dgm:cxn modelId="{465D1E6F-88DF-4FDA-BE98-2517501F37E9}" type="presParOf" srcId="{3A439850-2BFB-4858-8670-847C83742107}" destId="{C099D243-68E8-4226-922A-01DC70BBF947}" srcOrd="1" destOrd="0" presId="urn:microsoft.com/office/officeart/2005/8/layout/hierarchy1"/>
    <dgm:cxn modelId="{9EAE0F3B-AD6B-47A4-A1D3-39A138409191}" type="presParOf" srcId="{8B8CB8AA-C683-484A-BACC-7F89961589EA}" destId="{CBBF1917-F7C4-48C5-9997-C5391C4D241D}" srcOrd="1" destOrd="0" presId="urn:microsoft.com/office/officeart/2005/8/layout/hierarchy1"/>
    <dgm:cxn modelId="{58D3E6A9-55F9-4DDE-B136-22F20ACC4AEF}" type="presParOf" srcId="{EF1D077E-9249-444F-A874-7372ADAF1AAC}" destId="{FD6A50C7-696E-45AD-830B-AD666775DB63}" srcOrd="2" destOrd="0" presId="urn:microsoft.com/office/officeart/2005/8/layout/hierarchy1"/>
    <dgm:cxn modelId="{7FC60743-F727-4F74-96AB-087859B30C5C}" type="presParOf" srcId="{EF1D077E-9249-444F-A874-7372ADAF1AAC}" destId="{8B5C573F-EBFA-4D51-9552-36125E53D3A9}" srcOrd="3" destOrd="0" presId="urn:microsoft.com/office/officeart/2005/8/layout/hierarchy1"/>
    <dgm:cxn modelId="{266A6925-E578-46CA-89AE-29620F9B4A64}" type="presParOf" srcId="{8B5C573F-EBFA-4D51-9552-36125E53D3A9}" destId="{92373E9C-1977-4938-B694-B97A3D7C6D20}" srcOrd="0" destOrd="0" presId="urn:microsoft.com/office/officeart/2005/8/layout/hierarchy1"/>
    <dgm:cxn modelId="{51020445-E0AD-4C34-A36B-986F677973D2}" type="presParOf" srcId="{92373E9C-1977-4938-B694-B97A3D7C6D20}" destId="{82937767-83B8-40BE-B941-2CF42BF87A36}" srcOrd="0" destOrd="0" presId="urn:microsoft.com/office/officeart/2005/8/layout/hierarchy1"/>
    <dgm:cxn modelId="{73D88DE6-DFEB-4EE5-98B8-C44C89F04517}" type="presParOf" srcId="{92373E9C-1977-4938-B694-B97A3D7C6D20}" destId="{8E01FAAD-15D2-4D53-9782-82424D014764}" srcOrd="1" destOrd="0" presId="urn:microsoft.com/office/officeart/2005/8/layout/hierarchy1"/>
    <dgm:cxn modelId="{F05DC9EF-7ED2-4698-B172-7C07F3EA7CDD}" type="presParOf" srcId="{8B5C573F-EBFA-4D51-9552-36125E53D3A9}" destId="{14D87B36-4D5D-4322-96F8-5B107267E25A}" srcOrd="1" destOrd="0" presId="urn:microsoft.com/office/officeart/2005/8/layout/hierarchy1"/>
    <dgm:cxn modelId="{65DCDD59-F646-42CC-A0CB-FFB0CF0C93CB}" type="presParOf" srcId="{EF1D077E-9249-444F-A874-7372ADAF1AAC}" destId="{03F38746-2072-47B5-BF9A-4B053F9A3902}" srcOrd="4" destOrd="0" presId="urn:microsoft.com/office/officeart/2005/8/layout/hierarchy1"/>
    <dgm:cxn modelId="{9E7E2FF0-8B94-4E98-92FE-B0B98ECC77C6}" type="presParOf" srcId="{EF1D077E-9249-444F-A874-7372ADAF1AAC}" destId="{46414C09-5C65-4069-B5FD-7BE272AB5D8A}" srcOrd="5" destOrd="0" presId="urn:microsoft.com/office/officeart/2005/8/layout/hierarchy1"/>
    <dgm:cxn modelId="{78BBE653-F559-48B7-968D-AD699E81F093}" type="presParOf" srcId="{46414C09-5C65-4069-B5FD-7BE272AB5D8A}" destId="{27F5EAA4-E842-4691-963B-6BB8A594641F}" srcOrd="0" destOrd="0" presId="urn:microsoft.com/office/officeart/2005/8/layout/hierarchy1"/>
    <dgm:cxn modelId="{2BE68881-35B4-4984-86B3-94B0854AE09D}" type="presParOf" srcId="{27F5EAA4-E842-4691-963B-6BB8A594641F}" destId="{D82658CE-0FC4-457A-9540-A46A43073FAB}" srcOrd="0" destOrd="0" presId="urn:microsoft.com/office/officeart/2005/8/layout/hierarchy1"/>
    <dgm:cxn modelId="{95F4C0FA-445F-410D-9813-B1B7C6802065}" type="presParOf" srcId="{27F5EAA4-E842-4691-963B-6BB8A594641F}" destId="{C2565707-F183-47B6-85E5-A7104AD22C40}" srcOrd="1" destOrd="0" presId="urn:microsoft.com/office/officeart/2005/8/layout/hierarchy1"/>
    <dgm:cxn modelId="{CB6F6F57-1945-4A03-9D36-09792B0AB263}" type="presParOf" srcId="{46414C09-5C65-4069-B5FD-7BE272AB5D8A}" destId="{8FC042C4-9E13-4301-8D6A-DC630E0CA22C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43BFA-516A-4E70-93D6-B0FF5EF58BBE}">
      <dsp:nvSpPr>
        <dsp:cNvPr id="0" name=""/>
        <dsp:cNvSpPr/>
      </dsp:nvSpPr>
      <dsp:spPr>
        <a:xfrm>
          <a:off x="1482288" y="0"/>
          <a:ext cx="5692578" cy="38164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F063E-BE04-4907-915C-4A3330D66EE8}">
      <dsp:nvSpPr>
        <dsp:cNvPr id="0" name=""/>
        <dsp:cNvSpPr/>
      </dsp:nvSpPr>
      <dsp:spPr>
        <a:xfrm>
          <a:off x="2576875" y="2355369"/>
          <a:ext cx="213719" cy="2137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C7400-3B4E-447E-B6B0-50C4F1470A60}">
      <dsp:nvSpPr>
        <dsp:cNvPr id="0" name=""/>
        <dsp:cNvSpPr/>
      </dsp:nvSpPr>
      <dsp:spPr>
        <a:xfrm>
          <a:off x="936247" y="2906879"/>
          <a:ext cx="3951001" cy="909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46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Переход на новые образовательные стандарты</a:t>
          </a:r>
          <a:endParaRPr lang="ru-RU" sz="2200" i="1" kern="1200" dirty="0">
            <a:solidFill>
              <a:srgbClr val="C00000"/>
            </a:solidFill>
            <a:latin typeface="+mn-lt"/>
            <a:cs typeface="Times New Roman" pitchFamily="18" charset="0"/>
          </a:endParaRPr>
        </a:p>
      </dsp:txBody>
      <dsp:txXfrm>
        <a:off x="936247" y="2906879"/>
        <a:ext cx="3951001" cy="909535"/>
      </dsp:txXfrm>
    </dsp:sp>
    <dsp:sp modelId="{52A5F5BC-6F0D-4C0B-ABC5-C94C975A1773}">
      <dsp:nvSpPr>
        <dsp:cNvPr id="0" name=""/>
        <dsp:cNvSpPr/>
      </dsp:nvSpPr>
      <dsp:spPr>
        <a:xfrm>
          <a:off x="5607337" y="864097"/>
          <a:ext cx="366376" cy="3663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9C3FD-445B-4480-8099-0F137F4CF633}">
      <dsp:nvSpPr>
        <dsp:cNvPr id="0" name=""/>
        <dsp:cNvSpPr/>
      </dsp:nvSpPr>
      <dsp:spPr>
        <a:xfrm>
          <a:off x="4639567" y="1757993"/>
          <a:ext cx="3920102" cy="1266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135" tIns="0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>
              <a:solidFill>
                <a:srgbClr val="C00000"/>
              </a:solidFill>
              <a:latin typeface="+mn-lt"/>
              <a:cs typeface="Times New Roman" pitchFamily="18" charset="0"/>
            </a:rPr>
            <a:t>Повышение качества и престижа российского образования</a:t>
          </a:r>
          <a:endParaRPr lang="ru-RU" sz="2200" i="1" kern="1200" dirty="0">
            <a:solidFill>
              <a:srgbClr val="C00000"/>
            </a:solidFill>
            <a:latin typeface="+mn-lt"/>
            <a:cs typeface="Times New Roman" pitchFamily="18" charset="0"/>
          </a:endParaRPr>
        </a:p>
      </dsp:txBody>
      <dsp:txXfrm>
        <a:off x="4639567" y="1757993"/>
        <a:ext cx="3920102" cy="1266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0DFD8-6BC2-4FB7-B06F-E7D18DB03679}">
      <dsp:nvSpPr>
        <dsp:cNvPr id="0" name=""/>
        <dsp:cNvSpPr/>
      </dsp:nvSpPr>
      <dsp:spPr>
        <a:xfrm>
          <a:off x="1300575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D72DB-1637-43F3-9ADB-7760D2F89CC0}">
      <dsp:nvSpPr>
        <dsp:cNvPr id="0" name=""/>
        <dsp:cNvSpPr/>
      </dsp:nvSpPr>
      <dsp:spPr>
        <a:xfrm>
          <a:off x="3273413" y="428629"/>
          <a:ext cx="5361074" cy="9620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  <a:latin typeface="+mn-lt"/>
            </a:rPr>
            <a:t>Т</a:t>
          </a:r>
          <a:r>
            <a:rPr lang="ru-RU" sz="2000" b="0" i="1" kern="1200" dirty="0" smtClean="0">
              <a:latin typeface="+mn-lt"/>
            </a:rPr>
            <a:t>ребования к </a:t>
          </a:r>
          <a:r>
            <a:rPr lang="ru-RU" sz="2000" b="0" i="1" kern="1200" dirty="0" smtClean="0">
              <a:solidFill>
                <a:srgbClr val="D60000"/>
              </a:solidFill>
              <a:latin typeface="+mn-lt"/>
            </a:rPr>
            <a:t>структуре</a:t>
          </a:r>
          <a:r>
            <a:rPr lang="ru-RU" sz="2000" b="0" i="1" kern="1200" dirty="0" smtClean="0">
              <a:latin typeface="+mn-lt"/>
            </a:rPr>
            <a:t> ООП</a:t>
          </a:r>
          <a:endParaRPr lang="ru-RU" sz="2000" b="0" i="1" kern="1200" dirty="0">
            <a:latin typeface="+mn-lt"/>
          </a:endParaRPr>
        </a:p>
      </dsp:txBody>
      <dsp:txXfrm>
        <a:off x="3320375" y="475591"/>
        <a:ext cx="5267150" cy="868101"/>
      </dsp:txXfrm>
    </dsp:sp>
    <dsp:sp modelId="{03D170A0-462C-4B00-82B7-127D37F5D3A1}">
      <dsp:nvSpPr>
        <dsp:cNvPr id="0" name=""/>
        <dsp:cNvSpPr/>
      </dsp:nvSpPr>
      <dsp:spPr>
        <a:xfrm>
          <a:off x="3329009" y="1490860"/>
          <a:ext cx="528806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  <a:latin typeface="+mn-lt"/>
            </a:rPr>
            <a:t>Т</a:t>
          </a:r>
          <a:r>
            <a:rPr lang="ru-RU" sz="2000" b="0" i="1" kern="1200" dirty="0" smtClean="0">
              <a:latin typeface="+mn-lt"/>
            </a:rPr>
            <a:t>ребования к </a:t>
          </a:r>
          <a:r>
            <a:rPr lang="ru-RU" sz="2000" b="0" i="1" kern="1200" dirty="0" smtClean="0">
              <a:solidFill>
                <a:srgbClr val="D60000"/>
              </a:solidFill>
              <a:latin typeface="+mn-lt"/>
            </a:rPr>
            <a:t>условиям</a:t>
          </a:r>
          <a:r>
            <a:rPr lang="ru-RU" sz="2000" b="0" i="1" kern="1200" dirty="0" smtClean="0">
              <a:latin typeface="+mn-lt"/>
            </a:rPr>
            <a:t> реализации ООП</a:t>
          </a:r>
        </a:p>
      </dsp:txBody>
      <dsp:txXfrm>
        <a:off x="3375971" y="1537822"/>
        <a:ext cx="5194136" cy="868101"/>
      </dsp:txXfrm>
    </dsp:sp>
    <dsp:sp modelId="{53ED5C0B-83F8-4A77-9939-72CCFD17896D}">
      <dsp:nvSpPr>
        <dsp:cNvPr id="0" name=""/>
        <dsp:cNvSpPr/>
      </dsp:nvSpPr>
      <dsp:spPr>
        <a:xfrm>
          <a:off x="3273413" y="2573139"/>
          <a:ext cx="5361074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FF0000"/>
              </a:solidFill>
              <a:latin typeface="+mn-lt"/>
            </a:rPr>
            <a:t>Т</a:t>
          </a:r>
          <a:r>
            <a:rPr lang="ru-RU" sz="2000" b="0" i="1" kern="1200" dirty="0" smtClean="0">
              <a:latin typeface="+mn-lt"/>
            </a:rPr>
            <a:t>ребования к </a:t>
          </a:r>
          <a:r>
            <a:rPr lang="ru-RU" sz="2000" b="0" i="1" kern="1200" dirty="0" smtClean="0">
              <a:solidFill>
                <a:srgbClr val="D60000"/>
              </a:solidFill>
              <a:latin typeface="+mn-lt"/>
            </a:rPr>
            <a:t>результатам</a:t>
          </a:r>
          <a:r>
            <a:rPr lang="ru-RU" sz="2000" b="0" i="1" kern="1200" dirty="0" smtClean="0">
              <a:latin typeface="+mn-lt"/>
            </a:rPr>
            <a:t> освоения ООП</a:t>
          </a:r>
        </a:p>
      </dsp:txBody>
      <dsp:txXfrm>
        <a:off x="3320375" y="2620101"/>
        <a:ext cx="5267150" cy="868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FB29A-2DE4-43EF-8DA6-0508E6F9FA03}">
      <dsp:nvSpPr>
        <dsp:cNvPr id="0" name=""/>
        <dsp:cNvSpPr/>
      </dsp:nvSpPr>
      <dsp:spPr>
        <a:xfrm>
          <a:off x="4151841" y="1630329"/>
          <a:ext cx="2954478" cy="694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174"/>
              </a:lnTo>
              <a:lnTo>
                <a:pt x="2954478" y="473174"/>
              </a:lnTo>
              <a:lnTo>
                <a:pt x="2954478" y="694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957A4-C0F0-4ED3-BCB2-A7CFF9B07937}">
      <dsp:nvSpPr>
        <dsp:cNvPr id="0" name=""/>
        <dsp:cNvSpPr/>
      </dsp:nvSpPr>
      <dsp:spPr>
        <a:xfrm>
          <a:off x="4106121" y="1630329"/>
          <a:ext cx="91440" cy="694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3174"/>
              </a:lnTo>
              <a:lnTo>
                <a:pt x="111075" y="473174"/>
              </a:lnTo>
              <a:lnTo>
                <a:pt x="111075" y="694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A1B9E-BB12-4DF4-9F59-E5FA160989C8}">
      <dsp:nvSpPr>
        <dsp:cNvPr id="0" name=""/>
        <dsp:cNvSpPr/>
      </dsp:nvSpPr>
      <dsp:spPr>
        <a:xfrm>
          <a:off x="1262718" y="1630329"/>
          <a:ext cx="2889122" cy="694342"/>
        </a:xfrm>
        <a:custGeom>
          <a:avLst/>
          <a:gdLst/>
          <a:ahLst/>
          <a:cxnLst/>
          <a:rect l="0" t="0" r="0" b="0"/>
          <a:pathLst>
            <a:path>
              <a:moveTo>
                <a:pt x="2889122" y="0"/>
              </a:moveTo>
              <a:lnTo>
                <a:pt x="2889122" y="473174"/>
              </a:lnTo>
              <a:lnTo>
                <a:pt x="0" y="473174"/>
              </a:lnTo>
              <a:lnTo>
                <a:pt x="0" y="694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FE179-9899-4FCC-9BD3-2E2E7663F53A}">
      <dsp:nvSpPr>
        <dsp:cNvPr id="0" name=""/>
        <dsp:cNvSpPr/>
      </dsp:nvSpPr>
      <dsp:spPr>
        <a:xfrm>
          <a:off x="2958129" y="923427"/>
          <a:ext cx="2387423" cy="706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646DD-CE8A-4AC5-BD18-BA212D3D3543}">
      <dsp:nvSpPr>
        <dsp:cNvPr id="0" name=""/>
        <dsp:cNvSpPr/>
      </dsp:nvSpPr>
      <dsp:spPr>
        <a:xfrm>
          <a:off x="3223398" y="1175433"/>
          <a:ext cx="2387423" cy="706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Личностные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4102" y="1196137"/>
        <a:ext cx="2346015" cy="665494"/>
      </dsp:txXfrm>
    </dsp:sp>
    <dsp:sp modelId="{C5E8E112-112C-45CF-A64B-55BE57A9DBB4}">
      <dsp:nvSpPr>
        <dsp:cNvPr id="0" name=""/>
        <dsp:cNvSpPr/>
      </dsp:nvSpPr>
      <dsp:spPr>
        <a:xfrm>
          <a:off x="3651" y="2324672"/>
          <a:ext cx="2518135" cy="2388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6D365-C7CA-40AE-8D94-49C4F155661E}">
      <dsp:nvSpPr>
        <dsp:cNvPr id="0" name=""/>
        <dsp:cNvSpPr/>
      </dsp:nvSpPr>
      <dsp:spPr>
        <a:xfrm>
          <a:off x="268920" y="2576678"/>
          <a:ext cx="2518135" cy="2388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Самоопределение: </a:t>
          </a:r>
          <a:r>
            <a:rPr lang="ru-RU" sz="15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внутренняя позиция школьника; самоидентификация; самоуважение и самооценка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870" y="2646628"/>
        <a:ext cx="2378235" cy="2248383"/>
      </dsp:txXfrm>
    </dsp:sp>
    <dsp:sp modelId="{873B9648-7006-4DD1-A992-75C71EB7B9FF}">
      <dsp:nvSpPr>
        <dsp:cNvPr id="0" name=""/>
        <dsp:cNvSpPr/>
      </dsp:nvSpPr>
      <dsp:spPr>
        <a:xfrm>
          <a:off x="3052325" y="2324672"/>
          <a:ext cx="2329743" cy="24045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1398C-8570-4A09-8117-2F52A2903B08}">
      <dsp:nvSpPr>
        <dsp:cNvPr id="0" name=""/>
        <dsp:cNvSpPr/>
      </dsp:nvSpPr>
      <dsp:spPr>
        <a:xfrm>
          <a:off x="3317594" y="2576678"/>
          <a:ext cx="2329743" cy="24045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Смыслообразование</a:t>
          </a: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5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мотивация (учебная, социальная); границы собственного знания и «незнания»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5830" y="2644914"/>
        <a:ext cx="2193271" cy="2268078"/>
      </dsp:txXfrm>
    </dsp:sp>
    <dsp:sp modelId="{350A78D1-3AC7-432B-97C7-B5CC9C873591}">
      <dsp:nvSpPr>
        <dsp:cNvPr id="0" name=""/>
        <dsp:cNvSpPr/>
      </dsp:nvSpPr>
      <dsp:spPr>
        <a:xfrm>
          <a:off x="5912607" y="2324672"/>
          <a:ext cx="2387423" cy="2388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3A37B-F44F-4983-A72A-C1C6081816D4}">
      <dsp:nvSpPr>
        <dsp:cNvPr id="0" name=""/>
        <dsp:cNvSpPr/>
      </dsp:nvSpPr>
      <dsp:spPr>
        <a:xfrm>
          <a:off x="6177876" y="2576678"/>
          <a:ext cx="2387423" cy="2388283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Ценностная и морально-этическая ориентация: </a:t>
          </a:r>
          <a:r>
            <a:rPr lang="ru-RU" sz="15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способность к решению моральных проблем на основе </a:t>
          </a:r>
          <a:r>
            <a:rPr lang="ru-RU" sz="15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децентрации</a:t>
          </a:r>
          <a:endParaRPr lang="ru-RU" sz="1500" b="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7801" y="2646603"/>
        <a:ext cx="2247573" cy="2248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38746-2072-47B5-BF9A-4B053F9A3902}">
      <dsp:nvSpPr>
        <dsp:cNvPr id="0" name=""/>
        <dsp:cNvSpPr/>
      </dsp:nvSpPr>
      <dsp:spPr>
        <a:xfrm>
          <a:off x="4022532" y="1123818"/>
          <a:ext cx="2854700" cy="712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345"/>
              </a:lnTo>
              <a:lnTo>
                <a:pt x="2854700" y="496345"/>
              </a:lnTo>
              <a:lnTo>
                <a:pt x="2854700" y="712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A50C7-696E-45AD-830B-AD666775DB63}">
      <dsp:nvSpPr>
        <dsp:cNvPr id="0" name=""/>
        <dsp:cNvSpPr/>
      </dsp:nvSpPr>
      <dsp:spPr>
        <a:xfrm>
          <a:off x="3971020" y="1123818"/>
          <a:ext cx="91440" cy="635046"/>
        </a:xfrm>
        <a:custGeom>
          <a:avLst/>
          <a:gdLst/>
          <a:ahLst/>
          <a:cxnLst/>
          <a:rect l="0" t="0" r="0" b="0"/>
          <a:pathLst>
            <a:path>
              <a:moveTo>
                <a:pt x="51512" y="0"/>
              </a:moveTo>
              <a:lnTo>
                <a:pt x="51512" y="418673"/>
              </a:lnTo>
              <a:lnTo>
                <a:pt x="45720" y="418673"/>
              </a:lnTo>
              <a:lnTo>
                <a:pt x="45720" y="635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2DCF0-43C9-47FB-8CD2-71354BA81B66}">
      <dsp:nvSpPr>
        <dsp:cNvPr id="0" name=""/>
        <dsp:cNvSpPr/>
      </dsp:nvSpPr>
      <dsp:spPr>
        <a:xfrm>
          <a:off x="1167832" y="1123818"/>
          <a:ext cx="2854700" cy="679289"/>
        </a:xfrm>
        <a:custGeom>
          <a:avLst/>
          <a:gdLst/>
          <a:ahLst/>
          <a:cxnLst/>
          <a:rect l="0" t="0" r="0" b="0"/>
          <a:pathLst>
            <a:path>
              <a:moveTo>
                <a:pt x="2854700" y="0"/>
              </a:moveTo>
              <a:lnTo>
                <a:pt x="2854700" y="462915"/>
              </a:lnTo>
              <a:lnTo>
                <a:pt x="0" y="462915"/>
              </a:lnTo>
              <a:lnTo>
                <a:pt x="0" y="679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8FD0A-1D8E-4BF7-96A9-9E3388E7DDC7}">
      <dsp:nvSpPr>
        <dsp:cNvPr id="0" name=""/>
        <dsp:cNvSpPr/>
      </dsp:nvSpPr>
      <dsp:spPr>
        <a:xfrm>
          <a:off x="2854700" y="591842"/>
          <a:ext cx="2335664" cy="5319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7FA77-92EB-4DEF-8348-B789210C5116}">
      <dsp:nvSpPr>
        <dsp:cNvPr id="0" name=""/>
        <dsp:cNvSpPr/>
      </dsp:nvSpPr>
      <dsp:spPr>
        <a:xfrm>
          <a:off x="3114219" y="838385"/>
          <a:ext cx="2335664" cy="5319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Метапредметные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9800" y="853966"/>
        <a:ext cx="2304502" cy="500813"/>
      </dsp:txXfrm>
    </dsp:sp>
    <dsp:sp modelId="{E709C034-3002-4D43-8360-3AB73EEA829D}">
      <dsp:nvSpPr>
        <dsp:cNvPr id="0" name=""/>
        <dsp:cNvSpPr/>
      </dsp:nvSpPr>
      <dsp:spPr>
        <a:xfrm>
          <a:off x="0" y="1803107"/>
          <a:ext cx="2335664" cy="3350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9D243-68E8-4226-922A-01DC70BBF947}">
      <dsp:nvSpPr>
        <dsp:cNvPr id="0" name=""/>
        <dsp:cNvSpPr/>
      </dsp:nvSpPr>
      <dsp:spPr>
        <a:xfrm>
          <a:off x="259518" y="2049649"/>
          <a:ext cx="2335664" cy="335094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УУД: </a:t>
          </a:r>
          <a:r>
            <a:rPr lang="ru-RU" sz="15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информацией; работа с учебными моделями; использование знаково-символических средств, общих схем решения; выполнение логических операций сравнения, анализа, обобщения, классификации, установления аналогий, подведения под понятие</a:t>
          </a:r>
          <a:endParaRPr lang="ru-RU" sz="15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927" y="2118058"/>
        <a:ext cx="2198846" cy="3214129"/>
      </dsp:txXfrm>
    </dsp:sp>
    <dsp:sp modelId="{82937767-83B8-40BE-B941-2CF42BF87A36}">
      <dsp:nvSpPr>
        <dsp:cNvPr id="0" name=""/>
        <dsp:cNvSpPr/>
      </dsp:nvSpPr>
      <dsp:spPr>
        <a:xfrm>
          <a:off x="2848908" y="1758864"/>
          <a:ext cx="2335664" cy="3350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1FAAD-15D2-4D53-9782-82424D014764}">
      <dsp:nvSpPr>
        <dsp:cNvPr id="0" name=""/>
        <dsp:cNvSpPr/>
      </dsp:nvSpPr>
      <dsp:spPr>
        <a:xfrm>
          <a:off x="3108426" y="2005407"/>
          <a:ext cx="2335664" cy="3350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Коммуникативные</a:t>
          </a:r>
          <a:b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УУД: </a:t>
          </a:r>
          <a:b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5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речевая деятельность; навыки сотрудничества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6835" y="2073816"/>
        <a:ext cx="2198846" cy="3214129"/>
      </dsp:txXfrm>
    </dsp:sp>
    <dsp:sp modelId="{D82658CE-0FC4-457A-9540-A46A43073FAB}">
      <dsp:nvSpPr>
        <dsp:cNvPr id="0" name=""/>
        <dsp:cNvSpPr/>
      </dsp:nvSpPr>
      <dsp:spPr>
        <a:xfrm>
          <a:off x="5709401" y="1836537"/>
          <a:ext cx="2335664" cy="3350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65707-F183-47B6-85E5-A7104AD22C40}">
      <dsp:nvSpPr>
        <dsp:cNvPr id="0" name=""/>
        <dsp:cNvSpPr/>
      </dsp:nvSpPr>
      <dsp:spPr>
        <a:xfrm>
          <a:off x="5968919" y="2083079"/>
          <a:ext cx="2335664" cy="33509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Регулятивные</a:t>
          </a:r>
          <a:b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УУД:</a:t>
          </a:r>
          <a:r>
            <a:rPr lang="ru-RU" sz="1500" kern="1200" dirty="0" smtClean="0"/>
            <a:t/>
          </a:r>
          <a:br>
            <a:rPr lang="ru-RU" sz="1500" kern="1200" dirty="0" smtClean="0"/>
          </a:br>
          <a:r>
            <a:rPr lang="ru-RU" sz="15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своей деятельностью; контроль и коррекция; инициативность и самостоятельность</a:t>
          </a:r>
          <a:endParaRPr lang="ru-RU" sz="15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7328" y="2151488"/>
        <a:ext cx="2198846" cy="3214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2ADA3-ABED-40AC-B0F4-79A897EA10D5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0D033-7870-4FBE-9696-F3254CFEBD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509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7F6E54-6CAA-4DCE-B80F-E7248AB0ECBF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smtClean="0"/>
              <a:t>Для «правого» руля:</a:t>
            </a:r>
            <a:r>
              <a:rPr lang="ru-RU" smtClean="0"/>
              <a:t> водитель праворульного автомобиля наравне с водителем леворульного автомобиля заблаговременно  получает  всю необходимую информацию о текущей ситуации</a:t>
            </a:r>
            <a:br>
              <a:rPr lang="ru-RU" smtClean="0"/>
            </a:br>
            <a:r>
              <a:rPr lang="ru-RU" smtClean="0"/>
              <a:t>впереди слева</a:t>
            </a:r>
            <a:r>
              <a:rPr lang="ru-RU" b="1" smtClean="0"/>
              <a:t>. Таким образом, не выезжая на встречную полосу водитель может оценить безопасность предстоящего обгона, в результате снижается риск</a:t>
            </a:r>
            <a:br>
              <a:rPr lang="ru-RU" b="1" smtClean="0"/>
            </a:br>
            <a:r>
              <a:rPr lang="ru-RU" b="1" smtClean="0"/>
              <a:t>встречных лобовых столкновений.</a:t>
            </a:r>
          </a:p>
          <a:p>
            <a:pPr eaLnBrk="1" hangingPunct="1"/>
            <a:r>
              <a:rPr lang="ru-RU" b="1" smtClean="0"/>
              <a:t>Для «левого» руля:</a:t>
            </a:r>
            <a:r>
              <a:rPr lang="ru-RU" smtClean="0"/>
              <a:t> система «Кругозор» будет полезна в плотном городском потоке при движении по многорядным улицам. Водитель получает информацию о движении впереди на соседних рядах справа. Тем самым водитель сможет оценить ситуацию и своевременно перестроится в правый ряд, если по каким-то причинам левый ряд, ранее занимаемый водителем, снизил скорость движения относительно других рядов.</a:t>
            </a:r>
            <a:endParaRPr lang="ru-RU" b="1" smtClean="0"/>
          </a:p>
          <a:p>
            <a:pPr eaLnBrk="1" hangingPunct="1"/>
            <a:endParaRPr 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A23663-9971-42FC-9F08-E5085304BBBF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smtClean="0"/>
              <a:t>Для «правого» руля:</a:t>
            </a:r>
            <a:r>
              <a:rPr lang="ru-RU" smtClean="0"/>
              <a:t> водитель праворульного автомобиля наравне с водителем леворульного автомобиля заблаговременно  получает  всю необходимую информацию о текущей ситуации</a:t>
            </a:r>
            <a:br>
              <a:rPr lang="ru-RU" smtClean="0"/>
            </a:br>
            <a:r>
              <a:rPr lang="ru-RU" smtClean="0"/>
              <a:t>впереди слева</a:t>
            </a:r>
            <a:r>
              <a:rPr lang="ru-RU" b="1" smtClean="0"/>
              <a:t>. Таким образом, не выезжая на встречную полосу водитель может оценить безопасность предстоящего обгона, в результате снижается риск</a:t>
            </a:r>
            <a:br>
              <a:rPr lang="ru-RU" b="1" smtClean="0"/>
            </a:br>
            <a:r>
              <a:rPr lang="ru-RU" b="1" smtClean="0"/>
              <a:t>встречных лобовых столкновений.</a:t>
            </a:r>
          </a:p>
          <a:p>
            <a:pPr eaLnBrk="1" hangingPunct="1"/>
            <a:r>
              <a:rPr lang="ru-RU" b="1" smtClean="0"/>
              <a:t>Для «левого» руля:</a:t>
            </a:r>
            <a:r>
              <a:rPr lang="ru-RU" smtClean="0"/>
              <a:t> система «Кругозор» будет полезна в плотном городском потоке при движении по многорядным улицам. Водитель получает информацию о движении впереди на соседних рядах справа. Тем самым водитель сможет оценить ситуацию и своевременно перестроится в правый ряд, если по каким-то причинам левый ряд, ранее занимаемый водителем, снизил скорость движения относительно других рядов.</a:t>
            </a:r>
            <a:endParaRPr lang="ru-RU" b="1" smtClean="0"/>
          </a:p>
          <a:p>
            <a:pPr eaLnBrk="1" hangingPunct="1"/>
            <a:endParaRPr lang="ru-RU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2784149-77D4-41B2-8509-49484C375B14}" type="slidenum">
              <a:rPr lang="ru-RU" smtClean="0"/>
              <a:pPr eaLnBrk="1" hangingPunct="1"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0D8CD4-A90E-4099-9C70-C617143504C9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863F84-6F73-4944-873E-A442D3AAC787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7F6E54-6CAA-4DCE-B80F-E7248AB0ECBF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7F6E54-6CAA-4DCE-B80F-E7248AB0ECBF}" type="slidenum">
              <a:rPr lang="ru-RU" smtClean="0"/>
              <a:pPr eaLnBrk="1" hangingPunct="1"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7F6E54-6CAA-4DCE-B80F-E7248AB0ECBF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7F6E54-6CAA-4DCE-B80F-E7248AB0ECBF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7F6E54-6CAA-4DCE-B80F-E7248AB0ECBF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7F6E54-6CAA-4DCE-B80F-E7248AB0ECBF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720-F641-4D5B-9231-9D96545D482F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C75E-56A3-40C7-8BFD-0985420D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385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720-F641-4D5B-9231-9D96545D482F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C75E-56A3-40C7-8BFD-0985420D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017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720-F641-4D5B-9231-9D96545D482F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C75E-56A3-40C7-8BFD-0985420D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82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29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0487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5756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720-F641-4D5B-9231-9D96545D482F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C75E-56A3-40C7-8BFD-0985420D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632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720-F641-4D5B-9231-9D96545D482F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C75E-56A3-40C7-8BFD-0985420D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25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720-F641-4D5B-9231-9D96545D482F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C75E-56A3-40C7-8BFD-0985420D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5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720-F641-4D5B-9231-9D96545D482F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C75E-56A3-40C7-8BFD-0985420D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167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720-F641-4D5B-9231-9D96545D482F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C75E-56A3-40C7-8BFD-0985420D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161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720-F641-4D5B-9231-9D96545D482F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C75E-56A3-40C7-8BFD-0985420D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5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720-F641-4D5B-9231-9D96545D482F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C75E-56A3-40C7-8BFD-0985420D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378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99720-F641-4D5B-9231-9D96545D482F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1C75E-56A3-40C7-8BFD-0985420D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65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99720-F641-4D5B-9231-9D96545D482F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1C75E-56A3-40C7-8BFD-0985420D1F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950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ru.wikipedia.org/wiki/&#1055;&#1077;&#1088;&#1080;&#1089;&#1082;&#1086;&#1087;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class-fizika.narod.ru/serk21.htm" TargetMode="External"/><Relationship Id="rId10" Type="http://schemas.openxmlformats.org/officeDocument/2006/relationships/hyperlink" Target="http://ru.wikipedia.org/wiki/%D0%A1%D0%BD%D0%B5%D0%BB%D0%BB,_%D0%92%D0%B8%D0%BB%D0%BB%D0%B5%D0%B1%D1%80%D0%BE%D1%80%D0%B4" TargetMode="External"/><Relationship Id="rId4" Type="http://schemas.openxmlformats.org/officeDocument/2006/relationships/hyperlink" Target="http://www.inauka.ru/news/article90481.html" TargetMode="External"/><Relationship Id="rId9" Type="http://schemas.openxmlformats.org/officeDocument/2006/relationships/hyperlink" Target="http://ru.wikipedia.org/wiki/%D0%95%D0%B2%D0%BA%D0%BB%D0%B8%D0%B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rul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750548" y="365198"/>
            <a:ext cx="6098708" cy="1695650"/>
          </a:xfrm>
        </p:spPr>
        <p:txBody>
          <a:bodyPr>
            <a:normAutofit/>
          </a:bodyPr>
          <a:lstStyle/>
          <a:p>
            <a:pPr marL="109537" marR="0" indent="0" algn="ctr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ФГОС через призму своего опыта: формируем метапредметные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 личностные  результаты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94499"/>
            <a:ext cx="4565178" cy="2058637"/>
          </a:xfrm>
          <a:prstGeom prst="rect">
            <a:avLst/>
          </a:prstGeom>
        </p:spPr>
      </p:pic>
      <p:pic>
        <p:nvPicPr>
          <p:cNvPr id="10" name="Рисунок 9" descr="http://standart.edu.ru/attachment.aspx?id=409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707">
            <a:off x="508408" y="1870849"/>
            <a:ext cx="2438549" cy="376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ый треугольник 6"/>
          <p:cNvSpPr/>
          <p:nvPr/>
        </p:nvSpPr>
        <p:spPr>
          <a:xfrm>
            <a:off x="0" y="5445224"/>
            <a:ext cx="2699792" cy="14127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88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1464"/>
            <a:ext cx="6401384" cy="1489154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>
            <a:off x="0" y="5445224"/>
            <a:ext cx="2699792" cy="14127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4282" y="1916832"/>
            <a:ext cx="85725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11) формирование внутреннего умственного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плана действий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на основе умения отображать в речи содержание совершаемых действий в форме громкой социализированной речи и внутренней речи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12) умение адекватно использовать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речевые средства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для решения различных коммуникативных задач и для отображения своих чувств, мыслей, мотивов и потребностей; владение устной и письменной речью; умение строить монологическое контекстное высказывание, использовать речь для планирования и регуляции своей деятельности; овладение основами коммуникативной рефлексии;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537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1464"/>
            <a:ext cx="6401384" cy="1489154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>
            <a:off x="0" y="5445224"/>
            <a:ext cx="2699792" cy="14127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596" y="1916832"/>
            <a:ext cx="84296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/>
              <a:t/>
            </a:r>
            <a:br>
              <a:rPr lang="ru-RU" sz="800" dirty="0"/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13) формирование и развитие учебной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общепользовательской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компетентности в области использования информационно-коммуникационных технологий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(далее — ИКТ-компетентности) как инструментальной основы развития регулятивных, коммуникативных и познавательных универсальных учебных действий, включая совершенствование навыков решения социально и личностно значимых проблем, способности к сотрудничеству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формирование умений рационально использовать широко распространенные инструменты и технические средства информационных технологий;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14) развитие навыков 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оздания и поддержки индивидуальной информационной среды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обеспечения защиты значимой информации и личной информационной безопасности, в том числе с помощью типовых программных средств.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537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ED101-64D8-40AE-A54B-942430D70EF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44525" y="476672"/>
            <a:ext cx="900799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Физика</a:t>
            </a:r>
          </a:p>
          <a:p>
            <a:pPr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«Геометрическая оптика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образовательные достижения:</a:t>
            </a:r>
          </a:p>
          <a:p>
            <a:pPr eaLnBrk="1" hangingPunct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69" y="248882"/>
            <a:ext cx="2874294" cy="1296144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755576" y="2204864"/>
            <a:ext cx="3888432" cy="3456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43608" y="2457893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Личностные: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859901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практической значимости получаемых знаний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смыслообразование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учебная мотивация);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целостного мировоззрения, соответствующего современному уровню  развития науки и общественной практики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55750" y="2197224"/>
            <a:ext cx="3888432" cy="34563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61263" y="2473282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Метапредметные: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1263" y="2852936"/>
            <a:ext cx="32711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УУД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смыслового чтения, умения  строить логическое рассуждение, умозаключение.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0" y="5445224"/>
            <a:ext cx="2699792" cy="14127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13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136005" y="215759"/>
            <a:ext cx="90079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оптические приборы изображены на рисунках? Сделайте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надписи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фотографиям и расположите их в хронологическом порядке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изобретения устройств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http://ru.wikipedia.org/wiki/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Перископ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www.inauka.ru/news/article90481.html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://class-fizika.narod.ru/serk21.htm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9" name="Picture 2" descr="K:\Мои документы\Персоналии\Я\Пособия\Брыксина_макет\Рисунки\4_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13"/>
          <a:stretch>
            <a:fillRect/>
          </a:stretch>
        </p:blipFill>
        <p:spPr bwMode="auto">
          <a:xfrm>
            <a:off x="6300192" y="1916832"/>
            <a:ext cx="2052639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" descr="K:\Мои документы\Персоналии\Я\Пособия\Брыксина_макет\Рисунки\4_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762"/>
          <a:stretch>
            <a:fillRect/>
          </a:stretch>
        </p:blipFill>
        <p:spPr bwMode="auto">
          <a:xfrm>
            <a:off x="539552" y="1916832"/>
            <a:ext cx="20002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C:\Documents and Settings\mack\Рабочий стол\4498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260" y="1916832"/>
            <a:ext cx="23098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5517232"/>
            <a:ext cx="710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 примеры практические применения перископических систем в различных областях деятельности человека.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021" y="4049777"/>
            <a:ext cx="8756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знаешь ли ты, что…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закон отражения упоминается в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Евклид"/>
              </a:rPr>
              <a:t>Евклида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датируемой примерно 200 лет до н. 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.? А закон преломления света был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в начале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 века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голландским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Снелл, Виллеброрд"/>
              </a:rPr>
              <a:t>Виллебрордом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Снелл, Виллеброрд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Снелл, Виллеброрд"/>
              </a:rPr>
              <a:t>Снеллом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известным также под латинизированным именем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Снеллиус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0" y="5445224"/>
            <a:ext cx="2699792" cy="14127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2330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>
            <a:off x="0" y="5445224"/>
            <a:ext cx="2699792" cy="14127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251521" y="84688"/>
            <a:ext cx="482453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2:  </a:t>
            </a:r>
          </a:p>
          <a:p>
            <a:pPr algn="just" eaLnBrk="1" hangingPunct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перископической системы 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машин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«левым» и «правым» рулем?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примеры дорожных ситуаций, когда система «Кругозор» будет полезна для машин с левым и правым рулем?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таблицу.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http://www.pravorul.ru/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1713496"/>
              </p:ext>
            </p:extLst>
          </p:nvPr>
        </p:nvGraphicFramePr>
        <p:xfrm>
          <a:off x="286890" y="3738968"/>
          <a:ext cx="8605590" cy="252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795"/>
                <a:gridCol w="4302795"/>
              </a:tblGrid>
              <a:tr h="1202275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453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99" marB="456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929" name="Picture 4" descr="C:\Documents and Settings\mack\Рабочий стол\left_wheel 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42" y="3861123"/>
            <a:ext cx="1894898" cy="97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Picture 5" descr="C:\Documents and Settings\mack\Рабочий стол\right_wheel 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44" y="3861123"/>
            <a:ext cx="1894898" cy="97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8784"/>
            <a:ext cx="3052889" cy="2808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60098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96699" y="-1567763"/>
            <a:ext cx="8868900" cy="2985402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ru" sz="1400" dirty="0">
                <a:latin typeface="Courier New"/>
                <a:ea typeface="Courier New"/>
                <a:cs typeface="Courier New"/>
                <a:sym typeface="Courier New"/>
              </a:rPr>
              <a:t>
</a:t>
            </a:r>
          </a:p>
          <a:p>
            <a:endParaRPr lang="ru" sz="1400" dirty="0">
              <a:latin typeface="Courier New"/>
              <a:ea typeface="Courier New"/>
              <a:cs typeface="Courier New"/>
              <a:sym typeface="Courier New"/>
            </a:endParaRPr>
          </a:p>
          <a:p>
            <a:pPr lvl="0" rtl="0">
              <a:buNone/>
            </a:pPr>
            <a:r>
              <a:rPr lang="en-US" sz="1800" dirty="0" smtClean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</a:br>
            <a:r>
              <a:rPr lang="en-US" sz="1800" dirty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/>
            </a:r>
            <a:br>
              <a:rPr lang="en-US" sz="1800" dirty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</a:br>
            <a:r>
              <a:rPr lang="en-US" sz="1800" dirty="0" smtClean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</a:br>
            <a:r>
              <a:rPr lang="en-US" sz="1800" dirty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/>
            </a:r>
            <a:br>
              <a:rPr lang="en-US" sz="1800" dirty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</a:br>
            <a:r>
              <a:rPr lang="ru" sz="1800" b="1" dirty="0" smtClean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Предмет</a:t>
            </a:r>
            <a:r>
              <a:rPr lang="ru" sz="1800" b="1" dirty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: английский язык</a:t>
            </a:r>
          </a:p>
          <a:p>
            <a:pPr lvl="0" rtl="0">
              <a:buNone/>
            </a:pPr>
            <a:r>
              <a:rPr lang="ru" sz="1800" b="1" dirty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Класс: 5  </a:t>
            </a:r>
            <a:r>
              <a:rPr lang="en-US" sz="1800" b="1" dirty="0" smtClean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</a:br>
            <a:r>
              <a:rPr lang="ru" sz="1800" b="1" dirty="0" smtClean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Тема</a:t>
            </a:r>
            <a:r>
              <a:rPr lang="ru" sz="1800" b="1" dirty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: «Прогулка по </a:t>
            </a:r>
            <a:r>
              <a:rPr lang="ru" sz="1800" b="1" dirty="0" smtClean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Лондону»</a:t>
            </a:r>
            <a:r>
              <a:rPr lang="en-US" sz="1800" b="1" dirty="0" smtClean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/>
            </a:r>
            <a:br>
              <a:rPr lang="en-US" sz="1800" b="1" dirty="0" smtClean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</a:br>
            <a:endParaRPr lang="ru" sz="1400" b="1" dirty="0">
              <a:solidFill>
                <a:srgbClr val="EFEFE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544158"/>
            <a:ext cx="8229600" cy="997166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</a:p>
          <a:p>
            <a:endParaRPr lang="ru" sz="2400" b="1" dirty="0"/>
          </a:p>
        </p:txBody>
      </p:sp>
      <p:sp>
        <p:nvSpPr>
          <p:cNvPr id="90" name="Shape 90"/>
          <p:cNvSpPr/>
          <p:nvPr/>
        </p:nvSpPr>
        <p:spPr>
          <a:xfrm>
            <a:off x="457200" y="2186920"/>
            <a:ext cx="4042792" cy="3385512"/>
          </a:xfrm>
          <a:prstGeom prst="rect">
            <a:avLst/>
          </a:prstGeom>
          <a:solidFill>
            <a:srgbClr val="A2C4C9"/>
          </a:solidFill>
          <a:ln w="3810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r>
              <a:rPr lang="ru" sz="1600" dirty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Личностные </a:t>
            </a:r>
            <a:r>
              <a:rPr lang="ru" sz="1600" dirty="0" smtClean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результаты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None/>
            </a:pPr>
            <a:endParaRPr lang="ru" sz="1600" dirty="0">
              <a:latin typeface="Times New Roman" panose="02020603050405020304" pitchFamily="18" charset="0"/>
              <a:ea typeface="Courier New"/>
              <a:cs typeface="Times New Roman" panose="02020603050405020304" pitchFamily="18" charset="0"/>
              <a:sym typeface="Courier New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1600" dirty="0" smtClean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Формирование </a:t>
            </a:r>
            <a:r>
              <a:rPr lang="ru" sz="1600" dirty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мотивации изучения иностранных языков и стремление к самосовершенствованию в образовательной области «Иностранный язык».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1600" dirty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Стремление к совершенствованию собственной речевой культуры в целом.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1600" dirty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Формирование коммуникативной компетенции в межкультурной и межэтнической коммуникации</a:t>
            </a:r>
            <a:r>
              <a:rPr lang="ru" sz="1600" dirty="0" smtClean="0"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lang="ru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4932040" y="2153774"/>
            <a:ext cx="3960440" cy="3416290"/>
          </a:xfrm>
          <a:prstGeom prst="rect">
            <a:avLst/>
          </a:prstGeom>
          <a:solidFill>
            <a:srgbClr val="A2C4C9"/>
          </a:solidFill>
          <a:ln w="38100" cap="flat">
            <a:solidFill>
              <a:srgbClr val="3D85C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ru" sz="1800" dirty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Метапредметные результаты</a:t>
            </a:r>
          </a:p>
          <a:p>
            <a:endParaRPr lang="ru" sz="1600" dirty="0">
              <a:latin typeface="Times New Roman" panose="02020603050405020304" pitchFamily="18" charset="0"/>
              <a:ea typeface="Courier New"/>
              <a:cs typeface="Times New Roman" panose="02020603050405020304" pitchFamily="18" charset="0"/>
              <a:sym typeface="Courier New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1600" dirty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Развитие умения планировать свое речевое и неречевое поведение.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1600" dirty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Развитие коммуникативной компетенции, включая умение взаимодействовать с окружающими, выполняя разные социальные роли.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ru" sz="1600" dirty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Осуществление регулятивных действий самонаблюдения, самоконтроля, самооценки в процессе коммуникативной деятельности на иностранном языке</a:t>
            </a:r>
            <a:r>
              <a:rPr lang="ru" sz="1600" dirty="0" smtClean="0"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  <a:sym typeface="Courier New"/>
              </a:rPr>
              <a:t>.</a:t>
            </a:r>
            <a:endParaRPr lang="ru" sz="1600" dirty="0">
              <a:latin typeface="Times New Roman" panose="02020603050405020304" pitchFamily="18" charset="0"/>
              <a:ea typeface="Courier New"/>
              <a:cs typeface="Times New Roman" panose="02020603050405020304" pitchFamily="18" charset="0"/>
              <a:sym typeface="Courier New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41351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457200" y="476820"/>
            <a:ext cx="82296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ru" dirty="0">
                <a:latin typeface="Times New Roman" pitchFamily="18" charset="0"/>
                <a:cs typeface="Times New Roman" pitchFamily="18" charset="0"/>
              </a:rPr>
              <a:t>Задание 1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98" name="Shape 98"/>
          <p:cNvSpPr/>
          <p:nvPr/>
        </p:nvSpPr>
        <p:spPr>
          <a:xfrm>
            <a:off x="0" y="1600200"/>
            <a:ext cx="9143999" cy="274152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9" name="Shape 99"/>
          <p:cNvSpPr/>
          <p:nvPr/>
        </p:nvSpPr>
        <p:spPr>
          <a:xfrm>
            <a:off x="2125672" y="4419328"/>
            <a:ext cx="4675453" cy="231200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="" xmlns:p14="http://schemas.microsoft.com/office/powerpoint/2010/main" val="27843787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457200" y="476820"/>
            <a:ext cx="8229600" cy="738633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algn="ctr">
              <a:buNone/>
            </a:pPr>
            <a:r>
              <a:rPr lang="ru" dirty="0">
                <a:solidFill>
                  <a:schemeClr val="bg1"/>
                </a:solidFill>
              </a:rPr>
              <a:t>Задание 2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84041" y="1707452"/>
            <a:ext cx="8975917" cy="475319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7" name="Shape 107"/>
          <p:cNvSpPr/>
          <p:nvPr/>
        </p:nvSpPr>
        <p:spPr>
          <a:xfrm>
            <a:off x="5682920" y="4106505"/>
            <a:ext cx="3003879" cy="226014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8" name="Shape 108"/>
          <p:cNvSpPr/>
          <p:nvPr/>
        </p:nvSpPr>
        <p:spPr>
          <a:xfrm>
            <a:off x="179725" y="2509322"/>
            <a:ext cx="1321427" cy="124341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="" xmlns:p14="http://schemas.microsoft.com/office/powerpoint/2010/main" val="31532431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57200" y="64035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ru" sz="11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ru" sz="11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2" name="Shape 52"/>
          <p:cNvSpPr/>
          <p:nvPr/>
        </p:nvSpPr>
        <p:spPr>
          <a:xfrm>
            <a:off x="152400" y="1524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ru" sz="1100" b="1"/>
              <a:t> </a:t>
            </a:r>
          </a:p>
        </p:txBody>
      </p:sp>
      <p:sp>
        <p:nvSpPr>
          <p:cNvPr id="53" name="Shape 53"/>
          <p:cNvSpPr/>
          <p:nvPr/>
        </p:nvSpPr>
        <p:spPr>
          <a:xfrm>
            <a:off x="352000" y="1783350"/>
            <a:ext cx="3927899" cy="388079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100000"/>
              <a:buFont typeface="Arial"/>
              <a:buNone/>
            </a:pPr>
            <a:r>
              <a:rPr lang="ru" sz="1100" b="1"/>
              <a:t> </a:t>
            </a:r>
          </a:p>
        </p:txBody>
      </p:sp>
      <p:sp>
        <p:nvSpPr>
          <p:cNvPr id="54" name="Shape 54"/>
          <p:cNvSpPr/>
          <p:nvPr/>
        </p:nvSpPr>
        <p:spPr>
          <a:xfrm>
            <a:off x="4644648" y="2060652"/>
            <a:ext cx="3743700" cy="4356899"/>
          </a:xfrm>
          <a:prstGeom prst="roundRect">
            <a:avLst>
              <a:gd name="adj" fmla="val 16667"/>
            </a:avLst>
          </a:prstGeom>
          <a:solidFill>
            <a:srgbClr val="F3F3F3"/>
          </a:solidFill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5" name="Shape 55"/>
          <p:cNvSpPr/>
          <p:nvPr/>
        </p:nvSpPr>
        <p:spPr>
          <a:xfrm>
            <a:off x="352000" y="2092002"/>
            <a:ext cx="3743700" cy="4356899"/>
          </a:xfrm>
          <a:prstGeom prst="roundRect">
            <a:avLst>
              <a:gd name="adj" fmla="val 16667"/>
            </a:avLst>
          </a:prstGeom>
          <a:solidFill>
            <a:srgbClr val="F3F3F3"/>
          </a:solidFill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idx="2"/>
          </p:nvPr>
        </p:nvSpPr>
        <p:spPr>
          <a:xfrm>
            <a:off x="480762" y="2109102"/>
            <a:ext cx="3515174" cy="3003869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lvl="0" algn="ctr" rtl="0">
              <a:buClr>
                <a:srgbClr val="000000"/>
              </a:buClr>
              <a:buSzPct val="36666"/>
              <a:buFont typeface="Arial"/>
              <a:buNone/>
            </a:pPr>
            <a:r>
              <a:rPr lang="ru" dirty="0"/>
              <a:t>     </a:t>
            </a: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</a:p>
          <a:p>
            <a:pPr marL="38100" lvl="0" indent="0" rtl="0">
              <a:buClr>
                <a:schemeClr val="dk1"/>
              </a:buClr>
              <a:buSzPct val="277777"/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познавательного интереса, развитие интеллектуальных способностей учащихся</a:t>
            </a:r>
          </a:p>
          <a:p>
            <a:pPr marL="38100" lvl="0" indent="0">
              <a:buClr>
                <a:schemeClr val="dk1"/>
              </a:buClr>
              <a:buSzPct val="277777"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</a:t>
            </a: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учащихся на основе личностно ориентированного подхода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4294967295"/>
          </p:nvPr>
        </p:nvSpPr>
        <p:spPr>
          <a:xfrm>
            <a:off x="4739448" y="2109102"/>
            <a:ext cx="3554100" cy="300386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ru" dirty="0"/>
              <a:t>    </a:t>
            </a: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</a:p>
          <a:p>
            <a:pPr marL="38100" lvl="0" indent="0" algn="just" rtl="0">
              <a:buClr>
                <a:schemeClr val="dk1"/>
              </a:buClr>
              <a:buSzPct val="277777"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различий между исходными данными и гипотезами для их объяснения</a:t>
            </a:r>
          </a:p>
          <a:p>
            <a:pPr marL="38100" lvl="0" indent="0" algn="just">
              <a:buClr>
                <a:schemeClr val="dk1"/>
              </a:buClr>
              <a:buSzPct val="277777"/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воспринимать, перерабатывать и предъявлять информацию в различной форме: словесной, образной, символической. </a:t>
            </a:r>
          </a:p>
        </p:txBody>
      </p:sp>
      <p:sp>
        <p:nvSpPr>
          <p:cNvPr id="58" name="Shape 58"/>
          <p:cNvSpPr/>
          <p:nvPr/>
        </p:nvSpPr>
        <p:spPr>
          <a:xfrm>
            <a:off x="609600" y="537613"/>
            <a:ext cx="7813199" cy="1508075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Физика</a:t>
            </a: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«Виды теплопередачи»</a:t>
            </a:r>
          </a:p>
          <a:p>
            <a:endParaRPr lang="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Планируемые образовательные достижения:</a:t>
            </a:r>
          </a:p>
        </p:txBody>
      </p:sp>
      <p:sp>
        <p:nvSpPr>
          <p:cNvPr id="11" name="Shape 260"/>
          <p:cNvSpPr/>
          <p:nvPr/>
        </p:nvSpPr>
        <p:spPr>
          <a:xfrm>
            <a:off x="5954722" y="246984"/>
            <a:ext cx="2952327" cy="108126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" name="Прямоугольный треугольник 11"/>
          <p:cNvSpPr/>
          <p:nvPr/>
        </p:nvSpPr>
        <p:spPr>
          <a:xfrm>
            <a:off x="0" y="5445224"/>
            <a:ext cx="2699792" cy="14127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85465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>
            <a:off x="0" y="5445224"/>
            <a:ext cx="2699792" cy="14127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57200" y="402005"/>
            <a:ext cx="8229600" cy="1015632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 </a:t>
            </a:r>
          </a:p>
          <a:p>
            <a:pPr>
              <a:buNone/>
            </a:pP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 обычные явления с точки зрения физики</a:t>
            </a:r>
            <a:r>
              <a:rPr lang="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 </a:t>
            </a:r>
            <a:r>
              <a:rPr lang="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рисунок, подумай какие слова подходят каждому из человечков. 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721516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ru" sz="1100" dirty="0">
                <a:solidFill>
                  <a:srgbClr val="000000"/>
                </a:solidFill>
              </a:rPr>
              <a:t>*Ночь будет холодная, потому что небо ясное и Земля остывает за счет излучения энергии в космос.</a:t>
            </a:r>
          </a:p>
          <a:p>
            <a:pPr lvl="0" rtl="0">
              <a:buNone/>
            </a:pPr>
            <a:r>
              <a:rPr lang="ru" sz="1100" dirty="0">
                <a:solidFill>
                  <a:srgbClr val="000000"/>
                </a:solidFill>
              </a:rPr>
              <a:t>*Я заберусь в спальный мешок, чтобы не замерзнуть. Он сделан из толстой пористой ткани, поэтому у него плохая ………………………..</a:t>
            </a:r>
          </a:p>
          <a:p>
            <a:pPr lvl="0" rtl="0">
              <a:buNone/>
            </a:pPr>
            <a:r>
              <a:rPr lang="ru" sz="1100" dirty="0">
                <a:solidFill>
                  <a:srgbClr val="000000"/>
                </a:solidFill>
              </a:rPr>
              <a:t>*……………….. защищает меня зимой от мороза, так она пушистая и у неё ……………………… теплопроводность.</a:t>
            </a:r>
          </a:p>
          <a:p>
            <a:pPr lvl="0" rtl="0">
              <a:buNone/>
            </a:pPr>
            <a:r>
              <a:rPr lang="ru" sz="1100" dirty="0">
                <a:solidFill>
                  <a:srgbClr val="000000"/>
                </a:solidFill>
              </a:rPr>
              <a:t>*Ветер – это конвекция.</a:t>
            </a:r>
          </a:p>
          <a:p>
            <a:pPr lvl="0" rtl="0">
              <a:buNone/>
            </a:pPr>
            <a:r>
              <a:rPr lang="ru" sz="1100" dirty="0">
                <a:solidFill>
                  <a:srgbClr val="000000"/>
                </a:solidFill>
              </a:rPr>
              <a:t>*Энергия Земле от Солнца передается …………………….  </a:t>
            </a:r>
          </a:p>
          <a:p>
            <a:pPr lvl="0" rtl="0">
              <a:buNone/>
            </a:pPr>
            <a:r>
              <a:rPr lang="ru" sz="1100" dirty="0">
                <a:solidFill>
                  <a:srgbClr val="000000"/>
                </a:solidFill>
              </a:rPr>
              <a:t>*Мне тепло. У дерева плохая теплопроводность</a:t>
            </a:r>
          </a:p>
          <a:p>
            <a:pPr lvl="0" rtl="0">
              <a:buNone/>
            </a:pPr>
            <a:r>
              <a:rPr lang="ru" sz="1100" dirty="0">
                <a:solidFill>
                  <a:srgbClr val="000000"/>
                </a:solidFill>
              </a:rPr>
              <a:t>*Мне холодно. У камня ………………… теплопроводность.</a:t>
            </a:r>
          </a:p>
          <a:p>
            <a:pPr lvl="0" rtl="0">
              <a:buNone/>
            </a:pPr>
            <a:r>
              <a:rPr lang="ru" sz="1100" dirty="0">
                <a:solidFill>
                  <a:srgbClr val="000000"/>
                </a:solidFill>
              </a:rPr>
              <a:t>*Железная кружка с горячим чаем обжигает губы, т.к. металлы имеют ………………………. теплопроводность</a:t>
            </a:r>
          </a:p>
          <a:p>
            <a:pPr lvl="0" rtl="0">
              <a:buNone/>
            </a:pPr>
            <a:r>
              <a:rPr lang="ru" sz="1100" dirty="0">
                <a:solidFill>
                  <a:srgbClr val="000000"/>
                </a:solidFill>
              </a:rPr>
              <a:t>*В черном платье летом жарко, т.к. черные тела лучше поглощают излучение</a:t>
            </a:r>
          </a:p>
          <a:p>
            <a:pPr lvl="0" rtl="0">
              <a:buNone/>
            </a:pPr>
            <a:r>
              <a:rPr lang="ru" sz="1100" dirty="0">
                <a:solidFill>
                  <a:srgbClr val="000000"/>
                </a:solidFill>
              </a:rPr>
              <a:t>*Дым поднимается вверх – это …………………………</a:t>
            </a:r>
          </a:p>
          <a:p>
            <a:pPr lvl="0" rtl="0">
              <a:buNone/>
            </a:pPr>
            <a:r>
              <a:rPr lang="ru" sz="1100" dirty="0">
                <a:solidFill>
                  <a:srgbClr val="000000"/>
                </a:solidFill>
              </a:rPr>
              <a:t>*Вода в котелке нагревается за счет ………………………</a:t>
            </a:r>
          </a:p>
          <a:p>
            <a:pPr lvl="0" rtl="0">
              <a:buNone/>
            </a:pPr>
            <a:r>
              <a:rPr lang="ru" sz="1100" dirty="0">
                <a:solidFill>
                  <a:srgbClr val="000000"/>
                </a:solidFill>
              </a:rPr>
              <a:t>*………………….. нагрелась за счет совершения работы</a:t>
            </a:r>
          </a:p>
          <a:p>
            <a:pPr lvl="0" rtl="0">
              <a:buNone/>
            </a:pPr>
            <a:r>
              <a:rPr lang="ru" sz="1100" dirty="0">
                <a:solidFill>
                  <a:srgbClr val="000000"/>
                </a:solidFill>
              </a:rPr>
              <a:t>*Горячие предметы, чтобы не обжечься, надо брать прихваткой – толстой рукавичкой, т.к. у неё *………………….теплопроводность</a:t>
            </a:r>
          </a:p>
          <a:p>
            <a:pPr lvl="0">
              <a:buNone/>
            </a:pPr>
            <a:r>
              <a:rPr lang="ru" sz="1200" dirty="0">
                <a:solidFill>
                  <a:srgbClr val="000000"/>
                </a:solidFill>
              </a:rPr>
              <a:t>*На глубине вода холоднее. Вода не прогревается из-за плохой ………………………………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4810441" y="1484784"/>
            <a:ext cx="4226055" cy="506338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="" xmlns:p14="http://schemas.microsoft.com/office/powerpoint/2010/main" val="3107190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55ACD-E98F-4AAE-9696-CB6EDA8326F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 rot="20179037">
            <a:off x="7137124" y="6175595"/>
            <a:ext cx="2090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rgbClr val="081C82"/>
                </a:solidFill>
                <a:latin typeface="+mn-lt"/>
                <a:cs typeface="Times New Roman" pitchFamily="18" charset="0"/>
              </a:rPr>
              <a:t>www.pgsga.ru </a:t>
            </a:r>
            <a:endParaRPr lang="ru-RU" sz="2000" i="1" dirty="0">
              <a:solidFill>
                <a:srgbClr val="081C8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 flipV="1">
            <a:off x="3491880" y="548680"/>
            <a:ext cx="5572125" cy="46037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10800000" scaled="1"/>
          </a:gradFill>
          <a:ln w="55000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363701985"/>
              </p:ext>
            </p:extLst>
          </p:nvPr>
        </p:nvGraphicFramePr>
        <p:xfrm>
          <a:off x="505238" y="2204864"/>
          <a:ext cx="889129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14328" y="148570"/>
            <a:ext cx="765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Цели и задачи модернизации системы образования</a:t>
            </a:r>
          </a:p>
        </p:txBody>
      </p:sp>
      <p:pic>
        <p:nvPicPr>
          <p:cNvPr id="9" name="Picture 9" descr="H:\Мои документы\Intel\2011\Вчера-сегодня-завтра\Для проекта\isa_500x358_ashfordparkisa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6865">
            <a:off x="2899970" y="1545534"/>
            <a:ext cx="2545182" cy="1822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Documents and Settings\mack\Рабочий стол\Рисунки\nashashkol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80589"/>
            <a:ext cx="2493946" cy="187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390">
            <a:off x="170140" y="284299"/>
            <a:ext cx="2203897" cy="9938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875">
            <a:off x="498964" y="1611848"/>
            <a:ext cx="2132880" cy="3294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627784" y="836712"/>
            <a:ext cx="641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школе – всё будущее России…</a:t>
            </a:r>
          </a:p>
          <a:p>
            <a:pPr algn="r"/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С.Н.Трубецкой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0" y="5445224"/>
            <a:ext cx="2699792" cy="14127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59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 idx="4294967295"/>
          </p:nvPr>
        </p:nvSpPr>
        <p:spPr>
          <a:xfrm>
            <a:off x="158824" y="321623"/>
            <a:ext cx="8229600" cy="161118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0" dirty="0" smtClean="0">
                <a:latin typeface="Times New Roman"/>
                <a:ea typeface="Times New Roman"/>
                <a:cs typeface="Times New Roman"/>
                <a:sym typeface="Times New Roman"/>
              </a:rPr>
              <a:t>Предмет</a:t>
            </a:r>
            <a:r>
              <a:rPr lang="ru" sz="1800" b="0" dirty="0">
                <a:latin typeface="Times New Roman"/>
                <a:ea typeface="Times New Roman"/>
                <a:cs typeface="Times New Roman"/>
                <a:sym typeface="Times New Roman"/>
              </a:rPr>
              <a:t>:  Обществознание, 8 класс</a:t>
            </a:r>
          </a:p>
          <a:p>
            <a:pPr lvl="0" algn="l" rtl="0"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 b="0" dirty="0">
                <a:latin typeface="Times New Roman"/>
                <a:ea typeface="Times New Roman"/>
                <a:cs typeface="Times New Roman"/>
                <a:sym typeface="Times New Roman"/>
              </a:rPr>
              <a:t>Тема: «Человек в мире людей»</a:t>
            </a:r>
          </a:p>
          <a:p>
            <a:pPr lvl="0" algn="l" rtl="0"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 b="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buClr>
                <a:srgbClr val="000000"/>
              </a:buClr>
              <a:buSzPct val="61111"/>
              <a:buFont typeface="Arial"/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Планируемые образовательные результаты:</a:t>
            </a:r>
          </a:p>
          <a:p>
            <a:endParaRPr lang="ru" sz="1800" b="0" dirty="0">
              <a:solidFill>
                <a:srgbClr val="134F5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Shape 36"/>
          <p:cNvSpPr>
            <a:spLocks noGrp="1"/>
          </p:cNvSpPr>
          <p:nvPr>
            <p:ph type="body" idx="4294967295"/>
          </p:nvPr>
        </p:nvSpPr>
        <p:spPr>
          <a:xfrm>
            <a:off x="-1" y="1639888"/>
            <a:ext cx="8975117" cy="5626125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Личностные:  </a:t>
            </a:r>
          </a:p>
          <a:p>
            <a:pPr marL="457200" lvl="0" indent="-317500" rtl="0">
              <a:spcBef>
                <a:spcPts val="0"/>
              </a:spcBef>
              <a:buClr>
                <a:srgbClr val="674EA7"/>
              </a:buClr>
              <a:buSzPct val="129629"/>
              <a:buFont typeface="Arial"/>
              <a:buChar char="•"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  культуры своего народа  и человечества  </a:t>
            </a:r>
          </a:p>
          <a:p>
            <a:pPr marL="457200" lvl="0" indent="-317500" rtl="0">
              <a:spcBef>
                <a:spcPts val="0"/>
              </a:spcBef>
              <a:buClr>
                <a:srgbClr val="674EA7"/>
              </a:buClr>
              <a:buSzPct val="166666"/>
              <a:buFont typeface="Arial"/>
              <a:buChar char="•"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целостного мировоззрения, соответствующего современному уровню науки и общественной практики , учитывающего  культурное  и духовное многообразие современного </a:t>
            </a:r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</a:p>
          <a:p>
            <a:pPr marL="457200" lvl="0" indent="-317500" rtl="0">
              <a:spcBef>
                <a:spcPts val="0"/>
              </a:spcBef>
              <a:buClr>
                <a:srgbClr val="674EA7"/>
              </a:buClr>
              <a:buSzPct val="166666"/>
              <a:buFont typeface="Arial"/>
              <a:buChar char="•"/>
            </a:pPr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и способности обучающихся к  саморазвитию  и самообразованию  </a:t>
            </a:r>
          </a:p>
          <a:p>
            <a:pPr marL="457200" lvl="0" indent="-317500" rtl="0">
              <a:spcBef>
                <a:spcPts val="0"/>
              </a:spcBef>
              <a:buClr>
                <a:srgbClr val="674EA7"/>
              </a:buClr>
              <a:buSzPct val="166666"/>
              <a:buFont typeface="Arial"/>
              <a:buChar char="•"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коммуникативной компетентности в общении и сотрудничестве со сверстниками и взрослым - учителем </a:t>
            </a:r>
          </a:p>
          <a:p>
            <a:pPr marL="457200" lvl="0" indent="-317500" rtl="0">
              <a:spcBef>
                <a:spcPts val="0"/>
              </a:spcBef>
              <a:buClr>
                <a:srgbClr val="674EA7"/>
              </a:buClr>
              <a:buSzPct val="166666"/>
              <a:buFont typeface="Arial"/>
              <a:buChar char="•"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эстетического сознания  через  освоение художественного  наследия  народов России и </a:t>
            </a:r>
            <a:r>
              <a:rPr lang="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</a:p>
          <a:p>
            <a:pPr marL="139700" lvl="0" indent="0" rtl="0">
              <a:spcBef>
                <a:spcPts val="0"/>
              </a:spcBef>
              <a:buClr>
                <a:srgbClr val="674EA7"/>
              </a:buClr>
              <a:buSzPct val="166666"/>
              <a:buNone/>
            </a:pPr>
            <a:endParaRPr lang="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</a:t>
            </a:r>
          </a:p>
          <a:p>
            <a:pPr marL="457200" lvl="0" indent="-317500" rtl="0">
              <a:spcBef>
                <a:spcPts val="0"/>
              </a:spcBef>
              <a:buClr>
                <a:srgbClr val="674EA7"/>
              </a:buClr>
              <a:buSzPct val="166666"/>
              <a:buFont typeface="Arial"/>
              <a:buChar char="•"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развивать мотивы и интересы своей познавательной деятельности</a:t>
            </a:r>
          </a:p>
          <a:p>
            <a:pPr marL="457200" lvl="0" indent="-317500" rtl="0">
              <a:spcBef>
                <a:spcPts val="0"/>
              </a:spcBef>
              <a:buClr>
                <a:srgbClr val="674EA7"/>
              </a:buClr>
              <a:buSzPct val="166666"/>
              <a:buFont typeface="Arial"/>
              <a:buChar char="•"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оценивать правильность выполнения учебной задачи и собственные пути её решения </a:t>
            </a:r>
          </a:p>
          <a:p>
            <a:pPr marL="457200" lvl="0" indent="-317500" rtl="0">
              <a:spcBef>
                <a:spcPts val="0"/>
              </a:spcBef>
              <a:buClr>
                <a:srgbClr val="674EA7"/>
              </a:buClr>
              <a:buSzPct val="166666"/>
              <a:buFont typeface="Arial"/>
              <a:buChar char="•"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определять понятия, создавать обобщения, устанавливать аналогии, классифицировать, строить логические рассуждения, делать выводы</a:t>
            </a:r>
          </a:p>
          <a:p>
            <a:pPr marL="457200" lvl="0" indent="-317500" rtl="0">
              <a:spcBef>
                <a:spcPts val="0"/>
              </a:spcBef>
              <a:buClr>
                <a:srgbClr val="674EA7"/>
              </a:buClr>
              <a:buSzPct val="166666"/>
              <a:buFont typeface="Arial"/>
              <a:buChar char="•"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организовать учебное сотрудничество с учителем, умение формулировать своё мнение</a:t>
            </a:r>
          </a:p>
          <a:p>
            <a:pPr marL="457200" lvl="0" indent="-317500" rtl="0">
              <a:spcBef>
                <a:spcPts val="0"/>
              </a:spcBef>
              <a:buClr>
                <a:srgbClr val="674EA7"/>
              </a:buClr>
              <a:buSzPct val="166666"/>
              <a:buFont typeface="Arial"/>
              <a:buChar char="•"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осознанно использовать речевые средства  для выражения своих  мыслей, владение устной и письменной речью, монологической контекстной речью</a:t>
            </a:r>
          </a:p>
          <a:p>
            <a:pPr marL="457200" lvl="0" indent="-317500" rtl="0">
              <a:spcBef>
                <a:spcPts val="0"/>
              </a:spcBef>
              <a:buClr>
                <a:srgbClr val="674EA7"/>
              </a:buClr>
              <a:buSzPct val="166666"/>
              <a:buFont typeface="Arial"/>
              <a:buChar char="•"/>
            </a:pPr>
            <a:r>
              <a:rPr lang="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ИКТ - компетенции</a:t>
            </a:r>
          </a:p>
          <a:p>
            <a:endParaRPr lang="ru" sz="1400" dirty="0">
              <a:solidFill>
                <a:srgbClr val="674EA7"/>
              </a:solidFill>
            </a:endParaRPr>
          </a:p>
          <a:p>
            <a:endParaRPr lang="ru" sz="1400" dirty="0">
              <a:solidFill>
                <a:srgbClr val="674EA7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496" y="116632"/>
            <a:ext cx="7273354" cy="150865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hape 18"/>
          <p:cNvSpPr/>
          <p:nvPr/>
        </p:nvSpPr>
        <p:spPr>
          <a:xfrm>
            <a:off x="7560692" y="181984"/>
            <a:ext cx="1414425" cy="13779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="" xmlns:p14="http://schemas.microsoft.com/office/powerpoint/2010/main" val="3826407371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idx="4294967295"/>
          </p:nvPr>
        </p:nvSpPr>
        <p:spPr>
          <a:xfrm>
            <a:off x="124183" y="335360"/>
            <a:ext cx="8679610" cy="5355282"/>
          </a:xfrm>
          <a:prstGeom prst="rect">
            <a:avLst/>
          </a:prstGeom>
        </p:spPr>
        <p:txBody>
          <a:bodyPr wrap="square" lIns="91425" tIns="91425" rIns="91425" bIns="91425" anchor="t" anchorCtr="0">
            <a:sp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3600" b="1" dirty="0" smtClean="0">
                <a:solidFill>
                  <a:srgbClr val="674E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Задание</a:t>
            </a:r>
            <a:endParaRPr lang="ru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ru"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Проиллюстрируйте </a:t>
            </a:r>
            <a:r>
              <a:rPr lang="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эмоцинальную  функцию</a:t>
            </a: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 искусства  собственным примером.  Выберите из многоообразия  произведений искусства </a:t>
            </a:r>
            <a:r>
              <a:rPr lang="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любое</a:t>
            </a: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, которое лично Вам больше всего нравится, запомнилось, или Вы о нем больше всего знаете. (Произведение может быть в любом жанре: живописном, скульптурном...) . Разместите его изображение на 1-2 слайдах Вашей презентации, назовите автора, дату его создания, сделайте, если необходимо,  несколько пояснений   к сюжету  или художественным образам данного произведения, а затем, </a:t>
            </a:r>
            <a:r>
              <a:rPr lang="ru" sz="2400" i="1" dirty="0">
                <a:latin typeface="Times New Roman"/>
                <a:ea typeface="Times New Roman"/>
                <a:cs typeface="Times New Roman"/>
                <a:sym typeface="Times New Roman"/>
              </a:rPr>
              <a:t>объясните,  2-3 предложениями, какие чувства вызывают у Вас  образы данного художественного произведения.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332656"/>
            <a:ext cx="8712968" cy="5256584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0" y="5445224"/>
            <a:ext cx="2699792" cy="14127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6470104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954899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ru" sz="2400" dirty="0">
                <a:solidFill>
                  <a:srgbClr val="45818E"/>
                </a:solidFill>
              </a:rPr>
              <a:t>
</a:t>
            </a: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Новым годом разные магазины на один и тот же товар объявили </a:t>
            </a:r>
            <a:r>
              <a:rPr lang="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раное </a:t>
            </a: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цен. В каком магазине выгоднее купить вещь,если :</a:t>
            </a:r>
          </a:p>
          <a:p>
            <a:endParaRPr lang="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rtl="0">
              <a:buNone/>
            </a:pP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первый магазин снизил на 1/3, а второй-на 30%</a:t>
            </a:r>
          </a:p>
          <a:p>
            <a:pPr lvl="0" rtl="0">
              <a:buNone/>
            </a:pP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первый магазин снизил на 1/4,а второй на 25%</a:t>
            </a:r>
          </a:p>
          <a:p>
            <a:endParaRPr lang="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 </a:t>
            </a: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выбор?</a:t>
            </a:r>
          </a:p>
        </p:txBody>
      </p:sp>
      <p:sp>
        <p:nvSpPr>
          <p:cNvPr id="4" name="Shape 257"/>
          <p:cNvSpPr/>
          <p:nvPr/>
        </p:nvSpPr>
        <p:spPr>
          <a:xfrm>
            <a:off x="5436096" y="5194625"/>
            <a:ext cx="3276674" cy="147759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1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математика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Проценты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5015788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457200" y="-59660"/>
            <a:ext cx="8229600" cy="1477297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 lvl="0" rtl="0">
              <a:buNone/>
            </a:pPr>
            <a:r>
              <a:rPr lang="ru" sz="2800" b="1" dirty="0" smtClean="0">
                <a:solidFill>
                  <a:schemeClr val="bg1"/>
                </a:solidFill>
              </a:rPr>
              <a:t> </a:t>
            </a:r>
            <a:endParaRPr lang="ru" sz="28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Составить задачу по теме </a:t>
            </a:r>
            <a:r>
              <a:rPr lang="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«Проценты»  </a:t>
            </a:r>
            <a:r>
              <a:rPr lang="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экологическим содержанием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6435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algn="just" rtl="0">
              <a:buNone/>
            </a:pPr>
            <a:r>
              <a:rPr lang="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Муравьи-санитары леса</a:t>
            </a:r>
            <a:r>
              <a:rPr lang="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Муравьиная </a:t>
            </a: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царица может жить 21 год, рабочий муравей-7 </a:t>
            </a:r>
            <a:r>
              <a:rPr lang="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Какое </a:t>
            </a: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вредных насекомых и остатков животных за свою жизнь поедает семья муравьев вы узнаете,если 25% этого числа равен 1 млн. </a:t>
            </a:r>
          </a:p>
          <a:p>
            <a:pPr lvl="0" algn="just" rtl="0">
              <a:buNone/>
            </a:pP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Деревья не только поглощают углекислый газ и выделяют кислород. Они работают как фильтры, очищая воздух от сажи и пыли.  Территория Апастовского 1 тыс 48 кв.км.Население 24 тыс.человек. Леса, парки, бульвары,сверы </a:t>
            </a:r>
            <a:r>
              <a:rPr lang="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 8,8 </a:t>
            </a:r>
            <a:r>
              <a:rPr lang="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 Сколько кв.м зеленых насаждений приходится на человека?</a:t>
            </a:r>
          </a:p>
          <a:p>
            <a:endParaRPr lang="ru" sz="2400" dirty="0">
              <a:solidFill>
                <a:srgbClr val="3D85C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4364462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14513" y="1870169"/>
            <a:ext cx="91628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000" b="1" dirty="0">
                <a:solidFill>
                  <a:srgbClr val="A3171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Найти основные характеристики каналов связи и внести данные </a:t>
            </a:r>
          </a:p>
          <a:p>
            <a:pPr indent="449263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предложенную таблицу. В качестве источников исходных данных</a:t>
            </a:r>
          </a:p>
          <a:p>
            <a:pPr indent="449263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использовать ресурсы сети Интернет.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1647506"/>
              </p:ext>
            </p:extLst>
          </p:nvPr>
        </p:nvGraphicFramePr>
        <p:xfrm>
          <a:off x="336952" y="3429000"/>
          <a:ext cx="8483519" cy="3096345"/>
        </p:xfrm>
        <a:graphic>
          <a:graphicData uri="http://schemas.openxmlformats.org/drawingml/2006/table">
            <a:tbl>
              <a:tblPr/>
              <a:tblGrid>
                <a:gridCol w="1731773"/>
                <a:gridCol w="2466567"/>
                <a:gridCol w="2097500"/>
                <a:gridCol w="2187679"/>
              </a:tblGrid>
              <a:tr h="647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Канал связи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Физические характеристики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Пропускная способность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Помехоустойчивость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Телефонная связь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Радиосвязь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Оптическое волокно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Спутниковая связь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215" marR="442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" name="Shape 258"/>
          <p:cNvSpPr/>
          <p:nvPr/>
        </p:nvSpPr>
        <p:spPr>
          <a:xfrm>
            <a:off x="-14513" y="0"/>
            <a:ext cx="9144000" cy="14382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="" xmlns:p14="http://schemas.microsoft.com/office/powerpoint/2010/main" val="3621635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6018" y="1772816"/>
            <a:ext cx="8262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b="1" dirty="0">
                <a:solidFill>
                  <a:srgbClr val="A3171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Построить ленту времени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http://www.dipity.com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указав ключевые </a:t>
            </a:r>
          </a:p>
          <a:p>
            <a:pPr indent="449263"/>
            <a:r>
              <a:rPr lang="ru-RU" dirty="0">
                <a:latin typeface="Times New Roman" pitchFamily="18" charset="0"/>
                <a:cs typeface="Times New Roman" pitchFamily="18" charset="0"/>
              </a:rPr>
              <a:t>моменты в истории создания сети Интернет .</a:t>
            </a:r>
            <a:endParaRPr lang="ru-RU" dirty="0"/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772"/>
          <a:stretch>
            <a:fillRect/>
          </a:stretch>
        </p:blipFill>
        <p:spPr bwMode="auto">
          <a:xfrm>
            <a:off x="1331913" y="2852936"/>
            <a:ext cx="6408737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258"/>
          <p:cNvSpPr/>
          <p:nvPr/>
        </p:nvSpPr>
        <p:spPr>
          <a:xfrm>
            <a:off x="-14513" y="0"/>
            <a:ext cx="9144000" cy="14382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="" xmlns:p14="http://schemas.microsoft.com/office/powerpoint/2010/main" val="3495764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8"/>
          <p:cNvSpPr/>
          <p:nvPr/>
        </p:nvSpPr>
        <p:spPr>
          <a:xfrm>
            <a:off x="-14513" y="0"/>
            <a:ext cx="9144000" cy="14382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pic>
        <p:nvPicPr>
          <p:cNvPr id="2050" name="Picture 2" descr="C:\Documents and Settings\Admin\Рабочий стол\диаграмма Ишвы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703639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Ишикавы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fishbone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графический инструмент, позволяющий наглядно и систематизировано анализировать взаимосвязи следствий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причин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которые порождают эти следствия или влияют на них.</a:t>
            </a:r>
          </a:p>
        </p:txBody>
      </p:sp>
    </p:spTree>
    <p:extLst>
      <p:ext uri="{BB962C8B-B14F-4D97-AF65-F5344CB8AC3E}">
        <p14:creationId xmlns="" xmlns:p14="http://schemas.microsoft.com/office/powerpoint/2010/main" val="2087515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диаграмма Ишкавы))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1685"/>
            <a:ext cx="948110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556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8"/>
          <p:cNvSpPr/>
          <p:nvPr/>
        </p:nvSpPr>
        <p:spPr>
          <a:xfrm>
            <a:off x="-14513" y="0"/>
            <a:ext cx="9144000" cy="14382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3008131"/>
              </p:ext>
            </p:extLst>
          </p:nvPr>
        </p:nvGraphicFramePr>
        <p:xfrm>
          <a:off x="0" y="1589104"/>
          <a:ext cx="9144000" cy="5077456"/>
        </p:xfrm>
        <a:graphic>
          <a:graphicData uri="http://schemas.openxmlformats.org/drawingml/2006/table">
            <a:tbl>
              <a:tblPr/>
              <a:tblGrid>
                <a:gridCol w="2703444"/>
                <a:gridCol w="6440556"/>
              </a:tblGrid>
              <a:tr h="63402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Традиционные задания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6" marR="61426" marT="94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Обновленные задания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6" marR="61426" marT="94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266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Назови прогрессивные силы, участвовавшие в Гражданской войне.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6" marR="61426" marT="94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Представь, что ты оказался на месте своего предка – участника Гражданской войны на 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стороне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белых или красных. За какие действия своих соратников ты бы испытывал </a:t>
                      </a: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угрызения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совести?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Свое мнение объясни.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6" marR="61426" marT="94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077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Перечислите отличия растений от животных.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6" marR="61426" marT="94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Лягушонок прыгал и кричал: «Я зеленый – значит, я растение!»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Что ему ответил умный утенок Кряк?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6" marR="61426" marT="94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76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Перечислите имена существительные, которые относятся к 1-му, 2-му и 3-му склонению.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6" marR="61426" marT="94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нужно сделать, чтобы определить, к какому склонению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относится имя существительное?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6" marR="61426" marT="94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02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Определите площадь прямоугольника.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6" marR="61426" marT="94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Дан план комнаты и размеры ковров. Определите, какой из предложенных ковров полностью закроет пол.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6" marR="61426" marT="94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94632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58"/>
          <p:cNvSpPr/>
          <p:nvPr/>
        </p:nvSpPr>
        <p:spPr>
          <a:xfrm>
            <a:off x="-14513" y="0"/>
            <a:ext cx="9144000" cy="14382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3" name="Прямоугольник 2"/>
          <p:cNvSpPr/>
          <p:nvPr/>
        </p:nvSpPr>
        <p:spPr>
          <a:xfrm>
            <a:off x="0" y="1438275"/>
            <a:ext cx="9144000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вы сегодня шли в школу. Опишите свою дорогу.</a:t>
            </a:r>
          </a:p>
          <a:p>
            <a:pPr lvl="0" eaLnBrk="0" fontAlgn="base" hangingPunct="0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Прочитайте фразу: «Гений и злодейство — две вещи несовместные». Подумайте, какой знак препинания вы поставили бы в конце этой фразы. Защитите свой выбор.</a:t>
            </a:r>
          </a:p>
          <a:p>
            <a:pPr lvl="0" eaLnBrk="0" fontAlgn="base" hangingPunct="0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Представьте, что вас попросили создать сборник поучений, обращенных к вашим сверстникам. Предложите свое поучение и объясните, почему оно должно быть воспринято читателями.</a:t>
            </a:r>
          </a:p>
          <a:p>
            <a:pPr lvl="0" eaLnBrk="0" fontAlgn="base" hangingPunct="0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и инсценируйте спор, который может возникнуть среди современных читателей пьесы «Горе от ума».</a:t>
            </a:r>
          </a:p>
          <a:p>
            <a:pPr lvl="0" eaLnBrk="0" fontAlgn="base" hangingPunct="0"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22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44CC2-EB28-4C20-B62A-A8BA8A99229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1077461" y="936883"/>
            <a:ext cx="79183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ru-RU" sz="2000" b="1" dirty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D60000"/>
                </a:solidFill>
                <a:latin typeface="Times New Roman" pitchFamily="18" charset="0"/>
                <a:cs typeface="Times New Roman" pitchFamily="18" charset="0"/>
              </a:rPr>
              <a:t>езультаты – системообразующий элемент ФГОС</a:t>
            </a:r>
            <a:endParaRPr lang="ru-RU" sz="2000" b="1" dirty="0">
              <a:solidFill>
                <a:srgbClr val="D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="" xmlns:p14="http://schemas.microsoft.com/office/powerpoint/2010/main" val="4068495383"/>
              </p:ext>
            </p:extLst>
          </p:nvPr>
        </p:nvGraphicFramePr>
        <p:xfrm>
          <a:off x="-390080" y="1525240"/>
          <a:ext cx="863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V="1">
            <a:off x="3491880" y="620688"/>
            <a:ext cx="5572125" cy="46037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10800000" scaled="1"/>
          </a:gradFill>
          <a:ln w="55000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6390">
            <a:off x="170140" y="284299"/>
            <a:ext cx="2203897" cy="993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14857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стандартизации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системы образования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875">
            <a:off x="318586" y="1698086"/>
            <a:ext cx="2255382" cy="3483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ый треугольник 12"/>
          <p:cNvSpPr/>
          <p:nvPr/>
        </p:nvSpPr>
        <p:spPr>
          <a:xfrm>
            <a:off x="0" y="5445224"/>
            <a:ext cx="2699792" cy="14127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1027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ED101-64D8-40AE-A54B-942430D70EF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420219712"/>
              </p:ext>
            </p:extLst>
          </p:nvPr>
        </p:nvGraphicFramePr>
        <p:xfrm>
          <a:off x="179512" y="476672"/>
          <a:ext cx="856895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788511"/>
            <a:ext cx="7884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беседовать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надо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договориться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значении слов…» </a:t>
            </a:r>
          </a:p>
          <a:p>
            <a:pPr algn="r" eaLnBrk="1" hangingPunct="1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499993" y="571500"/>
            <a:ext cx="4644008" cy="45719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10800000" scaled="1"/>
          </a:gradFill>
          <a:ln w="55000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dk1"/>
              </a:solidFill>
              <a:latin typeface="+mn-lt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1560" y="188640"/>
            <a:ext cx="8296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лассифицируем результаты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Платон_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12731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7744" y="5643245"/>
            <a:ext cx="6424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Децентрация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психологии развития)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преодоление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(эгоцентризма), т.е. видения мира только со своей точки зрения и невозможности учитывать точку зрения других лиц на те же явления и предметы. </a:t>
            </a:r>
          </a:p>
        </p:txBody>
      </p:sp>
    </p:spTree>
    <p:extLst>
      <p:ext uri="{BB962C8B-B14F-4D97-AF65-F5344CB8AC3E}">
        <p14:creationId xmlns="" xmlns:p14="http://schemas.microsoft.com/office/powerpoint/2010/main" val="45417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0" y="5445224"/>
            <a:ext cx="2699792" cy="14127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ED101-64D8-40AE-A54B-942430D70EF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989770192"/>
              </p:ext>
            </p:extLst>
          </p:nvPr>
        </p:nvGraphicFramePr>
        <p:xfrm>
          <a:off x="395536" y="620688"/>
          <a:ext cx="8304584" cy="599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5" descr="Платон_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12731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788511"/>
            <a:ext cx="788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«Прежде, чем беседовать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надо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договориться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значении слов…» </a:t>
            </a:r>
          </a:p>
          <a:p>
            <a:pPr algn="r" eaLnBrk="1" hangingPunct="1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Платон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499993" y="571500"/>
            <a:ext cx="4644008" cy="45719"/>
          </a:xfrm>
          <a:prstGeom prst="rect">
            <a:avLst/>
          </a:prstGeom>
          <a:gradFill rotWithShape="1">
            <a:gsLst>
              <a:gs pos="0">
                <a:schemeClr val="accent1">
                  <a:lumMod val="75000"/>
                </a:schemeClr>
              </a:gs>
              <a:gs pos="100000">
                <a:srgbClr val="FFFFFF"/>
              </a:gs>
            </a:gsLst>
            <a:lin ang="10800000" scaled="1"/>
          </a:gradFill>
          <a:ln w="55000" cmpd="thickThin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560" y="188640"/>
            <a:ext cx="8296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лассифицируем результаты</a:t>
            </a:r>
            <a:endParaRPr lang="ru-RU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52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1464"/>
            <a:ext cx="6401384" cy="1489154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>
            <a:off x="0" y="5445224"/>
            <a:ext cx="2699792" cy="14127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4282" y="1571612"/>
            <a:ext cx="87154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результаты освоения основной образовательной программы основного общего образования должны отражать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целеполагания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учебной деятельности как умение самостоятельно ставить новые учебные и познавательные цели и задачи, преобразовывать практическую задачу в теоретическую, устанавливать целевые приоритеты;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умение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планировать пути достижения целей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на основе самостоятельного анализа условий и средств их достижения, выделять альтернативные способы достижения цели и выбирать наиболее эффективный способ, осуществлять познавательную рефлексию в отношении действий по решению учебных и познавательных задач;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умение осуществлять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констатирующий и предвосхищающий контроль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по результату и по способу действия на уровне произвольного внимания, вносить необходимые коррективы в исполнение и способ действия как в конце действия, так и по ходу его реализации;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4537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1464"/>
            <a:ext cx="6401384" cy="1489154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>
            <a:off x="0" y="5445224"/>
            <a:ext cx="2699792" cy="14127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4282" y="1785926"/>
            <a:ext cx="864399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формирование осознанной 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декватной и критичной оценки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учебной деятельности, умения самостоятельно и аргументировано оценивать свои действия и действия одноклассников, содержательно обосновывая правильность или ошибочность результата и способа действия, адекватно оценивать объективную трудность как меру фактического или предполагаемого расхода ресурсов на решение задачи, адекватно оценивать свои возможности достижения цели определенной сложности в различных сферах самостоятельной деятельности;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5) овладение основами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волевой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 учебной и познавательной деятельности в форме осознанного управления своим поведением и деятельностью, готовность и способность противостоять внешним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помехам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537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214290"/>
            <a:ext cx="6401384" cy="1489154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>
            <a:off x="0" y="5445224"/>
            <a:ext cx="2699792" cy="14127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4282" y="1214423"/>
            <a:ext cx="84296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en-US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осознанное владение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логическими действиями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определения и ограничения понятий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установления причинно-следственных и родовидовых связей и обобщения на различном предметном материале; сравнения,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сериации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классификации на основе самостоятельного выбора оснований и критериев; умение строить классификацию, строить логическое рассуждение, включая установление причинно-следственных связей, делать умозаключения (индуктивное, дедуктивное и по аналогии) и выводы на основе аргументации; умение работать с метафорами;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7) умение создавать, применять и преобразовывать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знаково-символические средства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модели и схемы для решения учебных и познавательных задач;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8) овладение системой операций, обеспечивающих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понимание текста,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включая умение структурировать тексты, выделять главное и второстепенное, основную идею текста, выстраивать последовательность описываемых событий; овладение основами ознакомительного, изучающего, усваивающего и поискового чтения, рефлексивного чтения;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4537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1464"/>
            <a:ext cx="6401384" cy="1489154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>
            <a:off x="0" y="5445224"/>
            <a:ext cx="2699792" cy="141277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596" y="1643050"/>
            <a:ext cx="79598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умение организовывать и планировать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учебное сотрудничество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и совместную деятельность с учителем и сверстниками, определять общие цели и распределение функций и ролей участников, способы взаимодействия, планировать общие способы работы;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10) 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мение работать в группе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владение навыками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самопрезентации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умение эффективно сотрудничать и взаимодействовать на основе координации различных позиций при выработке общего решения в совместной деятельности; умение слушать партнера, формулировать и аргументировать свое мнение, корректно отстаивать свою позицию и координировать ее с партнерами, в том числе в ситуации столкновения интересов; умение продуктивно разрешать конфликты на основе учета интересов и позиций всех его участников, поиска и оценки альтернативных способов разрешения конфликтов;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4537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2580</TotalTime>
  <Words>1311</Words>
  <Application>Microsoft Office PowerPoint</Application>
  <PresentationFormat>Экран (4:3)</PresentationFormat>
  <Paragraphs>193</Paragraphs>
  <Slides>29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
      Предмет: английский язык Класс: 5   Тема: «Прогулка по Лондону» </vt:lpstr>
      <vt:lpstr>Задание 1</vt:lpstr>
      <vt:lpstr>Задание 2</vt:lpstr>
      <vt:lpstr>  </vt:lpstr>
      <vt:lpstr>Задание.  Объясни обычные явления с точки зрения физики. Рассмотри рисунок, подумай какие слова подходят каждому из человечков. </vt:lpstr>
      <vt:lpstr>Предмет:  Обществознание, 8 класс Тема: «Человек в мире людей»   Планируемые образовательные результаты: </vt:lpstr>
      <vt:lpstr>Слайд 21</vt:lpstr>
      <vt:lpstr>Предмет: математика Тема: Проценты</vt:lpstr>
      <vt:lpstr>     Составить задачу по теме «Проценты»  с экологическим содержанием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Федоровна</dc:creator>
  <cp:lastModifiedBy>User</cp:lastModifiedBy>
  <cp:revision>107</cp:revision>
  <dcterms:created xsi:type="dcterms:W3CDTF">2012-04-06T11:25:17Z</dcterms:created>
  <dcterms:modified xsi:type="dcterms:W3CDTF">2016-02-18T12:12:41Z</dcterms:modified>
</cp:coreProperties>
</file>