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70" r:id="rId12"/>
    <p:sldId id="267" r:id="rId13"/>
    <p:sldId id="269" r:id="rId14"/>
    <p:sldId id="271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6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26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71625" y="2124075"/>
            <a:ext cx="6315075" cy="134778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b"/>
          <a:lstStyle>
            <a:lvl1pPr algn="ctr">
              <a:defRPr sz="4500" b="1" i="1">
                <a:solidFill>
                  <a:srgbClr val="C00000"/>
                </a:solidFill>
                <a:latin typeface="Cambria" panose="02040503050406030204" pitchFamily="18" charset="0"/>
              </a:defRPr>
            </a:lvl1pPr>
          </a:lstStyle>
          <a:p>
            <a:r>
              <a:rPr lang="ru-RU" dirty="0" smtClean="0"/>
              <a:t>Шаблон презентации</a:t>
            </a:r>
            <a:br>
              <a:rPr lang="ru-RU" dirty="0" smtClean="0"/>
            </a:br>
            <a:r>
              <a:rPr lang="ru-RU" dirty="0" smtClean="0"/>
              <a:t>«Геометрия 7-9»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7287" y="4128295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latin typeface="Cambria" panose="02040503050406030204" pitchFamily="18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7225" y="6330952"/>
            <a:ext cx="2057400" cy="365125"/>
          </a:xfrm>
        </p:spPr>
        <p:txBody>
          <a:bodyPr/>
          <a:lstStyle/>
          <a:p>
            <a:fld id="{C4C92766-2C3E-4145-8C02-DB5BE2569BEB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43237" y="6330952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49" y="6330952"/>
            <a:ext cx="2057400" cy="365125"/>
          </a:xfrm>
        </p:spPr>
        <p:txBody>
          <a:bodyPr/>
          <a:lstStyle/>
          <a:p>
            <a:fld id="{EA89C494-C5C5-4644-844B-BB89C7C786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180975" y="6442078"/>
            <a:ext cx="1169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Коломина Н.Н.</a:t>
            </a:r>
            <a:endParaRPr lang="ru-RU" sz="1200" i="1" dirty="0">
              <a:solidFill>
                <a:schemeClr val="accent1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21180861">
            <a:off x="1071725" y="609600"/>
            <a:ext cx="861849" cy="1357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390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2766-2C3E-4145-8C02-DB5BE2569BEB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C494-C5C5-4644-844B-BB89C7C78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34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2766-2C3E-4145-8C02-DB5BE2569BEB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C494-C5C5-4644-844B-BB89C7C78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17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9875" y="4561523"/>
            <a:ext cx="2019300" cy="16154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2766-2C3E-4145-8C02-DB5BE2569BEB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C494-C5C5-4644-844B-BB89C7C78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342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2766-2C3E-4145-8C02-DB5BE2569BEB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C494-C5C5-4644-844B-BB89C7C78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08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2766-2C3E-4145-8C02-DB5BE2569BEB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C494-C5C5-4644-844B-BB89C7C78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3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2766-2C3E-4145-8C02-DB5BE2569BEB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C494-C5C5-4644-844B-BB89C7C78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2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stati.ge/classified_big/1355217448drawing-tools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56" y="4676774"/>
            <a:ext cx="1829594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2766-2C3E-4145-8C02-DB5BE2569BEB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C494-C5C5-4644-844B-BB89C7C78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4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ostati.ge/classified_big/1355217448drawing-tools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56" y="4638674"/>
            <a:ext cx="1829594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2766-2C3E-4145-8C02-DB5BE2569BEB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C494-C5C5-4644-844B-BB89C7C78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75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2766-2C3E-4145-8C02-DB5BE2569BEB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C494-C5C5-4644-844B-BB89C7C78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81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92766-2C3E-4145-8C02-DB5BE2569BEB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C494-C5C5-4644-844B-BB89C7C78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438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600076" y="364331"/>
            <a:ext cx="7915274" cy="5812632"/>
          </a:xfrm>
          <a:prstGeom prst="roundRect">
            <a:avLst>
              <a:gd name="adj" fmla="val 9129"/>
            </a:avLst>
          </a:prstGeo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92766-2C3E-4145-8C02-DB5BE2569BEB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9C494-C5C5-4644-844B-BB89C7C786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13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7%D0%B4%D0%B0%D0%BD%D0%B8%D0%B5" TargetMode="External"/><Relationship Id="rId2" Type="http://schemas.openxmlformats.org/officeDocument/2006/relationships/hyperlink" Target="https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25" y="1609859"/>
            <a:ext cx="6315075" cy="3090930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Геометрия </a:t>
            </a:r>
            <a:br>
              <a:rPr lang="ru-RU" sz="8000" dirty="0" smtClean="0"/>
            </a:br>
            <a:r>
              <a:rPr lang="ru-RU" sz="8000" dirty="0" smtClean="0"/>
              <a:t>8 класс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11850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6"/>
                </a:solidFill>
              </a:rPr>
              <a:t>Задание</a:t>
            </a:r>
            <a:endParaRPr lang="ru-RU" sz="4400" b="1" dirty="0">
              <a:solidFill>
                <a:schemeClr val="accent6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28650" y="1825625"/>
            <a:ext cx="8077468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Запишите формулу для вычисления площади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трапеции, если её основания равны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высота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рапеция 4"/>
          <p:cNvSpPr/>
          <p:nvPr/>
        </p:nvSpPr>
        <p:spPr>
          <a:xfrm>
            <a:off x="4233837" y="3644537"/>
            <a:ext cx="2495006" cy="2181497"/>
          </a:xfrm>
          <a:prstGeom prst="trapezoi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3769926" y="4683034"/>
            <a:ext cx="2181497" cy="104502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Площадь знаем! </a:t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Какие элементы можем найти?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619794"/>
            <a:ext cx="7886700" cy="455716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    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S=</a:t>
            </a:r>
          </a:p>
          <a:p>
            <a:pPr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h=</a:t>
            </a:r>
          </a:p>
          <a:p>
            <a:pPr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        a=                        </a:t>
            </a:r>
          </a:p>
          <a:p>
            <a:pPr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b =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рапеция 3">
            <a:hlinkClick r:id="rId2" action="ppaction://hlinksldjump"/>
          </p:cNvPr>
          <p:cNvSpPr/>
          <p:nvPr/>
        </p:nvSpPr>
        <p:spPr>
          <a:xfrm>
            <a:off x="836022" y="2272938"/>
            <a:ext cx="2364378" cy="2233748"/>
          </a:xfrm>
          <a:prstGeom prst="trapezoid">
            <a:avLst>
              <a:gd name="adj" fmla="val 302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450669" y="3363685"/>
            <a:ext cx="2233749" cy="522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89612" y="1698171"/>
            <a:ext cx="313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0240" y="445443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6423" y="1740330"/>
            <a:ext cx="1502227" cy="983276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6216" y="2687980"/>
            <a:ext cx="966651" cy="1054528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9907" y="5159830"/>
            <a:ext cx="1152476" cy="940526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84172" y="4219304"/>
            <a:ext cx="1175657" cy="959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0714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Задача 1</a:t>
            </a:r>
            <a:endParaRPr lang="ru-RU" sz="4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384" y="914400"/>
            <a:ext cx="8255725" cy="52625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              Дано: АВС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- трапеция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                    АВ=ВС=4, А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=8</a:t>
            </a:r>
          </a:p>
          <a:p>
            <a:pPr>
              <a:buNone/>
            </a:pP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Найти: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7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Задача 2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В              С        Дано: АВС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– трапеция,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=18 </a:t>
            </a: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6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              А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=7 см, ВС=2 см. </a:t>
            </a:r>
          </a:p>
          <a:p>
            <a:pPr>
              <a:buNone/>
            </a:pP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                                   Найти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А                        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346163" y="1756954"/>
            <a:ext cx="1306292" cy="1306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53590" y="2442754"/>
            <a:ext cx="1972490" cy="13063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979714" y="1110343"/>
            <a:ext cx="966651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1743892" y="1273628"/>
            <a:ext cx="1332413" cy="1005844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936541" y="731182"/>
            <a:ext cx="4924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4379" y="577824"/>
            <a:ext cx="4748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6" name="Трапеция 15">
            <a:hlinkClick r:id="rId2" action="ppaction://hlinksldjump"/>
          </p:cNvPr>
          <p:cNvSpPr/>
          <p:nvPr/>
        </p:nvSpPr>
        <p:spPr>
          <a:xfrm>
            <a:off x="927463" y="3566160"/>
            <a:ext cx="2442754" cy="2024743"/>
          </a:xfrm>
          <a:prstGeom prst="trapezoid">
            <a:avLst>
              <a:gd name="adj" fmla="val 2822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535577"/>
            <a:ext cx="7886700" cy="564138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Задача 3</a:t>
            </a:r>
            <a:r>
              <a:rPr lang="ru-RU" sz="4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               М  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S=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(10+12)/2*6=66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С          Е             Ответ: 66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Задача 4:</a:t>
            </a:r>
            <a:r>
              <a:rPr lang="ru-RU" sz="4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a=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2*21/6 – 4= 3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Ответ: 3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89120" y="3657600"/>
            <a:ext cx="1175657" cy="959444"/>
          </a:xfrm>
          <a:prstGeom prst="rect">
            <a:avLst/>
          </a:prstGeom>
          <a:noFill/>
        </p:spPr>
      </p:pic>
      <p:sp>
        <p:nvSpPr>
          <p:cNvPr id="6" name="Трапеция 5">
            <a:hlinkClick r:id="rId3" action="ppaction://hlinksldjump"/>
          </p:cNvPr>
          <p:cNvSpPr/>
          <p:nvPr/>
        </p:nvSpPr>
        <p:spPr>
          <a:xfrm rot="10800000">
            <a:off x="966652" y="1606730"/>
            <a:ext cx="1737360" cy="1698172"/>
          </a:xfrm>
          <a:prstGeom prst="trapezoid">
            <a:avLst>
              <a:gd name="adj" fmla="val 2090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88824" y="1082835"/>
            <a:ext cx="1502227" cy="983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Задача 6:</a:t>
            </a:r>
            <a:endParaRPr lang="ru-RU" sz="44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7139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Высота, основания трапеции относятся как 5:6:4. Найти меньшее основание трапеции, площадь которой 88 квадратных см, а высота меньше оснований.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4875" y="638175"/>
            <a:ext cx="7239000" cy="54014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500" b="1" smtClean="0">
                <a:solidFill>
                  <a:srgbClr val="FF0000"/>
                </a:solidFill>
                <a:latin typeface="Monotype Corsiva" pitchFamily="66" charset="0"/>
              </a:rPr>
              <a:t>Спасибо </a:t>
            </a:r>
          </a:p>
          <a:p>
            <a:pPr algn="ctr"/>
            <a:r>
              <a:rPr lang="ru-RU" sz="11500" b="1" smtClean="0">
                <a:solidFill>
                  <a:srgbClr val="FF0000"/>
                </a:solidFill>
                <a:latin typeface="Monotype Corsiva" pitchFamily="66" charset="0"/>
              </a:rPr>
              <a:t>за </a:t>
            </a:r>
            <a:r>
              <a:rPr lang="ru-RU" sz="11500" b="1" dirty="0" smtClean="0">
                <a:solidFill>
                  <a:srgbClr val="FF0000"/>
                </a:solidFill>
                <a:latin typeface="Monotype Corsiva" pitchFamily="66" charset="0"/>
              </a:rPr>
              <a:t>урок! Молодцы!!!</a:t>
            </a:r>
            <a:endParaRPr lang="ru-RU" sz="115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83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Найти </a:t>
            </a:r>
            <a:r>
              <a:rPr lang="ru-RU" sz="5400" b="1" dirty="0" smtClean="0">
                <a:hlinkClick r:id="rId2" action="ppaction://hlinksldjump"/>
              </a:rPr>
              <a:t>площадь</a:t>
            </a:r>
            <a:r>
              <a:rPr lang="ru-RU" sz="5400" b="1" dirty="0" smtClean="0"/>
              <a:t> фасада</a:t>
            </a:r>
            <a:endParaRPr lang="ru-RU" sz="54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01531" y="3502029"/>
            <a:ext cx="2601534" cy="1399458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5" name="Прямоугольник 4"/>
          <p:cNvSpPr/>
          <p:nvPr/>
        </p:nvSpPr>
        <p:spPr>
          <a:xfrm>
            <a:off x="1107582" y="3502029"/>
            <a:ext cx="1493949" cy="139945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107581" y="2253803"/>
            <a:ext cx="1493949" cy="12482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78977" y="2246333"/>
            <a:ext cx="1518036" cy="1248228"/>
          </a:xfrm>
          <a:prstGeom prst="rect">
            <a:avLst/>
          </a:prstGeom>
        </p:spPr>
      </p:pic>
      <p:sp>
        <p:nvSpPr>
          <p:cNvPr id="10" name="Трапеция 9"/>
          <p:cNvSpPr/>
          <p:nvPr/>
        </p:nvSpPr>
        <p:spPr>
          <a:xfrm rot="10800000">
            <a:off x="1867436" y="2253801"/>
            <a:ext cx="4056845" cy="1248222"/>
          </a:xfrm>
          <a:prstGeom prst="trapezoid">
            <a:avLst>
              <a:gd name="adj" fmla="val 6111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987896" y="1690689"/>
            <a:ext cx="1804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м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6697013" y="3847815"/>
            <a:ext cx="927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м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32029" y="4783543"/>
            <a:ext cx="1207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м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4100" y="5457821"/>
            <a:ext cx="5009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крыши – 4 м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2747" y="4664312"/>
            <a:ext cx="1341236" cy="10729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77144" y="3494560"/>
            <a:ext cx="1505843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5924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err="1" smtClean="0"/>
              <a:t>Фаса́д</a:t>
            </a:r>
            <a:r>
              <a:rPr lang="ru-RU" sz="4800" b="1" dirty="0" smtClean="0"/>
              <a:t> (</a:t>
            </a:r>
            <a:r>
              <a:rPr lang="ru-RU" sz="4800" b="1" dirty="0" smtClean="0">
                <a:hlinkClick r:id="rId2" tooltip="Французский язык"/>
              </a:rPr>
              <a:t>фр.</a:t>
            </a:r>
            <a:r>
              <a:rPr lang="ru-RU" sz="4800" b="1" dirty="0" smtClean="0"/>
              <a:t> </a:t>
            </a:r>
            <a:r>
              <a:rPr lang="fr-FR" sz="4800" b="1" i="1" dirty="0" smtClean="0"/>
              <a:t>Façade</a:t>
            </a:r>
            <a:r>
              <a:rPr lang="ru-RU" sz="4800" b="1" i="1" dirty="0" smtClean="0"/>
              <a:t>)</a:t>
            </a:r>
            <a:r>
              <a:rPr lang="ru-RU" sz="4800" b="1" dirty="0" smtClean="0"/>
              <a:t> — наружная, передняя сторона </a:t>
            </a:r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Здание"/>
              </a:rPr>
              <a:t>здания</a:t>
            </a: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 </a:t>
            </a:r>
            <a:endParaRPr lang="ru-RU" sz="4400" dirty="0"/>
          </a:p>
        </p:txBody>
      </p:sp>
      <p:pic>
        <p:nvPicPr>
          <p:cNvPr id="4" name="Picture 7" descr="http://cs405831.vk.me/v405831198/a787/jbNigv4PoMw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" y="1828800"/>
            <a:ext cx="7886700" cy="463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63228"/>
          </a:xfrm>
        </p:spPr>
        <p:txBody>
          <a:bodyPr>
            <a:normAutofit/>
          </a:bodyPr>
          <a:lstStyle/>
          <a:p>
            <a:pPr algn="ctr"/>
            <a:r>
              <a:rPr lang="ru-RU" sz="2200" u="sng" dirty="0" smtClean="0"/>
              <a:t/>
            </a:r>
            <a:br>
              <a:rPr lang="ru-RU" sz="2200" u="sng" dirty="0" smtClean="0"/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Фасад музея «Марфин дом»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2do2go.ru/uploads/full/f1c6df0d62895c72faa1b5a09dc3d5fc_w960_h20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312" y="1410788"/>
            <a:ext cx="6311631" cy="45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245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Фасад Архангельского областного театра драмы им. М.В. Ломоносова</a:t>
            </a:r>
            <a:endParaRPr lang="ru-RU" sz="3600" b="1" dirty="0"/>
          </a:p>
        </p:txBody>
      </p:sp>
      <p:pic>
        <p:nvPicPr>
          <p:cNvPr id="3" name="Рисунок 2" descr="http://www.2do2go.ru/uploads/full/e048a0927a01b7df3844d9e81d049608_w960_h20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280" y="1711234"/>
            <a:ext cx="5839097" cy="391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4583" y="731520"/>
            <a:ext cx="730213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err="1" smtClean="0">
                <a:latin typeface="Times New Roman" pitchFamily="18" charset="0"/>
                <a:cs typeface="Times New Roman" pitchFamily="18" charset="0"/>
              </a:rPr>
              <a:t>Архите́ктор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(в переводе с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древне-греческого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— «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главный строитель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») — квалифицированный специалист, который проектирует здания.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587892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5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5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6500" b="1" smtClean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6500" b="1" dirty="0" smtClean="0">
                <a:latin typeface="Times New Roman" pitchFamily="18" charset="0"/>
                <a:cs typeface="Times New Roman" pitchFamily="18" charset="0"/>
              </a:rPr>
              <a:t>урока: </a:t>
            </a:r>
            <a:br>
              <a:rPr lang="ru-RU" sz="6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Площадь трапеции.</a:t>
            </a:r>
            <a:r>
              <a:rPr lang="ru-RU" sz="6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006" y="365126"/>
            <a:ext cx="8712925" cy="5878920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ru-RU" sz="4400" b="1" dirty="0" smtClean="0"/>
              <a:t>А              </a:t>
            </a:r>
            <a:r>
              <a:rPr lang="en-US" sz="4400" b="1" dirty="0" smtClean="0"/>
              <a:t>    </a:t>
            </a:r>
            <a:r>
              <a:rPr lang="ru-RU" sz="4400" b="1" dirty="0" smtClean="0"/>
              <a:t>  Н    </a:t>
            </a:r>
            <a:r>
              <a:rPr lang="en-US" sz="4400" b="1" dirty="0" smtClean="0"/>
              <a:t>D</a:t>
            </a:r>
            <a:endParaRPr lang="ru-RU" sz="4400" b="1" dirty="0"/>
          </a:p>
        </p:txBody>
      </p:sp>
      <p:sp>
        <p:nvSpPr>
          <p:cNvPr id="3" name="Трапеция 2"/>
          <p:cNvSpPr/>
          <p:nvPr/>
        </p:nvSpPr>
        <p:spPr>
          <a:xfrm>
            <a:off x="509451" y="1266714"/>
            <a:ext cx="3474719" cy="297833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1793262" y="2698053"/>
            <a:ext cx="2980253" cy="11372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1028" y="847550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В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16920" y="860228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С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45430" y="483326"/>
            <a:ext cx="427155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Высота трапеции –</a:t>
            </a:r>
          </a:p>
          <a:p>
            <a:r>
              <a:rPr lang="ru-RU" sz="3600" b="1" dirty="0" smtClean="0"/>
              <a:t>это перпендикуляр, </a:t>
            </a:r>
          </a:p>
          <a:p>
            <a:r>
              <a:rPr lang="ru-RU" sz="3600" b="1" dirty="0" smtClean="0"/>
              <a:t>проведённый из </a:t>
            </a:r>
          </a:p>
          <a:p>
            <a:r>
              <a:rPr lang="ru-RU" sz="3600" b="1" dirty="0" smtClean="0"/>
              <a:t>любой точки одного</a:t>
            </a:r>
          </a:p>
          <a:p>
            <a:r>
              <a:rPr lang="ru-RU" sz="3600" b="1" dirty="0" smtClean="0"/>
              <a:t>основания на</a:t>
            </a:r>
            <a:endParaRPr lang="en-US" sz="3600" b="1" dirty="0" smtClean="0"/>
          </a:p>
          <a:p>
            <a:r>
              <a:rPr lang="ru-RU" sz="3600" b="1" dirty="0" smtClean="0"/>
              <a:t>прямую,</a:t>
            </a:r>
          </a:p>
          <a:p>
            <a:r>
              <a:rPr lang="ru-RU" sz="3600" b="1" dirty="0" smtClean="0"/>
              <a:t>содержащую другое</a:t>
            </a:r>
          </a:p>
          <a:p>
            <a:r>
              <a:rPr lang="ru-RU" sz="3600" b="1" dirty="0" smtClean="0"/>
              <a:t>основание 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Если согласны – хлопайте    )))</a:t>
            </a:r>
            <a:br>
              <a:rPr lang="ru-RU" sz="4000" b="1" dirty="0" smtClean="0"/>
            </a:br>
            <a:r>
              <a:rPr lang="ru-RU" sz="4000" b="1" dirty="0" smtClean="0"/>
              <a:t>Если не согласны – прыгайте    )))</a:t>
            </a:r>
            <a:endParaRPr lang="ru-RU" sz="40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Трапеция 4"/>
          <p:cNvSpPr/>
          <p:nvPr/>
        </p:nvSpPr>
        <p:spPr>
          <a:xfrm>
            <a:off x="2286001" y="2638697"/>
            <a:ext cx="4023360" cy="2586446"/>
          </a:xfrm>
          <a:prstGeom prst="trapezoid">
            <a:avLst>
              <a:gd name="adj" fmla="val 42677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2220685" y="3892731"/>
            <a:ext cx="2560320" cy="130629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94114" y="5016137"/>
            <a:ext cx="409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Е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31028" y="5251268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Н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244046" y="5016138"/>
            <a:ext cx="42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Р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39142" y="2259874"/>
            <a:ext cx="588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М</a:t>
            </a:r>
            <a:endParaRPr lang="ru-RU" sz="3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20640" y="2220685"/>
            <a:ext cx="444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228</Words>
  <Application>Microsoft Office PowerPoint</Application>
  <PresentationFormat>Экран (4:3)</PresentationFormat>
  <Paragraphs>71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Monotype Corsiva</vt:lpstr>
      <vt:lpstr>Times New Roman</vt:lpstr>
      <vt:lpstr>Тема Office</vt:lpstr>
      <vt:lpstr>Геометрия  8 класс</vt:lpstr>
      <vt:lpstr>Найти площадь фасада</vt:lpstr>
      <vt:lpstr>Фаса́д (фр. Façade) — наружная, передняя сторона здания.  </vt:lpstr>
      <vt:lpstr> Фасад музея «Марфин дом»</vt:lpstr>
      <vt:lpstr>Фасад Архангельского областного театра драмы им. М.В. Ломоносова</vt:lpstr>
      <vt:lpstr>Презентация PowerPoint</vt:lpstr>
      <vt:lpstr> Тема урока:  Площадь трапеции.  </vt:lpstr>
      <vt:lpstr>    А                    Н    D</vt:lpstr>
      <vt:lpstr>Если согласны – хлопайте    ))) Если не согласны – прыгайте    )))</vt:lpstr>
      <vt:lpstr>Задание</vt:lpstr>
      <vt:lpstr>Площадь знаем!  Какие элементы можем найти?</vt:lpstr>
      <vt:lpstr>Задача 1</vt:lpstr>
      <vt:lpstr>Презентация PowerPoint</vt:lpstr>
      <vt:lpstr>Задача 6: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Учитель</cp:lastModifiedBy>
  <cp:revision>55</cp:revision>
  <dcterms:created xsi:type="dcterms:W3CDTF">2015-10-15T18:25:46Z</dcterms:created>
  <dcterms:modified xsi:type="dcterms:W3CDTF">2016-03-03T05:33:05Z</dcterms:modified>
</cp:coreProperties>
</file>