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0" r:id="rId2"/>
    <p:sldId id="290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284" r:id="rId11"/>
    <p:sldId id="312" r:id="rId12"/>
    <p:sldId id="314" r:id="rId13"/>
  </p:sldIdLst>
  <p:sldSz cx="9144000" cy="6858000" type="screen4x3"/>
  <p:notesSz cx="6858000" cy="9144000"/>
  <p:custDataLst>
    <p:tags r:id="rId1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2054B"/>
    <a:srgbClr val="169505"/>
    <a:srgbClr val="DA1C37"/>
    <a:srgbClr val="B0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89" autoAdjust="0"/>
  </p:normalViewPr>
  <p:slideViewPr>
    <p:cSldViewPr>
      <p:cViewPr>
        <p:scale>
          <a:sx n="60" d="100"/>
          <a:sy n="60" d="100"/>
        </p:scale>
        <p:origin x="-204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0C85AF4-0D43-4E52-94C1-80DF749DD02D}" type="datetimeFigureOut">
              <a:rPr lang="ru-RU"/>
              <a:pPr>
                <a:defRPr/>
              </a:pPr>
              <a:t>08.03.2016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2C0618-40AE-474B-A411-8152DC24A6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466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DC286-0ADA-499F-AC99-2AC38681A1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3DFBC-0C8A-4967-BC16-C440F50A22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B1CC5-2C0B-4C8F-A5CE-91551EE3FD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3A03A-7765-40F0-93EA-950DE5F0C8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FD27-F474-46B4-B956-6CF7EA2CDC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78173-F331-425C-AE60-3F4C93A563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6E4B2-173F-422D-993D-0D89FC57BA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BAFD9-11CB-496E-A44E-CF95D38790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96770-6898-4000-960E-9F62D5178B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F9A70-2A67-4A70-8CBA-FF4AA48A44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D8E7A-1680-4C0A-9EF2-3FF96099C0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 advClick="0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CE349-C48C-483B-8025-0057067659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>
    <p:split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Теорема о трех перпендикулярах</a:t>
            </a:r>
            <a:br>
              <a:rPr lang="ru-RU" sz="36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(с применением методики УДЕ академика РАН </a:t>
            </a:r>
            <a:r>
              <a:rPr lang="ru-RU" sz="20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П.М.Эрдниева</a:t>
            </a:r>
            <a:r>
              <a:rPr lang="ru-RU" sz="20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260464" y="3669513"/>
            <a:ext cx="5143536" cy="1785950"/>
          </a:xfrm>
          <a:prstGeom prst="parallelogram">
            <a:avLst>
              <a:gd name="adj" fmla="val 90939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339752" y="1919282"/>
            <a:ext cx="1143008" cy="2643206"/>
          </a:xfrm>
          <a:prstGeom prst="line">
            <a:avLst/>
          </a:prstGeom>
          <a:ln w="28575">
            <a:solidFill>
              <a:srgbClr val="B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305050" y="4205298"/>
            <a:ext cx="1143008" cy="357190"/>
          </a:xfrm>
          <a:prstGeom prst="line">
            <a:avLst/>
          </a:prstGeom>
          <a:ln w="28575">
            <a:solidFill>
              <a:srgbClr val="B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339752" y="4000504"/>
            <a:ext cx="214314" cy="71438"/>
          </a:xfrm>
          <a:prstGeom prst="line">
            <a:avLst/>
          </a:prstGeom>
          <a:ln>
            <a:solidFill>
              <a:srgbClr val="320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502824" y="4036223"/>
            <a:ext cx="0" cy="178595"/>
          </a:xfrm>
          <a:prstGeom prst="line">
            <a:avLst/>
          </a:prstGeom>
          <a:ln>
            <a:solidFill>
              <a:srgbClr val="320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2946975" y="4036223"/>
            <a:ext cx="1071570" cy="1071570"/>
          </a:xfrm>
          <a:prstGeom prst="line">
            <a:avLst/>
          </a:prstGeom>
          <a:ln w="28575">
            <a:solidFill>
              <a:srgbClr val="3205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2993701" y="4528108"/>
            <a:ext cx="142876" cy="127721"/>
          </a:xfrm>
          <a:prstGeom prst="line">
            <a:avLst/>
          </a:prstGeom>
          <a:ln>
            <a:solidFill>
              <a:srgbClr val="1695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978316" y="4649381"/>
            <a:ext cx="285752" cy="71438"/>
          </a:xfrm>
          <a:prstGeom prst="line">
            <a:avLst/>
          </a:prstGeom>
          <a:ln>
            <a:solidFill>
              <a:srgbClr val="1695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3376620" y="4182598"/>
            <a:ext cx="142876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537072" y="4164730"/>
            <a:ext cx="97633" cy="2403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835696" y="1626531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А</a:t>
            </a:r>
            <a:endParaRPr lang="ru-RU" sz="24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1835696" y="4153060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</a:t>
            </a:r>
            <a:endParaRPr lang="ru-RU" sz="24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3466083" y="4454267"/>
            <a:ext cx="962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М</a:t>
            </a:r>
            <a:endParaRPr lang="ru-RU" sz="2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024937" y="510779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</a:t>
            </a:r>
            <a:endParaRPr lang="ru-RU" sz="2400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339752" y="1919282"/>
            <a:ext cx="0" cy="2286016"/>
          </a:xfrm>
          <a:prstGeom prst="line">
            <a:avLst/>
          </a:prstGeom>
          <a:ln w="28575">
            <a:solidFill>
              <a:srgbClr val="B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4441642" y="1363963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2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Геометрия 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класс</a:t>
            </a:r>
          </a:p>
          <a:p>
            <a:pPr algn="ctr"/>
            <a:r>
              <a:rPr lang="ru-RU" sz="2400" b="1" i="1" dirty="0" smtClean="0">
                <a:solidFill>
                  <a:srgbClr val="381850"/>
                </a:solidFill>
                <a:latin typeface="Arial" pitchFamily="34" charset="0"/>
                <a:cs typeface="Arial" pitchFamily="34" charset="0"/>
              </a:rPr>
              <a:t>(УМК Геометрия 10-11 </a:t>
            </a:r>
            <a:r>
              <a:rPr lang="ru-RU" sz="2400" b="1" i="1" dirty="0" err="1" smtClean="0">
                <a:solidFill>
                  <a:srgbClr val="381850"/>
                </a:solidFill>
                <a:latin typeface="Arial" pitchFamily="34" charset="0"/>
                <a:cs typeface="Arial" pitchFamily="34" charset="0"/>
              </a:rPr>
              <a:t>кл</a:t>
            </a:r>
            <a:r>
              <a:rPr lang="ru-RU" sz="2400" b="1" i="1" dirty="0" smtClean="0">
                <a:solidFill>
                  <a:srgbClr val="381850"/>
                </a:solidFill>
                <a:latin typeface="Arial" pitchFamily="34" charset="0"/>
                <a:cs typeface="Arial" pitchFamily="34" charset="0"/>
              </a:rPr>
              <a:t>., авторы  </a:t>
            </a:r>
            <a:r>
              <a:rPr lang="ru-RU" sz="2400" b="1" i="1" dirty="0" err="1" smtClean="0">
                <a:solidFill>
                  <a:srgbClr val="381850"/>
                </a:solidFill>
                <a:latin typeface="Arial" pitchFamily="34" charset="0"/>
                <a:cs typeface="Arial" pitchFamily="34" charset="0"/>
              </a:rPr>
              <a:t>Л.С.Атанасян</a:t>
            </a:r>
            <a:r>
              <a:rPr lang="ru-RU" sz="2400" b="1" i="1" dirty="0" smtClean="0">
                <a:solidFill>
                  <a:srgbClr val="381850"/>
                </a:solidFill>
                <a:latin typeface="Arial" pitchFamily="34" charset="0"/>
                <a:cs typeface="Arial" pitchFamily="34" charset="0"/>
              </a:rPr>
              <a:t> и др.)</a:t>
            </a:r>
          </a:p>
          <a:p>
            <a:pPr algn="ctr"/>
            <a:endParaRPr lang="ru-RU" sz="2400" b="1" i="1" dirty="0">
              <a:solidFill>
                <a:srgbClr val="3818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i="1" dirty="0">
              <a:solidFill>
                <a:srgbClr val="381850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1600" b="1" i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Учитель  МБОУ «</a:t>
            </a:r>
            <a:r>
              <a:rPr lang="ru-RU" sz="1600" b="1" i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Зултурганская</a:t>
            </a:r>
            <a:r>
              <a:rPr lang="ru-RU" sz="1600" b="1" i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СОШ» </a:t>
            </a:r>
            <a:r>
              <a:rPr lang="ru-RU" sz="1600" b="1" i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Манджиева</a:t>
            </a:r>
            <a:r>
              <a:rPr lang="ru-RU" sz="1600" b="1" i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Н.И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79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7546" y="5805264"/>
            <a:ext cx="5820678" cy="436910"/>
          </a:xfrm>
        </p:spPr>
        <p:txBody>
          <a:bodyPr/>
          <a:lstStyle/>
          <a:p>
            <a:r>
              <a:rPr lang="en-US" sz="2400" dirty="0" smtClean="0"/>
              <a:t>BD     AC  =&gt;   </a:t>
            </a:r>
            <a:r>
              <a:rPr lang="ru-RU" sz="2400" dirty="0"/>
              <a:t>В</a:t>
            </a:r>
            <a:r>
              <a:rPr lang="ru-RU" sz="1600" dirty="0"/>
              <a:t>1</a:t>
            </a:r>
            <a:r>
              <a:rPr lang="en-US" sz="2400" dirty="0" smtClean="0"/>
              <a:t>D     AC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332656"/>
            <a:ext cx="7704856" cy="748705"/>
          </a:xfrm>
        </p:spPr>
        <p:txBody>
          <a:bodyPr/>
          <a:lstStyle/>
          <a:p>
            <a:r>
              <a:rPr lang="ru-RU" sz="2400" dirty="0" smtClean="0"/>
              <a:t>Как  </a:t>
            </a:r>
            <a:r>
              <a:rPr lang="ru-RU" sz="2400" dirty="0"/>
              <a:t>доказать, что диагональ куба </a:t>
            </a:r>
            <a:r>
              <a:rPr lang="ru-RU" sz="2400" dirty="0" smtClean="0"/>
              <a:t>В</a:t>
            </a:r>
            <a:r>
              <a:rPr lang="ru-RU" sz="1600" dirty="0" smtClean="0"/>
              <a:t>1</a:t>
            </a:r>
            <a:r>
              <a:rPr lang="en-US" sz="2400" dirty="0" smtClean="0"/>
              <a:t>D</a:t>
            </a:r>
            <a:r>
              <a:rPr lang="ru-RU" sz="2400" dirty="0" smtClean="0"/>
              <a:t> </a:t>
            </a:r>
            <a:r>
              <a:rPr lang="ru-RU" sz="2400" dirty="0"/>
              <a:t>перпендикулярна прямой </a:t>
            </a:r>
            <a:r>
              <a:rPr lang="en-US" sz="2400" dirty="0" smtClean="0"/>
              <a:t>AC</a:t>
            </a:r>
            <a:r>
              <a:rPr lang="ru-RU" sz="2400" dirty="0"/>
              <a:t>?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330" r="32330"/>
          <a:stretch/>
        </p:blipFill>
        <p:spPr bwMode="auto">
          <a:xfrm>
            <a:off x="767546" y="2262812"/>
            <a:ext cx="6227573" cy="2966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841993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Формула" r:id="rId4" imgW="114151" imgH="215619" progId="Equation.3">
                  <p:embed/>
                </p:oleObj>
              </mc:Choice>
              <mc:Fallback>
                <p:oleObj name="Формула" r:id="rId4" imgW="114151" imgH="215619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145" y="5877272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332" y="5852508"/>
            <a:ext cx="285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split/>
      </p:transition>
    </mc:Choice>
    <mc:Fallback xmlns="">
      <p:transition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3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55" name="Group 19"/>
          <p:cNvGraphicFramePr>
            <a:graphicFrameLocks noGrp="1"/>
          </p:cNvGraphicFramePr>
          <p:nvPr/>
        </p:nvGraphicFramePr>
        <p:xfrm>
          <a:off x="457200" y="503238"/>
          <a:ext cx="8229600" cy="5851525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585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Comic Sans MS" pitchFamily="66" charset="0"/>
                        </a:rPr>
                        <a:t>Я конечно не ленился, но и очень не трудился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2609"/>
                          </a:solidFill>
                          <a:effectLst/>
                          <a:latin typeface="Comic Sans MS" pitchFamily="66" charset="0"/>
                        </a:rPr>
                        <a:t>Ай-да я,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2609"/>
                          </a:solidFill>
                          <a:effectLst/>
                          <a:latin typeface="Comic Sans MS" pitchFamily="66" charset="0"/>
                        </a:rPr>
                        <a:t>ай-да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12609"/>
                          </a:solidFill>
                          <a:effectLst/>
                          <a:latin typeface="Comic Sans MS" pitchFamily="66" charset="0"/>
                        </a:rPr>
                        <a:t>молодец!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6636" name="Picture 5" descr="1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429000"/>
            <a:ext cx="14732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7" name="Picture 6" descr="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141663"/>
            <a:ext cx="125888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8" name="Text Box 23"/>
          <p:cNvSpPr txBox="1">
            <a:spLocks noChangeArrowheads="1"/>
          </p:cNvSpPr>
          <p:nvPr/>
        </p:nvSpPr>
        <p:spPr bwMode="auto">
          <a:xfrm>
            <a:off x="755650" y="3573463"/>
            <a:ext cx="19446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b="1">
                <a:solidFill>
                  <a:schemeClr val="accent2"/>
                </a:solidFill>
                <a:latin typeface="Arial" charset="0"/>
              </a:rPr>
              <a:t>Скажу опять, что я не понял</a:t>
            </a:r>
          </a:p>
        </p:txBody>
      </p:sp>
      <p:pic>
        <p:nvPicPr>
          <p:cNvPr id="26639" name="Picture 7" descr="CALVIN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268413"/>
            <a:ext cx="1474788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1908175" y="0"/>
            <a:ext cx="518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folHlink"/>
                </a:solidFill>
                <a:effectDag name="">
                  <a:cont type="tree" name="">
                    <a:effect ref="fillLine"/>
                    <a:outerShdw dist="38100" dir="13500000" algn="br">
                      <a:srgbClr val="A07EFF"/>
                    </a:outerShdw>
                  </a:cont>
                  <a:cont type="tree" name="">
                    <a:effect ref="fillLine"/>
                    <a:outerShdw dist="38100" dir="2700000" algn="tl">
                      <a:srgbClr val="432499"/>
                    </a:outerShdw>
                  </a:cont>
                  <a:effect ref="fillLine"/>
                </a:effectDag>
              </a:rPr>
              <a:t>Рефлексия</a:t>
            </a:r>
          </a:p>
        </p:txBody>
      </p:sp>
    </p:spTree>
    <p:extLst>
      <p:ext uri="{BB962C8B-B14F-4D97-AF65-F5344CB8AC3E}">
        <p14:creationId xmlns:p14="http://schemas.microsoft.com/office/powerpoint/2010/main" val="1146344455"/>
      </p:ext>
    </p:extLst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ru-RU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Спасибо </a:t>
            </a:r>
            <a:r>
              <a:rPr lang="ru-RU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за        </a:t>
            </a:r>
            <a:endParaRPr lang="ru-RU" sz="66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ru-RU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работу,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 3" pitchFamily="18" charset="2"/>
              <a:buNone/>
              <a:defRPr/>
            </a:pPr>
            <a:r>
              <a:rPr lang="ru-RU" sz="6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ребята!</a:t>
            </a:r>
            <a:endParaRPr lang="ru-RU" sz="6600" b="1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8676" name="Объект 4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3578225" cy="321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245723"/>
      </p:ext>
    </p:extLst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Ответить на вопросы:	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96544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+mj-lt"/>
                <a:ea typeface="Times New Roman"/>
              </a:rPr>
              <a:t>Угол между прямыми равен 90</a:t>
            </a:r>
            <a:r>
              <a:rPr lang="ru-RU" sz="2400" baseline="30000" dirty="0">
                <a:solidFill>
                  <a:srgbClr val="000000"/>
                </a:solidFill>
                <a:latin typeface="+mj-lt"/>
                <a:ea typeface="Times New Roman"/>
              </a:rPr>
              <a:t>0</a:t>
            </a:r>
            <a:r>
              <a:rPr lang="ru-RU" sz="2400" dirty="0">
                <a:solidFill>
                  <a:srgbClr val="000000"/>
                </a:solidFill>
                <a:latin typeface="+mj-lt"/>
                <a:ea typeface="Times New Roman"/>
              </a:rPr>
              <a:t>. Как называются такие прямые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/>
              </a:rPr>
              <a:t>?  </a:t>
            </a:r>
            <a:endParaRPr lang="ru-RU" sz="2400" dirty="0">
              <a:latin typeface="+mj-lt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/>
              </a:rPr>
              <a:t>Верно </a:t>
            </a:r>
            <a:r>
              <a:rPr lang="ru-RU" sz="2400" dirty="0">
                <a:solidFill>
                  <a:srgbClr val="000000"/>
                </a:solidFill>
                <a:latin typeface="+mj-lt"/>
                <a:ea typeface="Times New Roman"/>
              </a:rPr>
              <a:t>ли утверждение: «Прямая называется перпендикулярной плоскости, если она перпендикулярна некоторой прямой, лежащей в этой 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/>
              </a:rPr>
              <a:t>плоскости.</a:t>
            </a:r>
            <a:endParaRPr lang="ru-RU" sz="1800" dirty="0" smtClean="0">
              <a:latin typeface="+mj-lt"/>
              <a:ea typeface="Times New Roman"/>
            </a:endParaRPr>
          </a:p>
          <a:p>
            <a:pPr marL="514350" indent="-514350" algn="just"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/>
              </a:rPr>
              <a:t>Продолжите </a:t>
            </a:r>
            <a:r>
              <a:rPr lang="ru-RU" sz="2400" dirty="0">
                <a:solidFill>
                  <a:srgbClr val="000000"/>
                </a:solidFill>
                <a:latin typeface="+mj-lt"/>
                <a:ea typeface="Times New Roman"/>
              </a:rPr>
              <a:t>предложение: «Прямая перпендикулярна плоскости, если она 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/>
              </a:rPr>
              <a:t>…»</a:t>
            </a:r>
            <a:endParaRPr lang="ru-RU" sz="1800" dirty="0" smtClean="0">
              <a:latin typeface="+mj-lt"/>
              <a:ea typeface="Times New Roman"/>
            </a:endParaRPr>
          </a:p>
          <a:p>
            <a:pPr marL="514350" indent="-514350" algn="just"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/>
              </a:rPr>
              <a:t>Что </a:t>
            </a:r>
            <a:r>
              <a:rPr lang="ru-RU" sz="2400" dirty="0">
                <a:solidFill>
                  <a:srgbClr val="000000"/>
                </a:solidFill>
                <a:latin typeface="+mj-lt"/>
                <a:ea typeface="Times New Roman"/>
              </a:rPr>
              <a:t>можно сказать о двух прямых, перпендикулярных к одной 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/>
              </a:rPr>
              <a:t>плоскости?</a:t>
            </a:r>
            <a:endParaRPr lang="ru-RU" sz="1800" dirty="0" smtClean="0">
              <a:latin typeface="+mj-lt"/>
              <a:ea typeface="Times New Roman"/>
            </a:endParaRPr>
          </a:p>
          <a:p>
            <a:pPr marL="514350" indent="-514350" algn="just"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/>
              </a:rPr>
              <a:t>Две </a:t>
            </a:r>
            <a:r>
              <a:rPr lang="ru-RU" sz="2400" dirty="0">
                <a:solidFill>
                  <a:srgbClr val="000000"/>
                </a:solidFill>
                <a:latin typeface="+mj-lt"/>
                <a:ea typeface="Times New Roman"/>
              </a:rPr>
              <a:t>прямые, перпендикулярные третьей прямой, </a:t>
            </a: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/>
              </a:rPr>
              <a:t>…</a:t>
            </a:r>
            <a:endParaRPr lang="ru-RU" sz="1800" dirty="0" smtClean="0">
              <a:latin typeface="+mj-lt"/>
              <a:ea typeface="Times New Roman"/>
            </a:endParaRPr>
          </a:p>
          <a:p>
            <a:pPr marL="514350" indent="-514350" algn="just"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+mj-lt"/>
                <a:ea typeface="Times New Roman"/>
              </a:rPr>
              <a:t>Как </a:t>
            </a:r>
            <a:r>
              <a:rPr lang="ru-RU" sz="2400" dirty="0">
                <a:solidFill>
                  <a:srgbClr val="000000"/>
                </a:solidFill>
                <a:latin typeface="+mj-lt"/>
                <a:ea typeface="Times New Roman"/>
              </a:rPr>
              <a:t>определяется расстояние от точки до прямой на плоскости?</a:t>
            </a:r>
            <a:endParaRPr lang="ru-RU" sz="1800" dirty="0">
              <a:latin typeface="+mj-lt"/>
              <a:ea typeface="Calibri"/>
            </a:endParaRPr>
          </a:p>
          <a:p>
            <a:pPr marL="514350" indent="-514350">
              <a:buAutoNum type="arabicPeriod"/>
            </a:pPr>
            <a:r>
              <a:rPr lang="ru-RU" sz="2400" dirty="0" smtClean="0">
                <a:latin typeface="+mj-lt"/>
                <a:cs typeface="Arial" pitchFamily="34" charset="0"/>
              </a:rPr>
              <a:t>Если одна из двух параллельных прямых перпендикулярна плоскости, то …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+mj-lt"/>
                <a:cs typeface="Arial" pitchFamily="34" charset="0"/>
              </a:rPr>
              <a:t>Две прямые, перпендикулярные одной и той же плоскости, …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+mj-lt"/>
                <a:cs typeface="Arial" pitchFamily="34" charset="0"/>
              </a:rPr>
              <a:t>Если плоскость перпендикулярна одной из двух параллельных прямых, то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514350" indent="-514350">
              <a:buAutoNum type="arabicPeriod"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5470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000000"/>
                </a:solidFill>
                <a:ea typeface="Times New Roman"/>
              </a:rPr>
              <a:t>Вспомним, как называются отрезки </a:t>
            </a:r>
            <a:r>
              <a:rPr lang="ru-RU" sz="3200" i="1" dirty="0">
                <a:solidFill>
                  <a:srgbClr val="000000"/>
                </a:solidFill>
                <a:ea typeface="Times New Roman"/>
              </a:rPr>
              <a:t>АН</a:t>
            </a:r>
            <a:r>
              <a:rPr lang="ru-RU" sz="3200" dirty="0">
                <a:solidFill>
                  <a:srgbClr val="000000"/>
                </a:solidFill>
                <a:ea typeface="Times New Roman"/>
              </a:rPr>
              <a:t>, </a:t>
            </a:r>
            <a:r>
              <a:rPr lang="ru-RU" sz="3200" i="1" dirty="0">
                <a:solidFill>
                  <a:srgbClr val="000000"/>
                </a:solidFill>
                <a:ea typeface="Times New Roman"/>
              </a:rPr>
              <a:t>АМ</a:t>
            </a:r>
            <a:r>
              <a:rPr lang="ru-RU" sz="3200" dirty="0">
                <a:solidFill>
                  <a:srgbClr val="000000"/>
                </a:solidFill>
                <a:ea typeface="Times New Roman"/>
              </a:rPr>
              <a:t>, </a:t>
            </a:r>
            <a:r>
              <a:rPr lang="ru-RU" sz="3200" i="1" dirty="0">
                <a:solidFill>
                  <a:srgbClr val="000000"/>
                </a:solidFill>
                <a:ea typeface="Times New Roman"/>
              </a:rPr>
              <a:t>НМ</a:t>
            </a:r>
            <a:r>
              <a:rPr lang="ru-RU" sz="3200" dirty="0">
                <a:solidFill>
                  <a:srgbClr val="000000"/>
                </a:solidFill>
                <a:ea typeface="Times New Roman"/>
              </a:rPr>
              <a:t>, точки </a:t>
            </a:r>
            <a:r>
              <a:rPr lang="ru-RU" sz="3200" i="1" dirty="0">
                <a:solidFill>
                  <a:srgbClr val="000000"/>
                </a:solidFill>
                <a:ea typeface="Times New Roman"/>
              </a:rPr>
              <a:t>Н</a:t>
            </a:r>
            <a:r>
              <a:rPr lang="ru-RU" sz="3200" dirty="0">
                <a:solidFill>
                  <a:srgbClr val="000000"/>
                </a:solidFill>
                <a:ea typeface="Times New Roman"/>
              </a:rPr>
              <a:t> и </a:t>
            </a:r>
            <a:r>
              <a:rPr lang="ru-RU" sz="3200" i="1" dirty="0">
                <a:solidFill>
                  <a:srgbClr val="000000"/>
                </a:solidFill>
                <a:ea typeface="Times New Roman"/>
              </a:rPr>
              <a:t>М</a:t>
            </a:r>
            <a:r>
              <a:rPr lang="ru-RU" sz="3200" dirty="0">
                <a:solidFill>
                  <a:srgbClr val="000000"/>
                </a:solidFill>
                <a:ea typeface="Times New Roman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                          </a:t>
            </a:r>
            <a:r>
              <a:rPr lang="ru-RU" dirty="0" smtClean="0"/>
              <a:t>А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                               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                               </a:t>
            </a:r>
          </a:p>
          <a:p>
            <a:pPr marL="0" indent="0">
              <a:buNone/>
            </a:pPr>
            <a:r>
              <a:rPr lang="ru-RU" sz="2800" dirty="0" smtClean="0"/>
              <a:t>М                             Н</a:t>
            </a:r>
            <a:endParaRPr lang="ru-RU" sz="2800" dirty="0"/>
          </a:p>
        </p:txBody>
      </p:sp>
      <p:sp>
        <p:nvSpPr>
          <p:cNvPr id="6" name="Прямоугольный треугольник 5"/>
          <p:cNvSpPr/>
          <p:nvPr/>
        </p:nvSpPr>
        <p:spPr>
          <a:xfrm flipH="1">
            <a:off x="827584" y="2204864"/>
            <a:ext cx="2448272" cy="1553716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11560" y="3758580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987824" y="3501008"/>
            <a:ext cx="0" cy="25757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987824" y="3501008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611560" y="3758580"/>
            <a:ext cx="3168352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бъект 2"/>
          <p:cNvSpPr txBox="1">
            <a:spLocks/>
          </p:cNvSpPr>
          <p:nvPr/>
        </p:nvSpPr>
        <p:spPr bwMode="auto">
          <a:xfrm>
            <a:off x="4211960" y="1752598"/>
            <a:ext cx="49320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ru-RU" sz="2800" dirty="0"/>
              <a:t>Н – основание перпендикуляра </a:t>
            </a:r>
          </a:p>
          <a:p>
            <a:pPr marL="0" indent="0">
              <a:buFontTx/>
              <a:buNone/>
            </a:pPr>
            <a:r>
              <a:rPr lang="ru-RU" sz="2800" dirty="0"/>
              <a:t>М – основание наклонной</a:t>
            </a:r>
          </a:p>
          <a:p>
            <a:pPr marL="0" indent="0">
              <a:buFontTx/>
              <a:buNone/>
            </a:pPr>
            <a:r>
              <a:rPr lang="ru-RU" sz="2800" dirty="0"/>
              <a:t>АН -  перпендикуляр </a:t>
            </a:r>
          </a:p>
          <a:p>
            <a:pPr marL="0" indent="0">
              <a:buFontTx/>
              <a:buNone/>
            </a:pPr>
            <a:r>
              <a:rPr lang="ru-RU" sz="2800" dirty="0"/>
              <a:t>АМ - наклонная </a:t>
            </a:r>
          </a:p>
        </p:txBody>
      </p:sp>
    </p:spTree>
    <p:extLst>
      <p:ext uri="{BB962C8B-B14F-4D97-AF65-F5344CB8AC3E}">
        <p14:creationId xmlns:p14="http://schemas.microsoft.com/office/powerpoint/2010/main" val="398444055"/>
      </p:ext>
    </p:extLst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44199" y="3268871"/>
            <a:ext cx="4968552" cy="1224136"/>
          </a:xfrm>
          <a:prstGeom prst="parallelogram">
            <a:avLst>
              <a:gd name="adj" fmla="val 90939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sz="24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en-US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sz="24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2400" dirty="0" smtClean="0">
                <a:solidFill>
                  <a:schemeClr val="tx1"/>
                </a:solidFill>
              </a:rPr>
              <a:t>α</a:t>
            </a:r>
            <a:endParaRPr lang="ru-RU" sz="2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sz="2400" b="1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400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74359" y="1754063"/>
            <a:ext cx="0" cy="2286016"/>
          </a:xfrm>
          <a:prstGeom prst="line">
            <a:avLst/>
          </a:prstGeom>
          <a:ln w="28575">
            <a:solidFill>
              <a:srgbClr val="B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1048021" y="1736455"/>
            <a:ext cx="2016224" cy="2453972"/>
          </a:xfrm>
          <a:prstGeom prst="line">
            <a:avLst/>
          </a:prstGeom>
          <a:ln w="28575">
            <a:solidFill>
              <a:srgbClr val="B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1043608" y="3986824"/>
            <a:ext cx="2016224" cy="234264"/>
          </a:xfrm>
          <a:prstGeom prst="line">
            <a:avLst/>
          </a:prstGeom>
          <a:ln w="28575">
            <a:solidFill>
              <a:srgbClr val="B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064245" y="1469975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193" y="3534691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М</a:t>
            </a:r>
            <a:endParaRPr lang="ru-RU" sz="2400" b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2771800" y="3765523"/>
            <a:ext cx="0" cy="23083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821732" y="3705273"/>
            <a:ext cx="238100" cy="6025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74359" y="3809247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</a:t>
            </a:r>
            <a:endParaRPr lang="ru-RU" sz="24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549643" y="2191259"/>
            <a:ext cx="1245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АН  </a:t>
            </a:r>
            <a:r>
              <a:rPr lang="ru-RU" sz="2400" baseline="-25000" dirty="0"/>
              <a:t>┴</a:t>
            </a:r>
            <a:r>
              <a:rPr lang="ru-RU" sz="2400" dirty="0"/>
              <a:t> α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644008" y="2666238"/>
            <a:ext cx="42677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/>
                <a:ea typeface="Times New Roman"/>
              </a:rPr>
              <a:t>Н</a:t>
            </a:r>
            <a:r>
              <a:rPr lang="ru-RU" sz="2400" b="1" dirty="0">
                <a:latin typeface="Times New Roman"/>
                <a:ea typeface="Times New Roman"/>
              </a:rPr>
              <a:t> –</a:t>
            </a:r>
            <a:r>
              <a:rPr lang="ru-RU" sz="2400" dirty="0">
                <a:latin typeface="Times New Roman"/>
                <a:ea typeface="Times New Roman"/>
              </a:rPr>
              <a:t> основание перпендикуляра</a:t>
            </a:r>
            <a:endParaRPr lang="ru-RU" sz="2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324527" y="3578414"/>
            <a:ext cx="2226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АМ- наклонная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198947" y="4184826"/>
            <a:ext cx="36123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М – основание наклонной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049527" y="4954736"/>
            <a:ext cx="6298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/>
                <a:ea typeface="Times New Roman"/>
              </a:rPr>
              <a:t>МН – проекция наклонной АМ на </a:t>
            </a:r>
            <a:r>
              <a:rPr lang="ru-RU" sz="2400" dirty="0"/>
              <a:t>плоскость α</a:t>
            </a:r>
          </a:p>
        </p:txBody>
      </p:sp>
    </p:spTree>
    <p:extLst>
      <p:ext uri="{BB962C8B-B14F-4D97-AF65-F5344CB8AC3E}">
        <p14:creationId xmlns:p14="http://schemas.microsoft.com/office/powerpoint/2010/main" val="3520056724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0000"/>
                </a:solidFill>
                <a:ea typeface="Times New Roman"/>
              </a:rPr>
              <a:t/>
            </a:r>
            <a:br>
              <a:rPr lang="en-US" sz="3200" dirty="0" smtClean="0">
                <a:solidFill>
                  <a:srgbClr val="000000"/>
                </a:solidFill>
                <a:ea typeface="Times New Roman"/>
              </a:rPr>
            </a:br>
            <a:r>
              <a:rPr lang="ru-RU" sz="3200" dirty="0" smtClean="0">
                <a:solidFill>
                  <a:srgbClr val="000000"/>
                </a:solidFill>
                <a:ea typeface="Times New Roman"/>
              </a:rPr>
              <a:t>Вывод</a:t>
            </a:r>
            <a:r>
              <a:rPr lang="ru-RU" sz="3200" dirty="0">
                <a:solidFill>
                  <a:srgbClr val="000000"/>
                </a:solidFill>
                <a:ea typeface="Times New Roman"/>
              </a:rPr>
              <a:t>: </a:t>
            </a:r>
            <a:r>
              <a:rPr lang="en-US" sz="3200" dirty="0">
                <a:solidFill>
                  <a:srgbClr val="000000"/>
                </a:solidFill>
                <a:ea typeface="Times New Roman"/>
              </a:rPr>
              <a:t/>
            </a:r>
            <a:br>
              <a:rPr lang="en-US" sz="3200" dirty="0">
                <a:solidFill>
                  <a:srgbClr val="000000"/>
                </a:solidFill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FF0000"/>
                </a:solidFill>
                <a:ea typeface="Times New Roman"/>
              </a:rPr>
              <a:t>Перпендикуляр</a:t>
            </a:r>
            <a:r>
              <a:rPr lang="ru-RU" b="1" i="1" dirty="0">
                <a:ea typeface="Times New Roman"/>
              </a:rPr>
              <a:t>, проведенный из данной точки к плоскости, </a:t>
            </a:r>
            <a:r>
              <a:rPr lang="ru-RU" b="1" i="1" dirty="0">
                <a:solidFill>
                  <a:srgbClr val="FF0000"/>
                </a:solidFill>
                <a:ea typeface="Times New Roman"/>
              </a:rPr>
              <a:t>меньше</a:t>
            </a:r>
            <a:r>
              <a:rPr lang="ru-RU" b="1" i="1" dirty="0">
                <a:ea typeface="Times New Roman"/>
              </a:rPr>
              <a:t> любой </a:t>
            </a:r>
            <a:r>
              <a:rPr lang="ru-RU" b="1" i="1" dirty="0">
                <a:solidFill>
                  <a:srgbClr val="FF0000"/>
                </a:solidFill>
                <a:ea typeface="Times New Roman"/>
              </a:rPr>
              <a:t>наклонной</a:t>
            </a:r>
            <a:r>
              <a:rPr lang="ru-RU" b="1" i="1" dirty="0">
                <a:ea typeface="Times New Roman"/>
              </a:rPr>
              <a:t>, проведенной из этой же точки к  </a:t>
            </a:r>
            <a:r>
              <a:rPr lang="ru-RU" b="1" i="1" dirty="0" smtClean="0">
                <a:ea typeface="Times New Roman"/>
              </a:rPr>
              <a:t>данной </a:t>
            </a:r>
            <a:r>
              <a:rPr lang="ru-RU" b="1" i="1" dirty="0" smtClean="0">
                <a:ea typeface="Times New Roman"/>
              </a:rPr>
              <a:t> </a:t>
            </a:r>
            <a:r>
              <a:rPr lang="ru-RU" b="1" i="1" dirty="0">
                <a:ea typeface="Times New Roman"/>
              </a:rPr>
              <a:t>плоскости.</a:t>
            </a:r>
            <a:endParaRPr lang="ru-RU" sz="2800" dirty="0">
              <a:latin typeface="Calibri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6770140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Сформулируем </a:t>
            </a:r>
            <a:r>
              <a:rPr lang="ru-RU" sz="2400" dirty="0"/>
              <a:t>одновременно и прямую, и обратную теорему, используя методику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Укрупнения </a:t>
            </a:r>
            <a:r>
              <a:rPr lang="ru-RU" sz="2400" dirty="0" smtClean="0"/>
              <a:t>Дидактических </a:t>
            </a:r>
            <a:r>
              <a:rPr lang="ru-RU" sz="2400" dirty="0" smtClean="0"/>
              <a:t>Единиц (УДЕ):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ru-RU" b="1" i="1" dirty="0" smtClean="0"/>
                  <a:t>Если из некоторой  точки А проведены к плоскости  α  перпендикуляр </a:t>
                </a:r>
                <a:r>
                  <a:rPr lang="ru-RU" b="1" i="1" dirty="0"/>
                  <a:t>АА</a:t>
                </a:r>
                <a:r>
                  <a:rPr lang="ru-RU" b="1" i="1" baseline="-25000" dirty="0"/>
                  <a:t>1</a:t>
                </a:r>
                <a:r>
                  <a:rPr lang="ru-RU" b="1" i="1" dirty="0"/>
                  <a:t> и наклонная </a:t>
                </a:r>
                <a:r>
                  <a:rPr lang="ru-RU" b="1" i="1" dirty="0" smtClean="0"/>
                  <a:t>АВ, </a:t>
                </a:r>
                <a:r>
                  <a:rPr lang="ru-RU" b="1" i="1" dirty="0"/>
                  <a:t>и в этой плоскости проведена прямая С</a:t>
                </a:r>
                <a:r>
                  <a:rPr lang="en-US" b="1" i="1" dirty="0"/>
                  <a:t>D</a:t>
                </a:r>
                <a:r>
                  <a:rPr lang="ru-RU" b="1" i="1" dirty="0"/>
                  <a:t>, перпендикулярная к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ru-RU" b="1" i="1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ru-RU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наклонной АВ                          </m:t>
                            </m:r>
                          </m:num>
                          <m:den/>
                        </m:f>
                      </m:e>
                    </m:box>
                  </m:oMath>
                </a14:m>
                <a:r>
                  <a:rPr lang="ru-RU" b="1" i="1" dirty="0" smtClean="0"/>
                  <a:t> </a:t>
                </a:r>
                <a:r>
                  <a:rPr lang="ru-RU" b="1" i="1" dirty="0"/>
                  <a:t>, то данная прямая С</a:t>
                </a:r>
                <a:r>
                  <a:rPr lang="en-US" b="1" i="1" dirty="0"/>
                  <a:t>D</a:t>
                </a:r>
                <a:r>
                  <a:rPr lang="ru-RU" b="1" i="1" dirty="0"/>
                  <a:t> соответственно перпендикулярна   к </a:t>
                </a:r>
                <a14:m>
                  <m:oMath xmlns:m="http://schemas.openxmlformats.org/officeDocument/2006/math">
                    <m:r>
                      <a:rPr lang="ru-RU" b="1" i="1">
                        <a:latin typeface="Cambria Math"/>
                      </a:rPr>
                      <m:t>   </m:t>
                    </m:r>
                    <m:box>
                      <m:boxPr>
                        <m:ctrlPr>
                          <a:rPr lang="ru-RU" b="1" i="1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ru-RU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проекции наклонной АВ</m:t>
                            </m:r>
                            <m:r>
                              <a:rPr lang="ru-RU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/>
                        </m:f>
                      </m:e>
                    </m:box>
                  </m:oMath>
                </a14:m>
                <a:r>
                  <a:rPr lang="ru-RU" b="1" i="1" baseline="-25000" dirty="0" smtClean="0"/>
                  <a:t> </a:t>
                </a:r>
                <a:r>
                  <a:rPr lang="ru-RU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887" r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 txBox="1">
                <a:spLocks/>
              </p:cNvSpPr>
              <p:nvPr/>
            </p:nvSpPr>
            <p:spPr bwMode="auto">
              <a:xfrm>
                <a:off x="1115616" y="3717032"/>
                <a:ext cx="3456384" cy="2088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9pPr>
              </a:lstStyle>
              <a:p>
                <a:pPr marL="0" indent="0" algn="just">
                  <a:buNone/>
                </a:pPr>
                <a:r>
                  <a:rPr lang="ru-RU" b="1" i="1" dirty="0" smtClean="0"/>
                  <a:t> 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srgbClr val="00B0F0"/>
                        </a:solidFill>
                        <a:latin typeface="Cambria Math"/>
                      </a:rPr>
                      <m:t>проекции наклонной АВ1</m:t>
                    </m:r>
                  </m:oMath>
                </a14:m>
                <a:endParaRPr lang="ru-RU" sz="2000" b="1" i="1" dirty="0" smtClean="0">
                  <a:latin typeface="Cambria Math"/>
                </a:endParaRPr>
              </a:p>
              <a:p>
                <a:pPr marL="0" indent="0" algn="just">
                  <a:buNone/>
                </a:pPr>
                <a:endParaRPr lang="ru-RU" sz="3600" b="1" i="1" dirty="0" smtClean="0">
                  <a:solidFill>
                    <a:srgbClr val="00B0F0"/>
                  </a:solidFill>
                  <a:latin typeface="Cambria Math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>
                          <a:solidFill>
                            <a:srgbClr val="00B0F0"/>
                          </a:solidFill>
                          <a:latin typeface="Cambria Math"/>
                        </a:rPr>
                        <m:t>наклонной АВ</m:t>
                      </m:r>
                    </m:oMath>
                  </m:oMathPara>
                </a14:m>
                <a:endParaRPr lang="ru-RU" sz="2000" dirty="0" smtClean="0"/>
              </a:p>
              <a:p>
                <a:pPr marL="0" indent="0" algn="just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15616" y="3717032"/>
                <a:ext cx="3456384" cy="20882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373460"/>
      </p:ext>
    </p:extLst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Условия прямой и обратной теорем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ea typeface="Times New Roman"/>
              </a:rPr>
              <a:t>АА</a:t>
            </a:r>
            <a:r>
              <a:rPr lang="ru-RU" baseline="-25000" dirty="0" smtClean="0">
                <a:ea typeface="Times New Roman"/>
              </a:rPr>
              <a:t>1</a:t>
            </a:r>
            <a:r>
              <a:rPr lang="ru-RU" dirty="0" smtClean="0">
                <a:ea typeface="Times New Roman"/>
              </a:rPr>
              <a:t> </a:t>
            </a:r>
            <a:r>
              <a:rPr lang="ru-RU" sz="4000" baseline="-25000" dirty="0">
                <a:ea typeface="Times New Roman"/>
              </a:rPr>
              <a:t>┴</a:t>
            </a:r>
            <a:r>
              <a:rPr lang="ru-RU" sz="4000" dirty="0">
                <a:ea typeface="Times New Roman"/>
              </a:rPr>
              <a:t> </a:t>
            </a:r>
            <a:r>
              <a:rPr lang="ru-RU" dirty="0">
                <a:ea typeface="Times New Roman"/>
              </a:rPr>
              <a:t>α     </a:t>
            </a:r>
            <a:r>
              <a:rPr lang="ru-RU" dirty="0" smtClean="0">
                <a:ea typeface="Times New Roman"/>
              </a:rPr>
              <a:t>                                  </a:t>
            </a:r>
            <a:r>
              <a:rPr lang="en-US" dirty="0">
                <a:ea typeface="Times New Roman"/>
              </a:rPr>
              <a:t>CD </a:t>
            </a:r>
            <a:r>
              <a:rPr lang="ru-RU" sz="4000" baseline="-25000" dirty="0">
                <a:ea typeface="Times New Roman"/>
              </a:rPr>
              <a:t>┴</a:t>
            </a:r>
            <a:r>
              <a:rPr lang="ru-RU" sz="4000" dirty="0">
                <a:ea typeface="Times New Roman"/>
              </a:rPr>
              <a:t> </a:t>
            </a:r>
            <a:r>
              <a:rPr lang="ru-RU" dirty="0" smtClean="0">
                <a:ea typeface="Times New Roman"/>
              </a:rPr>
              <a:t>АВ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</a:t>
            </a:r>
            <a:r>
              <a:rPr lang="en-US" dirty="0"/>
              <a:t>CD </a:t>
            </a:r>
            <a:r>
              <a:rPr lang="ru-RU" baseline="-25000" dirty="0"/>
              <a:t>┴</a:t>
            </a:r>
            <a:r>
              <a:rPr lang="ru-RU" dirty="0"/>
              <a:t> А</a:t>
            </a:r>
            <a:r>
              <a:rPr lang="ru-RU" baseline="-25000" dirty="0"/>
              <a:t>1</a:t>
            </a:r>
            <a:r>
              <a:rPr lang="ru-RU" dirty="0"/>
              <a:t>В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15616" y="2276872"/>
            <a:ext cx="0" cy="15121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15616" y="3789040"/>
            <a:ext cx="25202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635896" y="3789040"/>
            <a:ext cx="0" cy="12241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5652120" y="1568500"/>
            <a:ext cx="2016224" cy="91440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ysClr val="windowText" lastClr="00000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660232" y="2471192"/>
            <a:ext cx="0" cy="13178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4139952" y="3831580"/>
            <a:ext cx="25202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139952" y="3789040"/>
            <a:ext cx="0" cy="12241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357972" y="4941168"/>
            <a:ext cx="504056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887924" y="4927240"/>
            <a:ext cx="576064" cy="2880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755576" y="2276872"/>
            <a:ext cx="0" cy="1944216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55576" y="4221088"/>
            <a:ext cx="6264696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7020272" y="2636912"/>
            <a:ext cx="0" cy="1584176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17" name="Прямая соединительная линия 9216"/>
          <p:cNvCxnSpPr/>
          <p:nvPr/>
        </p:nvCxnSpPr>
        <p:spPr>
          <a:xfrm flipV="1">
            <a:off x="4788024" y="4581128"/>
            <a:ext cx="0" cy="7920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0" name="Прямая соединительная линия 9219"/>
          <p:cNvCxnSpPr/>
          <p:nvPr/>
        </p:nvCxnSpPr>
        <p:spPr>
          <a:xfrm>
            <a:off x="4788024" y="4581128"/>
            <a:ext cx="2880320" cy="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2" name="Прямая соединительная линия 9221"/>
          <p:cNvCxnSpPr/>
          <p:nvPr/>
        </p:nvCxnSpPr>
        <p:spPr>
          <a:xfrm flipV="1">
            <a:off x="7668344" y="2691532"/>
            <a:ext cx="0" cy="1889596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4" name="Прямая соединительная линия 9223"/>
          <p:cNvCxnSpPr/>
          <p:nvPr/>
        </p:nvCxnSpPr>
        <p:spPr>
          <a:xfrm flipV="1">
            <a:off x="6876256" y="2547516"/>
            <a:ext cx="504056" cy="144016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26" name="Прямая соединительная линия 9225"/>
          <p:cNvCxnSpPr/>
          <p:nvPr/>
        </p:nvCxnSpPr>
        <p:spPr>
          <a:xfrm>
            <a:off x="7380312" y="2547516"/>
            <a:ext cx="576064" cy="144016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9" name="Прямоугольник 9228"/>
          <p:cNvSpPr/>
          <p:nvPr/>
        </p:nvSpPr>
        <p:spPr>
          <a:xfrm>
            <a:off x="3059832" y="5301208"/>
            <a:ext cx="2340260" cy="72008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962075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560" y="443805"/>
            <a:ext cx="8435280" cy="5721499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/>
              <a:t>АА</a:t>
            </a:r>
            <a:r>
              <a:rPr lang="ru-RU" sz="2800" b="1" baseline="-25000" dirty="0"/>
              <a:t>1</a:t>
            </a:r>
            <a:r>
              <a:rPr lang="ru-RU" sz="2800" b="1" dirty="0"/>
              <a:t> </a:t>
            </a:r>
            <a:r>
              <a:rPr lang="ru-RU" sz="2800" b="1" baseline="-25000" dirty="0"/>
              <a:t>┴</a:t>
            </a:r>
            <a:r>
              <a:rPr lang="ru-RU" sz="2800" b="1" dirty="0"/>
              <a:t> α     </a:t>
            </a:r>
            <a:r>
              <a:rPr lang="ru-RU" sz="2800" b="1" dirty="0" smtClean="0"/>
              <a:t>                                                     </a:t>
            </a:r>
            <a:r>
              <a:rPr lang="en-US" sz="2800" b="1" dirty="0"/>
              <a:t>CD</a:t>
            </a:r>
            <a:r>
              <a:rPr lang="ru-RU" sz="2800" b="1" dirty="0"/>
              <a:t> ϵ α </a:t>
            </a:r>
            <a:r>
              <a:rPr lang="ru-RU" sz="2800" dirty="0"/>
              <a:t>     </a:t>
            </a:r>
          </a:p>
          <a:p>
            <a:pPr marL="0" indent="0">
              <a:buNone/>
            </a:pPr>
            <a:r>
              <a:rPr lang="ru-RU" dirty="0"/>
              <a:t>              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27584" y="908720"/>
            <a:ext cx="0" cy="1386154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547664" y="800708"/>
            <a:ext cx="0" cy="149416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46343" y="2431340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    </a:t>
            </a:r>
            <a:r>
              <a:rPr lang="en-US" sz="2800" b="1" dirty="0" smtClean="0"/>
              <a:t>CD </a:t>
            </a:r>
            <a:r>
              <a:rPr lang="ru-RU" sz="2800" b="1" baseline="-25000" dirty="0"/>
              <a:t>┴</a:t>
            </a:r>
            <a:r>
              <a:rPr lang="ru-RU" sz="2800" b="1" dirty="0"/>
              <a:t> АА</a:t>
            </a:r>
            <a:r>
              <a:rPr lang="ru-RU" sz="2800" b="1" baseline="-25000" dirty="0"/>
              <a:t>1</a:t>
            </a:r>
            <a:r>
              <a:rPr lang="ru-RU" sz="2800" b="1" dirty="0"/>
              <a:t>          </a:t>
            </a:r>
            <a:r>
              <a:rPr lang="ru-RU" sz="2800" b="1" dirty="0" smtClean="0"/>
              <a:t>                                             </a:t>
            </a:r>
            <a:r>
              <a:rPr lang="en-US" sz="2800" b="1" dirty="0" smtClean="0"/>
              <a:t>CD </a:t>
            </a:r>
            <a:r>
              <a:rPr lang="ru-RU" sz="2800" b="1" baseline="-25000" dirty="0"/>
              <a:t>┴</a:t>
            </a:r>
            <a:r>
              <a:rPr lang="ru-RU" sz="2800" b="1" dirty="0"/>
              <a:t> АВ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692478" y="6109312"/>
            <a:ext cx="1599601" cy="563823"/>
          </a:xfrm>
          <a:prstGeom prst="rect">
            <a:avLst/>
          </a:prstGeom>
          <a:noFill/>
          <a:ln>
            <a:solidFill>
              <a:srgbClr val="320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236296" y="908720"/>
            <a:ext cx="0" cy="6480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1907704" y="1556792"/>
            <a:ext cx="53285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907704" y="1556792"/>
            <a:ext cx="0" cy="7380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596336" y="800708"/>
            <a:ext cx="0" cy="1116124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187624" y="1916832"/>
            <a:ext cx="6408712" cy="0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187624" y="1916832"/>
            <a:ext cx="0" cy="378042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88232" y="2202148"/>
            <a:ext cx="360040" cy="1800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948272" y="2202148"/>
            <a:ext cx="383368" cy="1800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331640" y="2202148"/>
            <a:ext cx="432048" cy="1800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1763688" y="2292158"/>
            <a:ext cx="360040" cy="900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588232" y="3507602"/>
            <a:ext cx="80882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r>
              <a:rPr lang="en-US" sz="2800" b="1" dirty="0" smtClean="0"/>
              <a:t>CD </a:t>
            </a:r>
            <a:r>
              <a:rPr lang="ru-RU" sz="2800" b="1" baseline="-25000" dirty="0"/>
              <a:t>┴ </a:t>
            </a:r>
            <a:r>
              <a:rPr lang="ru-RU" sz="2800" b="1" dirty="0"/>
              <a:t>β                  </a:t>
            </a:r>
            <a:r>
              <a:rPr lang="ru-RU" sz="2800" b="1" dirty="0" smtClean="0"/>
              <a:t>                                             </a:t>
            </a:r>
            <a:r>
              <a:rPr lang="ru-RU" sz="2800" b="1" dirty="0"/>
              <a:t>АВ ϵ β</a:t>
            </a:r>
          </a:p>
        </p:txBody>
      </p:sp>
      <p:sp>
        <p:nvSpPr>
          <p:cNvPr id="48" name="Овал 47"/>
          <p:cNvSpPr/>
          <p:nvPr/>
        </p:nvSpPr>
        <p:spPr>
          <a:xfrm>
            <a:off x="6930261" y="2382168"/>
            <a:ext cx="1836204" cy="654519"/>
          </a:xfrm>
          <a:prstGeom prst="ellipse">
            <a:avLst/>
          </a:prstGeom>
          <a:noFill/>
          <a:ln>
            <a:solidFill>
              <a:srgbClr val="320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963676" y="2954560"/>
            <a:ext cx="0" cy="7380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7606332" y="2999565"/>
            <a:ext cx="0" cy="324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1187624" y="3305593"/>
            <a:ext cx="64187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1187624" y="3305593"/>
            <a:ext cx="2704" cy="3870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665740" y="3557627"/>
            <a:ext cx="344568" cy="1800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1010308" y="3656169"/>
            <a:ext cx="360040" cy="900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7956376" y="3161583"/>
            <a:ext cx="0" cy="792295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7748736" y="3161118"/>
            <a:ext cx="0" cy="709492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 flipV="1">
            <a:off x="1547664" y="3715144"/>
            <a:ext cx="6201072" cy="22504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1547664" y="3028155"/>
            <a:ext cx="0" cy="709492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768252" y="2972562"/>
            <a:ext cx="0" cy="378042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 flipV="1">
            <a:off x="215516" y="3350604"/>
            <a:ext cx="552736" cy="1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7020272" y="4793694"/>
            <a:ext cx="1656183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/>
              <a:t>А</a:t>
            </a:r>
            <a:r>
              <a:rPr lang="ru-RU" sz="2800" b="1" baseline="-25000" dirty="0"/>
              <a:t>1</a:t>
            </a:r>
            <a:r>
              <a:rPr lang="ru-RU" sz="2800" b="1" dirty="0"/>
              <a:t>В ϵ β</a:t>
            </a:r>
            <a:r>
              <a:rPr lang="ru-RU" sz="2800" dirty="0"/>
              <a:t> </a:t>
            </a: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217600" y="3350605"/>
            <a:ext cx="0" cy="1904754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215516" y="5233953"/>
            <a:ext cx="972108" cy="6617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1138220" y="4509120"/>
            <a:ext cx="0" cy="724833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1504784" y="4509120"/>
            <a:ext cx="0" cy="746239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H="1">
            <a:off x="1486392" y="5255359"/>
            <a:ext cx="3517656" cy="1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Прямоугольник 90"/>
          <p:cNvSpPr/>
          <p:nvPr/>
        </p:nvSpPr>
        <p:spPr>
          <a:xfrm>
            <a:off x="3692479" y="6211470"/>
            <a:ext cx="16722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CD </a:t>
            </a:r>
            <a:r>
              <a:rPr lang="ru-RU" sz="2800" b="1" baseline="-25000" dirty="0"/>
              <a:t>┴</a:t>
            </a:r>
            <a:r>
              <a:rPr lang="ru-RU" sz="2800" b="1" dirty="0"/>
              <a:t> А</a:t>
            </a:r>
            <a:r>
              <a:rPr lang="ru-RU" sz="2800" b="1" baseline="-25000" dirty="0"/>
              <a:t>1</a:t>
            </a:r>
            <a:r>
              <a:rPr lang="ru-RU" sz="2800" b="1" dirty="0"/>
              <a:t>В</a:t>
            </a: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1370348" y="4419055"/>
            <a:ext cx="360040" cy="1800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927182" y="4378882"/>
            <a:ext cx="422076" cy="26047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908805" y="4277443"/>
            <a:ext cx="18377" cy="123604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H="1">
            <a:off x="927182" y="5513484"/>
            <a:ext cx="320935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5004048" y="5275332"/>
            <a:ext cx="0" cy="889972"/>
          </a:xfrm>
          <a:prstGeom prst="line">
            <a:avLst/>
          </a:prstGeom>
          <a:ln w="38100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8100392" y="5255359"/>
            <a:ext cx="0" cy="2581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flipH="1">
            <a:off x="4396978" y="5513484"/>
            <a:ext cx="375576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>
            <a:off x="4118159" y="5503469"/>
            <a:ext cx="0" cy="5162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4396978" y="5548057"/>
            <a:ext cx="0" cy="5162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3917702" y="5962538"/>
            <a:ext cx="360040" cy="1467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V="1">
            <a:off x="4277742" y="6019302"/>
            <a:ext cx="360040" cy="900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7588438" y="3072038"/>
            <a:ext cx="252027" cy="17909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7840465" y="3071108"/>
            <a:ext cx="360040" cy="18002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259969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Словесное изложение доказательств обеих теорем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96544"/>
              </a:xfrm>
              <a:solidFill>
                <a:schemeClr val="bg1"/>
              </a:solidFill>
            </p:spPr>
            <p:txBody>
              <a:bodyPr/>
              <a:lstStyle/>
              <a:p>
                <a:pPr marL="514350" indent="-514350" algn="just">
                  <a:buFont typeface="+mj-lt"/>
                  <a:buAutoNum type="arabicPeriod"/>
                </a:pPr>
                <a:r>
                  <a:rPr lang="ru-RU" sz="2800" dirty="0" smtClean="0"/>
                  <a:t>Так </a:t>
                </a:r>
                <a:r>
                  <a:rPr lang="ru-RU" sz="2800" dirty="0"/>
                  <a:t>как по условию прямая АА1 перпендикулярна  плоскости α, то она перпендикулярно любой прямой, лежащей в этой плоскости, в частности и  прямой CD.</a:t>
                </a:r>
              </a:p>
              <a:p>
                <a:pPr marL="514350" indent="-514350" algn="just">
                  <a:buFont typeface="+mj-lt"/>
                  <a:buAutoNum type="arabicPeriod"/>
                </a:pPr>
                <a:r>
                  <a:rPr lang="ru-RU" sz="2800" dirty="0" smtClean="0"/>
                  <a:t>Прямая </a:t>
                </a:r>
                <a:r>
                  <a:rPr lang="ru-RU" sz="2800" dirty="0"/>
                  <a:t>CD, перпендикулярная двум прямым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АА</m:t>
                        </m:r>
                        <m:r>
                          <a:rPr lang="ru-RU" sz="2800" i="1" baseline="-25000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ru-RU" sz="28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 и АВ</m:t>
                        </m:r>
                      </m:num>
                      <m:den>
                        <m:r>
                          <a:rPr lang="ru-RU" sz="280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АА</m:t>
                        </m:r>
                        <m:r>
                          <a:rPr lang="ru-RU" sz="2800" i="1" baseline="-250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ru-RU" sz="28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 и А</m:t>
                        </m:r>
                        <m:r>
                          <a:rPr lang="ru-RU" sz="2800" i="1" baseline="-25000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ru-RU" sz="2800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В</m:t>
                        </m:r>
                      </m:den>
                    </m:f>
                  </m:oMath>
                </a14:m>
                <a:r>
                  <a:rPr lang="ru-RU" sz="2800" dirty="0"/>
                  <a:t>, перпендикулярна к плоскости β = </a:t>
                </a:r>
                <a:r>
                  <a:rPr lang="ru-RU" sz="2800" dirty="0" smtClean="0"/>
                  <a:t>=(</a:t>
                </a:r>
                <a:r>
                  <a:rPr lang="ru-RU" sz="2800" dirty="0"/>
                  <a:t>АА</a:t>
                </a:r>
                <a:r>
                  <a:rPr lang="ru-RU" sz="2800" baseline="-25000" dirty="0"/>
                  <a:t>1</a:t>
                </a:r>
                <a:r>
                  <a:rPr lang="ru-RU" sz="2800" dirty="0"/>
                  <a:t>В), образуемой этими прямыми.</a:t>
                </a:r>
              </a:p>
              <a:p>
                <a:pPr marL="514350" indent="-514350" algn="just">
                  <a:buFont typeface="+mj-lt"/>
                  <a:buAutoNum type="arabicPeriod"/>
                </a:pPr>
                <a:r>
                  <a:rPr lang="ru-RU" sz="2800" dirty="0" smtClean="0"/>
                  <a:t>Но </a:t>
                </a:r>
                <a:r>
                  <a:rPr lang="ru-RU" sz="2800" dirty="0"/>
                  <a:t>в плоскости β лежит третья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прямая А</m:t>
                        </m:r>
                        <m:r>
                          <a:rPr lang="ru-RU" sz="2800" i="1" baseline="-25000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ru-RU" sz="28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В</m:t>
                        </m:r>
                      </m:num>
                      <m:den>
                        <m:r>
                          <a:rPr lang="ru-RU" sz="280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прямая АВ</m:t>
                        </m:r>
                      </m:den>
                    </m:f>
                  </m:oMath>
                </a14:m>
                <a:r>
                  <a:rPr lang="ru-RU" sz="2800" dirty="0"/>
                  <a:t>, к которой будет перпендикулярна прямая СD.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96544"/>
              </a:xfrm>
              <a:blipFill rotWithShape="1">
                <a:blip r:embed="rId2"/>
                <a:stretch>
                  <a:fillRect l="-1259" t="-1245" r="-1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9840860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f43a3449ec4b2b1e7c9f841aa5e1358255a229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Оформление по умолчанию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437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Оформление по умолчанию</vt:lpstr>
      <vt:lpstr>Формула</vt:lpstr>
      <vt:lpstr>Теорема о трех перпендикулярах (с применением методики УДЕ академика РАН П.М.Эрдниева)</vt:lpstr>
      <vt:lpstr>Ответить на вопросы: </vt:lpstr>
      <vt:lpstr>Вспомним, как называются отрезки АН, АМ, НМ, точки Н и М.</vt:lpstr>
      <vt:lpstr>Презентация PowerPoint</vt:lpstr>
      <vt:lpstr> Вывод:  </vt:lpstr>
      <vt:lpstr> Сформулируем одновременно и прямую, и обратную теорему, используя методику  Укрупнения Дидактических Единиц (УДЕ): </vt:lpstr>
      <vt:lpstr>Условия прямой и обратной теорем</vt:lpstr>
      <vt:lpstr>Презентация PowerPoint</vt:lpstr>
      <vt:lpstr>Словесное изложение доказательств обеих теорем</vt:lpstr>
      <vt:lpstr>BD     AC  =&gt;   В1D     AC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дробей</dc:title>
  <dc:creator>Никита</dc:creator>
  <cp:lastModifiedBy>Надежда</cp:lastModifiedBy>
  <cp:revision>207</cp:revision>
  <dcterms:created xsi:type="dcterms:W3CDTF">2012-08-12T16:04:58Z</dcterms:created>
  <dcterms:modified xsi:type="dcterms:W3CDTF">2016-03-07T22:00:50Z</dcterms:modified>
</cp:coreProperties>
</file>