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4" r:id="rId8"/>
    <p:sldId id="266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458F-EE8C-48A4-8C88-A527F0867EA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56D39-EF6A-4913-BFFF-2B5867D6E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8.xml"/><Relationship Id="rId7" Type="http://schemas.openxmlformats.org/officeDocument/2006/relationships/image" Target="../media/image6.jpeg"/><Relationship Id="rId2" Type="http://schemas.openxmlformats.org/officeDocument/2006/relationships/hyperlink" Target="&#1055;&#1088;&#1080;&#1083;&#1086;&#1078;&#1077;&#1085;&#1080;&#1077;%202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8;&#1080;&#1083;&#1086;&#1078;&#1077;&#1085;&#1080;&#1077;%202.xlsx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img.lenta.ru/news/2012/02/14/darkfound/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0"/>
            <a:ext cx="2214546" cy="16609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57554" y="1142984"/>
            <a:ext cx="30249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</a:t>
            </a:r>
          </a:p>
        </p:txBody>
      </p:sp>
      <p:pic>
        <p:nvPicPr>
          <p:cNvPr id="12294" name="Picture 6" descr="http://www.pandia.ru/text/77/334/images/image001_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t="2005" r="-424" b="13770"/>
          <a:stretch>
            <a:fillRect/>
          </a:stretch>
        </p:blipFill>
        <p:spPr bwMode="auto">
          <a:xfrm>
            <a:off x="4643438" y="4465296"/>
            <a:ext cx="4500562" cy="2392704"/>
          </a:xfrm>
          <a:prstGeom prst="rect">
            <a:avLst/>
          </a:prstGeom>
          <a:noFill/>
        </p:spPr>
      </p:pic>
      <p:grpSp>
        <p:nvGrpSpPr>
          <p:cNvPr id="19" name="Группа 18"/>
          <p:cNvGrpSpPr/>
          <p:nvPr/>
        </p:nvGrpSpPr>
        <p:grpSpPr>
          <a:xfrm>
            <a:off x="-203995" y="-127214"/>
            <a:ext cx="2204227" cy="6919727"/>
            <a:chOff x="-300383" y="-127214"/>
            <a:chExt cx="2204227" cy="6919727"/>
          </a:xfrm>
        </p:grpSpPr>
        <p:pic>
          <p:nvPicPr>
            <p:cNvPr id="1229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300383" y="-127214"/>
              <a:ext cx="2071702" cy="1857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568717">
              <a:off x="-264884" y="1481063"/>
              <a:ext cx="1118917" cy="10031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6563282">
              <a:off x="1338785" y="-40297"/>
              <a:ext cx="595884" cy="5342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2494355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199708" y="3065859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363736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09264" y="4334874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506612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71145" y="563762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626367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Прямоугольник 19"/>
          <p:cNvSpPr/>
          <p:nvPr/>
        </p:nvSpPr>
        <p:spPr>
          <a:xfrm>
            <a:off x="857224" y="2357430"/>
            <a:ext cx="81439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упрощенное представление о реальном объекте, процессе явлении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28670"/>
            <a:ext cx="8001024" cy="4525963"/>
          </a:xfrm>
        </p:spPr>
        <p:txBody>
          <a:bodyPr>
            <a:noAutofit/>
          </a:bodyPr>
          <a:lstStyle/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одно существительное, выражающее главную мысль урока.</a:t>
            </a:r>
          </a:p>
          <a:p>
            <a:pPr lvl="1">
              <a:buNone/>
            </a:pPr>
            <a:endParaRPr lang="ru-RU" sz="1200" b="1" dirty="0" smtClean="0"/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два прилагательных связанных с темой нашего урока.</a:t>
            </a:r>
          </a:p>
          <a:p>
            <a:pPr lvl="1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три глагола, описывающие действия.</a:t>
            </a:r>
          </a:p>
          <a:p>
            <a:pPr lvl="1">
              <a:buNone/>
            </a:pPr>
            <a:endParaRPr lang="ru-RU" sz="1200" b="1" dirty="0" smtClean="0"/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фразу обобщающую все ранее сказанное и подводящую итог нашего урока.</a:t>
            </a:r>
          </a:p>
          <a:p>
            <a:pPr lvl="1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 в форме существительного (ассоциация с первым словом)</a:t>
            </a:r>
          </a:p>
          <a:p>
            <a:endParaRPr lang="ru-RU" sz="3600" b="1" dirty="0"/>
          </a:p>
        </p:txBody>
      </p:sp>
      <p:grpSp>
        <p:nvGrpSpPr>
          <p:cNvPr id="4" name="Группа 18"/>
          <p:cNvGrpSpPr/>
          <p:nvPr/>
        </p:nvGrpSpPr>
        <p:grpSpPr>
          <a:xfrm>
            <a:off x="-142908" y="0"/>
            <a:ext cx="2204227" cy="6919727"/>
            <a:chOff x="-300383" y="-127214"/>
            <a:chExt cx="2204227" cy="6919727"/>
          </a:xfrm>
        </p:grpSpPr>
        <p:pic>
          <p:nvPicPr>
            <p:cNvPr id="5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300383" y="-127214"/>
              <a:ext cx="2071702" cy="1857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568717">
              <a:off x="-264884" y="1481063"/>
              <a:ext cx="1118917" cy="10031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6563282">
              <a:off x="1338785" y="-40297"/>
              <a:ext cx="595884" cy="5342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2494355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199708" y="3065859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363736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09264" y="4334874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506612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71145" y="563762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626367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img.lenta.ru/news/2012/02/14/darkfound/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86" y="71414"/>
            <a:ext cx="2214546" cy="16609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41483" y="1500174"/>
            <a:ext cx="67596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Информационная модель 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6" descr="http://www.pandia.ru/text/77/334/images/image001_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t="2005" r="-424" b="13770"/>
          <a:stretch>
            <a:fillRect/>
          </a:stretch>
        </p:blipFill>
        <p:spPr bwMode="auto">
          <a:xfrm>
            <a:off x="4643438" y="4465296"/>
            <a:ext cx="4500562" cy="2392704"/>
          </a:xfrm>
          <a:prstGeom prst="rect">
            <a:avLst/>
          </a:prstGeom>
          <a:noFill/>
        </p:spPr>
      </p:pic>
      <p:grpSp>
        <p:nvGrpSpPr>
          <p:cNvPr id="2" name="Группа 18"/>
          <p:cNvGrpSpPr/>
          <p:nvPr/>
        </p:nvGrpSpPr>
        <p:grpSpPr>
          <a:xfrm>
            <a:off x="-203995" y="-127214"/>
            <a:ext cx="2204227" cy="6919727"/>
            <a:chOff x="-300383" y="-127214"/>
            <a:chExt cx="2204227" cy="6919727"/>
          </a:xfrm>
        </p:grpSpPr>
        <p:pic>
          <p:nvPicPr>
            <p:cNvPr id="1229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300383" y="-127214"/>
              <a:ext cx="2071702" cy="1857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568717">
              <a:off x="-264884" y="1481063"/>
              <a:ext cx="1118917" cy="10031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6563282">
              <a:off x="1338785" y="-40297"/>
              <a:ext cx="595884" cy="5342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2494355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199708" y="3065859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363736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09264" y="4334874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506612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71145" y="563762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626367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Прямоугольник 19"/>
          <p:cNvSpPr/>
          <p:nvPr/>
        </p:nvSpPr>
        <p:spPr>
          <a:xfrm>
            <a:off x="785786" y="2214554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совокупность информации, характеризующая свойства и состояния объекта, процесса, явления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img.lenta.ru/news/2012/02/14/darkfound/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14290"/>
            <a:ext cx="2214546" cy="16609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2976" y="1714488"/>
            <a:ext cx="68580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информационных моделей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знаете?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6" descr="http://www.pandia.ru/text/77/334/images/image001_4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t="2005" r="-424" b="13770"/>
          <a:stretch>
            <a:fillRect/>
          </a:stretch>
        </p:blipFill>
        <p:spPr bwMode="auto">
          <a:xfrm>
            <a:off x="4643438" y="4465296"/>
            <a:ext cx="4500562" cy="2392704"/>
          </a:xfrm>
          <a:prstGeom prst="rect">
            <a:avLst/>
          </a:prstGeom>
          <a:noFill/>
        </p:spPr>
      </p:pic>
      <p:grpSp>
        <p:nvGrpSpPr>
          <p:cNvPr id="2" name="Группа 18"/>
          <p:cNvGrpSpPr/>
          <p:nvPr/>
        </p:nvGrpSpPr>
        <p:grpSpPr>
          <a:xfrm>
            <a:off x="-203995" y="-127214"/>
            <a:ext cx="2204227" cy="6919727"/>
            <a:chOff x="-300383" y="-127214"/>
            <a:chExt cx="2204227" cy="6919727"/>
          </a:xfrm>
        </p:grpSpPr>
        <p:pic>
          <p:nvPicPr>
            <p:cNvPr id="1229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300383" y="-127214"/>
              <a:ext cx="2071702" cy="1857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568717">
              <a:off x="-264884" y="1481063"/>
              <a:ext cx="1118917" cy="10031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6563282">
              <a:off x="1338785" y="-40297"/>
              <a:ext cx="595884" cy="5342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2494355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199708" y="3065859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363736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09264" y="4334874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506612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71145" y="563762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626367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357167"/>
          <a:ext cx="8715436" cy="62550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1"/>
                <a:gridCol w="2428892"/>
                <a:gridCol w="1964544"/>
                <a:gridCol w="2178859"/>
              </a:tblGrid>
              <a:tr h="857255">
                <a:tc gridSpan="4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" pitchFamily="18" charset="0"/>
                          <a:cs typeface="Arial" pitchFamily="34" charset="0"/>
                        </a:rPr>
                        <a:t>Виды информационных моделей</a:t>
                      </a:r>
                      <a:endParaRPr lang="ru-RU" sz="36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ahoma" pitchFamily="34" charset="0"/>
                          <a:cs typeface="Tahoma" pitchFamily="34" charset="0"/>
                        </a:rPr>
                        <a:t>Вербальные</a:t>
                      </a:r>
                      <a:endParaRPr lang="ru-RU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ahoma" pitchFamily="34" charset="0"/>
                          <a:cs typeface="Tahoma" pitchFamily="34" charset="0"/>
                        </a:rPr>
                        <a:t>Математические</a:t>
                      </a:r>
                      <a:endParaRPr lang="ru-RU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ahoma" pitchFamily="34" charset="0"/>
                          <a:cs typeface="Tahoma" pitchFamily="34" charset="0"/>
                        </a:rPr>
                        <a:t>Табличные</a:t>
                      </a:r>
                      <a:endParaRPr lang="ru-RU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ahoma" pitchFamily="34" charset="0"/>
                          <a:cs typeface="Tahoma" pitchFamily="34" charset="0"/>
                        </a:rPr>
                        <a:t>Графические</a:t>
                      </a:r>
                      <a:endParaRPr lang="ru-RU" sz="2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31432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714488"/>
            <a:ext cx="68580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Табличные информационные модели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8"/>
          <p:cNvGrpSpPr/>
          <p:nvPr/>
        </p:nvGrpSpPr>
        <p:grpSpPr>
          <a:xfrm>
            <a:off x="-142908" y="0"/>
            <a:ext cx="2204227" cy="6919727"/>
            <a:chOff x="-300383" y="-127214"/>
            <a:chExt cx="2204227" cy="6919727"/>
          </a:xfrm>
        </p:grpSpPr>
        <p:pic>
          <p:nvPicPr>
            <p:cNvPr id="1229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300383" y="-127214"/>
              <a:ext cx="2071702" cy="1857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568717">
              <a:off x="-264884" y="1481063"/>
              <a:ext cx="1118917" cy="10031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6563282">
              <a:off x="1338785" y="-40297"/>
              <a:ext cx="595884" cy="5342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2494355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199708" y="3065859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363736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09264" y="4334874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506612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71145" y="563762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626367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285728"/>
            <a:ext cx="68580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8"/>
          <p:cNvGrpSpPr/>
          <p:nvPr/>
        </p:nvGrpSpPr>
        <p:grpSpPr>
          <a:xfrm>
            <a:off x="-142908" y="0"/>
            <a:ext cx="2204227" cy="6919727"/>
            <a:chOff x="-300383" y="-127214"/>
            <a:chExt cx="2204227" cy="6919727"/>
          </a:xfrm>
        </p:grpSpPr>
        <p:pic>
          <p:nvPicPr>
            <p:cNvPr id="1229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300383" y="-127214"/>
              <a:ext cx="2071702" cy="1857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568717">
              <a:off x="-264884" y="1481063"/>
              <a:ext cx="1118917" cy="10031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6563282">
              <a:off x="1338785" y="-40297"/>
              <a:ext cx="595884" cy="5342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2494355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199708" y="3065859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363736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09264" y="4334874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506612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71145" y="563762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626367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" name="Прямоугольник 18"/>
          <p:cNvSpPr/>
          <p:nvPr/>
        </p:nvSpPr>
        <p:spPr>
          <a:xfrm>
            <a:off x="1071538" y="1785926"/>
            <a:ext cx="77153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Научиться преобразовывать текстовую информацию в  табличную информационную модель.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2" y="142852"/>
            <a:ext cx="6357983" cy="114300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этапы моделирования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346455" y="1557338"/>
            <a:ext cx="3598862" cy="66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/>
              <a:t>I</a:t>
            </a:r>
            <a:r>
              <a:rPr lang="ru-RU" sz="2400" b="1" dirty="0"/>
              <a:t> этап</a:t>
            </a:r>
          </a:p>
          <a:p>
            <a:pPr algn="ctr"/>
            <a:r>
              <a:rPr lang="ru-RU" sz="2400" b="1" dirty="0">
                <a:hlinkClick r:id="rId2" action="ppaction://hlinkfile"/>
              </a:rPr>
              <a:t>Постановка задачи</a:t>
            </a:r>
            <a:endParaRPr lang="ru-RU" sz="2400" b="1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329009" y="2540000"/>
            <a:ext cx="3598862" cy="73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</a:rPr>
              <a:t>II</a:t>
            </a:r>
            <a:r>
              <a:rPr lang="ru-RU" sz="2400" b="1" dirty="0">
                <a:latin typeface="Times New Roman" pitchFamily="18" charset="0"/>
              </a:rPr>
              <a:t> этап</a:t>
            </a:r>
          </a:p>
          <a:p>
            <a:pPr algn="ctr"/>
            <a:r>
              <a:rPr lang="ru-RU" sz="2400" b="1" dirty="0">
                <a:hlinkClick r:id="rId3" action="ppaction://hlinksldjump"/>
              </a:rPr>
              <a:t>Разработка модели</a:t>
            </a:r>
            <a:endParaRPr lang="ru-RU" sz="2400" b="1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329009" y="3584575"/>
            <a:ext cx="3598862" cy="73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III</a:t>
            </a:r>
            <a:r>
              <a:rPr lang="ru-RU" sz="2400" b="1">
                <a:latin typeface="Times New Roman" pitchFamily="18" charset="0"/>
              </a:rPr>
              <a:t> этап</a:t>
            </a:r>
          </a:p>
          <a:p>
            <a:pPr algn="ctr"/>
            <a:r>
              <a:rPr lang="ru-RU" sz="2000" b="1"/>
              <a:t>Компьютерный эксперимент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329009" y="4567238"/>
            <a:ext cx="3598862" cy="73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IV</a:t>
            </a:r>
            <a:r>
              <a:rPr lang="ru-RU" sz="2400" b="1">
                <a:latin typeface="Times New Roman" pitchFamily="18" charset="0"/>
              </a:rPr>
              <a:t> этап</a:t>
            </a:r>
          </a:p>
          <a:p>
            <a:pPr algn="ctr"/>
            <a:r>
              <a:rPr lang="ru-RU" sz="2400" b="1"/>
              <a:t>Анализ результатов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5003821" y="2293938"/>
            <a:ext cx="320675" cy="2460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5003821" y="3276600"/>
            <a:ext cx="320675" cy="3079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5000628" y="4325945"/>
            <a:ext cx="320675" cy="2460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4103708" y="5303838"/>
            <a:ext cx="579438" cy="430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5772171" y="5303838"/>
            <a:ext cx="579438" cy="430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262334" y="5732463"/>
            <a:ext cx="18319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Результат </a:t>
            </a:r>
          </a:p>
          <a:p>
            <a:pPr algn="ctr"/>
            <a:r>
              <a:rPr lang="ru-RU" b="1" dirty="0"/>
              <a:t>соответствует</a:t>
            </a:r>
          </a:p>
          <a:p>
            <a:pPr algn="ctr"/>
            <a:r>
              <a:rPr lang="ru-RU" b="1" dirty="0"/>
              <a:t> цели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273696" y="5732463"/>
            <a:ext cx="21605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Результат </a:t>
            </a:r>
          </a:p>
          <a:p>
            <a:pPr algn="ctr"/>
            <a:r>
              <a:rPr lang="ru-RU" b="1" dirty="0"/>
              <a:t>не соответствует</a:t>
            </a:r>
          </a:p>
          <a:p>
            <a:pPr algn="ctr"/>
            <a:r>
              <a:rPr lang="ru-RU" b="1" dirty="0"/>
              <a:t> цели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929454" y="4005263"/>
            <a:ext cx="503237" cy="1944687"/>
            <a:chOff x="2472" y="2387"/>
            <a:chExt cx="317" cy="1225"/>
          </a:xfrm>
        </p:grpSpPr>
        <p:sp>
          <p:nvSpPr>
            <p:cNvPr id="20498" name="Line 15"/>
            <p:cNvSpPr>
              <a:spLocks noChangeShapeType="1"/>
            </p:cNvSpPr>
            <p:nvPr/>
          </p:nvSpPr>
          <p:spPr bwMode="auto">
            <a:xfrm>
              <a:off x="2472" y="361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Line 16"/>
            <p:cNvSpPr>
              <a:spLocks noChangeShapeType="1"/>
            </p:cNvSpPr>
            <p:nvPr/>
          </p:nvSpPr>
          <p:spPr bwMode="auto">
            <a:xfrm flipV="1">
              <a:off x="2789" y="2387"/>
              <a:ext cx="0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Line 17"/>
            <p:cNvSpPr>
              <a:spLocks noChangeShapeType="1"/>
            </p:cNvSpPr>
            <p:nvPr/>
          </p:nvSpPr>
          <p:spPr bwMode="auto">
            <a:xfrm flipH="1">
              <a:off x="2472" y="2387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929454" y="2924175"/>
            <a:ext cx="503237" cy="1081088"/>
            <a:chOff x="2472" y="1706"/>
            <a:chExt cx="317" cy="681"/>
          </a:xfrm>
        </p:grpSpPr>
        <p:sp>
          <p:nvSpPr>
            <p:cNvPr id="20496" name="Line 19"/>
            <p:cNvSpPr>
              <a:spLocks noChangeShapeType="1"/>
            </p:cNvSpPr>
            <p:nvPr/>
          </p:nvSpPr>
          <p:spPr bwMode="auto">
            <a:xfrm flipV="1">
              <a:off x="2789" y="1706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 flipH="1">
              <a:off x="2472" y="1706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Группа 18"/>
          <p:cNvGrpSpPr/>
          <p:nvPr/>
        </p:nvGrpSpPr>
        <p:grpSpPr>
          <a:xfrm>
            <a:off x="-142908" y="0"/>
            <a:ext cx="2204227" cy="6919727"/>
            <a:chOff x="-300383" y="-127214"/>
            <a:chExt cx="2204227" cy="6919727"/>
          </a:xfrm>
        </p:grpSpPr>
        <p:pic>
          <p:nvPicPr>
            <p:cNvPr id="22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300383" y="-127214"/>
              <a:ext cx="2071702" cy="1857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568717">
              <a:off x="-264884" y="1481063"/>
              <a:ext cx="1118917" cy="10031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6563282">
              <a:off x="1338785" y="-40297"/>
              <a:ext cx="595884" cy="5342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2494355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199708" y="3065859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363736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09264" y="4334874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506612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71145" y="563762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626367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Стрелка вправо 3">
            <a:hlinkClick r:id="rId8" action="ppaction://hlinksldjump"/>
          </p:cNvPr>
          <p:cNvSpPr/>
          <p:nvPr/>
        </p:nvSpPr>
        <p:spPr>
          <a:xfrm>
            <a:off x="7956376" y="6359164"/>
            <a:ext cx="1008112" cy="296144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/>
      <p:bldP spid="399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построения табличной модели: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Внимательно ознакомьтесь с текстом вербальной модели.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Определитесь со структурой таблицы (количество и содержание столбцов и строк).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Внесите в таблицу необходимые данные (воспользуйтесь уже имеющейся информацией  готовых таблиц)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Внесите формулы в расчетные ячейки таблицы.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MS </a:t>
            </a:r>
            <a:r>
              <a:rPr lang="ru-RU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Группа 18"/>
          <p:cNvGrpSpPr/>
          <p:nvPr/>
        </p:nvGrpSpPr>
        <p:grpSpPr>
          <a:xfrm>
            <a:off x="-142908" y="0"/>
            <a:ext cx="2204227" cy="6919727"/>
            <a:chOff x="-300383" y="-127214"/>
            <a:chExt cx="2204227" cy="6919727"/>
          </a:xfrm>
        </p:grpSpPr>
        <p:pic>
          <p:nvPicPr>
            <p:cNvPr id="7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300383" y="-127214"/>
              <a:ext cx="2071702" cy="18573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568717">
              <a:off x="-264884" y="1481063"/>
              <a:ext cx="1118917" cy="10031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6563282">
              <a:off x="1338785" y="-40297"/>
              <a:ext cx="595884" cy="5342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2494355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199708" y="3065859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363736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09264" y="4334874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57482" y="5066123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271145" y="563762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8" descr="http://www.arts-union.ru/sites/default/files/14/image08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6141" t="4214" r="4817" b="3548"/>
            <a:stretch>
              <a:fillRect/>
            </a:stretch>
          </p:blipFill>
          <p:spPr bwMode="auto">
            <a:xfrm rot="11670997">
              <a:off x="-146694" y="6263676"/>
              <a:ext cx="589864" cy="52883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52" name="Picture 4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1142984"/>
            <a:ext cx="778674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Скругленный прямоугольник 18">
            <a:hlinkClick r:id="rId8" action="ppaction://hlinksldjump"/>
          </p:cNvPr>
          <p:cNvSpPr/>
          <p:nvPr/>
        </p:nvSpPr>
        <p:spPr>
          <a:xfrm>
            <a:off x="7786710" y="142876"/>
            <a:ext cx="1142976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2407</TotalTime>
  <Words>176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этапы моделирования</vt:lpstr>
      <vt:lpstr>Алгоритм построения табличной модели: </vt:lpstr>
      <vt:lpstr>Работа в MS Excel </vt:lpstr>
      <vt:lpstr>Синквейн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16</cp:revision>
  <dcterms:created xsi:type="dcterms:W3CDTF">2015-12-11T13:34:18Z</dcterms:created>
  <dcterms:modified xsi:type="dcterms:W3CDTF">2015-12-14T01:34:07Z</dcterms:modified>
</cp:coreProperties>
</file>