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vbaPro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3" r:id="rId2"/>
    <p:sldId id="257" r:id="rId3"/>
    <p:sldId id="262" r:id="rId4"/>
    <p:sldId id="271" r:id="rId5"/>
    <p:sldId id="275" r:id="rId6"/>
    <p:sldId id="258" r:id="rId7"/>
    <p:sldId id="256" r:id="rId8"/>
    <p:sldId id="260" r:id="rId9"/>
    <p:sldId id="272" r:id="rId10"/>
    <p:sldId id="273" r:id="rId11"/>
    <p:sldId id="269" r:id="rId12"/>
    <p:sldId id="270" r:id="rId13"/>
    <p:sldId id="267" r:id="rId14"/>
    <p:sldId id="265" r:id="rId15"/>
    <p:sldId id="266" r:id="rId16"/>
    <p:sldId id="274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FF66"/>
    <a:srgbClr val="F62EBD"/>
    <a:srgbClr val="F4AAE9"/>
    <a:srgbClr val="CCFF33"/>
    <a:srgbClr val="FF6600"/>
    <a:srgbClr val="008000"/>
    <a:srgbClr val="000066"/>
    <a:srgbClr val="FF6D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06/relationships/vbaProject" Target="vbaProject.bin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F24D-239C-4DB4-82C2-97E856009AB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72A371-3D19-4D3B-A2A3-38A1A7A694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568312-C779-44E9-AD29-25251C66377F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4AC0C8-644A-40AD-8CBE-1BC3A3876B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E6980-75A8-49B5-AB29-60FE8E803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C4A9D-64CF-45C9-B1F2-1A1912227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7F449-EDCA-4C78-B7F5-656AE9234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CC21D-7B50-4DC4-80C4-14A933BCA5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7103-C6C9-4EAB-AB55-B7E1A0152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89BC0-C8BD-4D9E-B805-1767DC6D43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E56B2-7065-4C09-8C40-93C6B1CF0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1EB0B-C825-4D07-9D15-BC6C6AA43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84A23-3E52-4319-988F-3AA2EEDBE3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05C1B-BEE7-4F79-86A4-8068EBA78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926923A-7A71-4E96-9F10-FFC427357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khgcPKWgTBShbyMFyc74CGsvUjTMiW9XPnbSx2hUxbY/viewform?usp=send_form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DU-20121116-25.mp4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learningapps.org/display?v=phz419uc30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learningapps.org/display?v=pdj7domu30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2">
                <a:lumMod val="60000"/>
                <a:lumOff val="40000"/>
              </a:schemeClr>
            </a:gs>
            <a:gs pos="50000">
              <a:srgbClr val="FF6D6D"/>
            </a:gs>
            <a:gs pos="100000">
              <a:srgbClr val="FFFF66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88640"/>
            <a:ext cx="8929718" cy="81146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rgbClr val="008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Оцените ваше настроение?</a:t>
            </a:r>
            <a:endParaRPr lang="ru-RU" sz="4800" b="1" dirty="0">
              <a:ln w="50800"/>
              <a:solidFill>
                <a:srgbClr val="008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00034" y="1071546"/>
            <a:ext cx="8286808" cy="2286016"/>
            <a:chOff x="500034" y="1071546"/>
            <a:chExt cx="8286808" cy="2286016"/>
          </a:xfrm>
        </p:grpSpPr>
        <p:pic>
          <p:nvPicPr>
            <p:cNvPr id="7" name="Объект 3" descr="alt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4412"/>
            <a:stretch>
              <a:fillRect/>
            </a:stretch>
          </p:blipFill>
          <p:spPr bwMode="auto">
            <a:xfrm>
              <a:off x="500034" y="1142984"/>
              <a:ext cx="8286808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500034" y="1071546"/>
              <a:ext cx="30180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2800" b="1" dirty="0" smtClean="0">
                  <a:ln w="11430">
                    <a:solidFill>
                      <a:schemeClr val="accent6">
                        <a:lumMod val="50000"/>
                      </a:schemeClr>
                    </a:solidFill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В начале урока:</a:t>
              </a:r>
              <a:endParaRPr lang="ru-RU" sz="2800" b="1" dirty="0">
                <a:ln w="11430"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grpSp>
        <p:nvGrpSpPr>
          <p:cNvPr id="10" name="Содержимое 9"/>
          <p:cNvGrpSpPr>
            <a:grpSpLocks noGrp="1"/>
          </p:cNvGrpSpPr>
          <p:nvPr>
            <p:ph idx="1"/>
          </p:nvPr>
        </p:nvGrpSpPr>
        <p:grpSpPr>
          <a:xfrm>
            <a:off x="500034" y="3857628"/>
            <a:ext cx="8358246" cy="2268535"/>
            <a:chOff x="500034" y="1071546"/>
            <a:chExt cx="8286808" cy="2286016"/>
          </a:xfrm>
        </p:grpSpPr>
        <p:pic>
          <p:nvPicPr>
            <p:cNvPr id="11" name="Объект 3" descr="alt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4412"/>
            <a:stretch>
              <a:fillRect/>
            </a:stretch>
          </p:blipFill>
          <p:spPr bwMode="auto">
            <a:xfrm>
              <a:off x="500034" y="1142984"/>
              <a:ext cx="8286808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00034" y="1071546"/>
              <a:ext cx="2830050" cy="5272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28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В конце урока:</a:t>
              </a:r>
              <a:endParaRPr lang="ru-RU" sz="28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37357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500042"/>
            <a:ext cx="3870931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урока:</a:t>
            </a:r>
          </a:p>
          <a:p>
            <a:endParaRPr lang="ru-RU" sz="4800" b="1" dirty="0">
              <a:ln w="50800"/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909" y="1357298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Определить правило перевода чисел из различных позиционных систем счисления  в десятичную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47" y="3500438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65125" indent="-365125"/>
            <a:r>
              <a:rPr lang="ru-RU" sz="4000" b="1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 Научиться переводить числа из различных систем счисления в десятичную.</a:t>
            </a:r>
            <a:endParaRPr lang="ru-RU" sz="4000" b="1" dirty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0"/>
            <a:ext cx="8501122" cy="1643050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Перевод чисел в десятичную систему счисления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1857364"/>
            <a:ext cx="8281988" cy="647700"/>
          </a:xfrm>
        </p:spPr>
        <p:txBody>
          <a:bodyPr/>
          <a:lstStyle/>
          <a:p>
            <a:pPr marL="274638" indent="-274638" eaLnBrk="1" hangingPunct="1">
              <a:buFont typeface="Wingdings" pitchFamily="2" charset="2"/>
              <a:buNone/>
            </a:pPr>
            <a:r>
              <a:rPr lang="ru-RU" sz="1800" dirty="0" smtClean="0"/>
              <a:t>   Пример. Перевести число 1011,1 из двоичной системы счисления в десятичную.</a:t>
            </a:r>
          </a:p>
          <a:p>
            <a:pPr marL="274638" indent="-274638" eaLnBrk="1" hangingPunct="1">
              <a:buFont typeface="Wingdings" pitchFamily="2" charset="2"/>
              <a:buNone/>
            </a:pPr>
            <a:endParaRPr lang="ru-RU" sz="1800" i="1" baseline="30000" dirty="0" smtClean="0"/>
          </a:p>
        </p:txBody>
      </p:sp>
      <p:sp>
        <p:nvSpPr>
          <p:cNvPr id="149508" name="Text Box 4"/>
          <p:cNvSpPr txBox="1">
            <a:spLocks noChangeArrowheads="1"/>
          </p:cNvSpPr>
          <p:nvPr/>
        </p:nvSpPr>
        <p:spPr bwMode="auto">
          <a:xfrm>
            <a:off x="2247900" y="2727325"/>
            <a:ext cx="1411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1  0  1  1, 1</a:t>
            </a:r>
            <a:r>
              <a:rPr lang="ru-RU" baseline="-25000" dirty="0"/>
              <a:t>2</a:t>
            </a:r>
            <a:endParaRPr lang="ru-RU" dirty="0"/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3203575" y="249237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49513" name="Text Box 9"/>
          <p:cNvSpPr txBox="1">
            <a:spLocks noChangeArrowheads="1"/>
          </p:cNvSpPr>
          <p:nvPr/>
        </p:nvSpPr>
        <p:spPr bwMode="auto">
          <a:xfrm>
            <a:off x="2987675" y="2492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49514" name="Text Box 10"/>
          <p:cNvSpPr txBox="1">
            <a:spLocks noChangeArrowheads="1"/>
          </p:cNvSpPr>
          <p:nvPr/>
        </p:nvSpPr>
        <p:spPr bwMode="auto">
          <a:xfrm>
            <a:off x="2771775" y="2492375"/>
            <a:ext cx="296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9515" name="Text Box 11"/>
          <p:cNvSpPr txBox="1">
            <a:spLocks noChangeArrowheads="1"/>
          </p:cNvSpPr>
          <p:nvPr/>
        </p:nvSpPr>
        <p:spPr bwMode="auto">
          <a:xfrm>
            <a:off x="2484438" y="249237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49516" name="Text Box 12"/>
          <p:cNvSpPr txBox="1">
            <a:spLocks noChangeArrowheads="1"/>
          </p:cNvSpPr>
          <p:nvPr/>
        </p:nvSpPr>
        <p:spPr bwMode="auto">
          <a:xfrm>
            <a:off x="2266950" y="2492375"/>
            <a:ext cx="368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3635375" y="2708275"/>
            <a:ext cx="4545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= 1∙2</a:t>
            </a:r>
            <a:r>
              <a:rPr lang="ru-RU" baseline="30000" dirty="0"/>
              <a:t>3</a:t>
            </a:r>
            <a:r>
              <a:rPr lang="ru-RU" dirty="0"/>
              <a:t> + 0∙2</a:t>
            </a:r>
            <a:r>
              <a:rPr lang="ru-RU" baseline="30000" dirty="0"/>
              <a:t>2</a:t>
            </a:r>
            <a:r>
              <a:rPr lang="ru-RU" dirty="0"/>
              <a:t>  + 1∙2</a:t>
            </a:r>
            <a:r>
              <a:rPr lang="ru-RU" baseline="30000" dirty="0"/>
              <a:t>1</a:t>
            </a:r>
            <a:r>
              <a:rPr lang="ru-RU" dirty="0"/>
              <a:t>  + 1∙2</a:t>
            </a:r>
            <a:r>
              <a:rPr lang="ru-RU" baseline="30000" dirty="0"/>
              <a:t>0</a:t>
            </a:r>
            <a:r>
              <a:rPr lang="ru-RU" dirty="0"/>
              <a:t>  + 1∙2</a:t>
            </a:r>
            <a:r>
              <a:rPr lang="ru-RU" baseline="30000" dirty="0"/>
              <a:t>-1</a:t>
            </a:r>
            <a:r>
              <a:rPr lang="ru-RU" dirty="0"/>
              <a:t> = 11,5</a:t>
            </a:r>
            <a:r>
              <a:rPr lang="ru-RU" baseline="-25000" dirty="0"/>
              <a:t>10</a:t>
            </a:r>
            <a:endParaRPr lang="ru-RU" dirty="0"/>
          </a:p>
        </p:txBody>
      </p:sp>
      <p:sp>
        <p:nvSpPr>
          <p:cNvPr id="149518" name="Text Box 14"/>
          <p:cNvSpPr txBox="1">
            <a:spLocks noChangeArrowheads="1"/>
          </p:cNvSpPr>
          <p:nvPr/>
        </p:nvSpPr>
        <p:spPr bwMode="auto">
          <a:xfrm>
            <a:off x="1239838" y="24638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accent2"/>
                </a:solidFill>
              </a:rPr>
              <a:t>разряды</a:t>
            </a:r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1331913" y="2781300"/>
            <a:ext cx="804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число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539750" y="3284538"/>
            <a:ext cx="8281988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 dirty="0"/>
              <a:t>   Пример. Перевести число 276,8 из восьмеричной системы счисления в десятичную.</a:t>
            </a:r>
          </a:p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i="1" baseline="30000" dirty="0"/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2176463" y="4168775"/>
            <a:ext cx="11572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2  7  6, 5</a:t>
            </a:r>
            <a:r>
              <a:rPr lang="ru-RU" baseline="-25000"/>
              <a:t>8</a:t>
            </a:r>
            <a:endParaRPr lang="ru-RU"/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2916238" y="3933825"/>
            <a:ext cx="365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-1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2700338" y="39338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49524" name="Text Box 20"/>
          <p:cNvSpPr txBox="1">
            <a:spLocks noChangeArrowheads="1"/>
          </p:cNvSpPr>
          <p:nvPr/>
        </p:nvSpPr>
        <p:spPr bwMode="auto">
          <a:xfrm>
            <a:off x="2411413" y="39338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2195513" y="3933825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3563938" y="4149725"/>
            <a:ext cx="42433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 2∙8</a:t>
            </a:r>
            <a:r>
              <a:rPr lang="ru-RU" baseline="30000"/>
              <a:t>2</a:t>
            </a:r>
            <a:r>
              <a:rPr lang="ru-RU"/>
              <a:t>  + 7∙8</a:t>
            </a:r>
            <a:r>
              <a:rPr lang="ru-RU" baseline="30000"/>
              <a:t>1</a:t>
            </a:r>
            <a:r>
              <a:rPr lang="ru-RU"/>
              <a:t>  + 6∙8</a:t>
            </a:r>
            <a:r>
              <a:rPr lang="ru-RU" baseline="30000"/>
              <a:t>0 </a:t>
            </a:r>
            <a:r>
              <a:rPr lang="ru-RU"/>
              <a:t> + 5∙8</a:t>
            </a:r>
            <a:r>
              <a:rPr lang="ru-RU" baseline="30000"/>
              <a:t>-1</a:t>
            </a:r>
            <a:r>
              <a:rPr lang="ru-RU"/>
              <a:t> = 190,625</a:t>
            </a:r>
            <a:r>
              <a:rPr lang="ru-RU" baseline="-25000"/>
              <a:t>10</a:t>
            </a:r>
            <a:endParaRPr lang="ru-RU"/>
          </a:p>
        </p:txBody>
      </p:sp>
      <p:sp>
        <p:nvSpPr>
          <p:cNvPr id="149528" name="Text Box 24"/>
          <p:cNvSpPr txBox="1">
            <a:spLocks noChangeArrowheads="1"/>
          </p:cNvSpPr>
          <p:nvPr/>
        </p:nvSpPr>
        <p:spPr bwMode="auto">
          <a:xfrm>
            <a:off x="1168400" y="390525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разряды</a:t>
            </a:r>
          </a:p>
        </p:txBody>
      </p:sp>
      <p:sp>
        <p:nvSpPr>
          <p:cNvPr id="149529" name="Text Box 25"/>
          <p:cNvSpPr txBox="1">
            <a:spLocks noChangeArrowheads="1"/>
          </p:cNvSpPr>
          <p:nvPr/>
        </p:nvSpPr>
        <p:spPr bwMode="auto">
          <a:xfrm>
            <a:off x="1260475" y="4222750"/>
            <a:ext cx="80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число</a:t>
            </a:r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539750" y="4724400"/>
            <a:ext cx="8281988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ru-RU"/>
              <a:t>   Пример. Перевести число 1</a:t>
            </a:r>
            <a:r>
              <a:rPr lang="en-US"/>
              <a:t>F</a:t>
            </a:r>
            <a:r>
              <a:rPr lang="ru-RU"/>
              <a:t>3 из шестнадцатеричной  системы счисления в десятичную.</a:t>
            </a:r>
          </a:p>
          <a:p>
            <a:pPr marL="274638" indent="-274638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ru-RU" i="1" baseline="30000"/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2176463" y="5753100"/>
            <a:ext cx="1000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1  </a:t>
            </a:r>
            <a:r>
              <a:rPr lang="en-US"/>
              <a:t>F</a:t>
            </a:r>
            <a:r>
              <a:rPr lang="ru-RU"/>
              <a:t>  3</a:t>
            </a:r>
            <a:r>
              <a:rPr lang="ru-RU" baseline="-25000"/>
              <a:t>16</a:t>
            </a:r>
            <a:endParaRPr lang="ru-RU"/>
          </a:p>
        </p:txBody>
      </p:sp>
      <p:sp>
        <p:nvSpPr>
          <p:cNvPr id="149533" name="Text Box 29"/>
          <p:cNvSpPr txBox="1">
            <a:spLocks noChangeArrowheads="1"/>
          </p:cNvSpPr>
          <p:nvPr/>
        </p:nvSpPr>
        <p:spPr bwMode="auto">
          <a:xfrm>
            <a:off x="2700338" y="55181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0</a:t>
            </a:r>
          </a:p>
        </p:txBody>
      </p:sp>
      <p:sp>
        <p:nvSpPr>
          <p:cNvPr id="149534" name="Text Box 30"/>
          <p:cNvSpPr txBox="1">
            <a:spLocks noChangeArrowheads="1"/>
          </p:cNvSpPr>
          <p:nvPr/>
        </p:nvSpPr>
        <p:spPr bwMode="auto">
          <a:xfrm>
            <a:off x="2411413" y="55181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149535" name="Text Box 31"/>
          <p:cNvSpPr txBox="1">
            <a:spLocks noChangeArrowheads="1"/>
          </p:cNvSpPr>
          <p:nvPr/>
        </p:nvSpPr>
        <p:spPr bwMode="auto">
          <a:xfrm>
            <a:off x="2195513" y="5518150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49536" name="Rectangle 32"/>
          <p:cNvSpPr>
            <a:spLocks noChangeArrowheads="1"/>
          </p:cNvSpPr>
          <p:nvPr/>
        </p:nvSpPr>
        <p:spPr bwMode="auto">
          <a:xfrm>
            <a:off x="3132138" y="5734050"/>
            <a:ext cx="3594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= 1∙16</a:t>
            </a:r>
            <a:r>
              <a:rPr lang="ru-RU" baseline="30000"/>
              <a:t>2</a:t>
            </a:r>
            <a:r>
              <a:rPr lang="ru-RU"/>
              <a:t>  + 15∙16</a:t>
            </a:r>
            <a:r>
              <a:rPr lang="ru-RU" baseline="30000"/>
              <a:t>1</a:t>
            </a:r>
            <a:r>
              <a:rPr lang="ru-RU"/>
              <a:t>  + 3∙16</a:t>
            </a:r>
            <a:r>
              <a:rPr lang="ru-RU" baseline="30000"/>
              <a:t>0 </a:t>
            </a:r>
            <a:r>
              <a:rPr lang="ru-RU"/>
              <a:t> = 499</a:t>
            </a:r>
            <a:r>
              <a:rPr lang="ru-RU" baseline="-25000"/>
              <a:t>10</a:t>
            </a:r>
            <a:endParaRPr lang="ru-RU"/>
          </a:p>
        </p:txBody>
      </p:sp>
      <p:sp>
        <p:nvSpPr>
          <p:cNvPr id="149537" name="Text Box 33"/>
          <p:cNvSpPr txBox="1">
            <a:spLocks noChangeArrowheads="1"/>
          </p:cNvSpPr>
          <p:nvPr/>
        </p:nvSpPr>
        <p:spPr bwMode="auto">
          <a:xfrm>
            <a:off x="1168400" y="5489575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разряды</a:t>
            </a:r>
          </a:p>
        </p:txBody>
      </p:sp>
      <p:sp>
        <p:nvSpPr>
          <p:cNvPr id="149538" name="Text Box 34"/>
          <p:cNvSpPr txBox="1">
            <a:spLocks noChangeArrowheads="1"/>
          </p:cNvSpPr>
          <p:nvPr/>
        </p:nvSpPr>
        <p:spPr bwMode="auto">
          <a:xfrm>
            <a:off x="1260475" y="5807075"/>
            <a:ext cx="804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число</a:t>
            </a:r>
          </a:p>
        </p:txBody>
      </p:sp>
      <p:sp>
        <p:nvSpPr>
          <p:cNvPr id="21534" name="AutoShape 3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4643438" y="6283348"/>
            <a:ext cx="4429156" cy="503238"/>
          </a:xfrm>
          <a:prstGeom prst="actionButtonBlank">
            <a:avLst/>
          </a:prstGeom>
          <a:solidFill>
            <a:srgbClr val="F3FD9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 prst="angle"/>
            <a:bevelB prst="angle"/>
            <a:extrusionClr>
              <a:schemeClr val="accent1">
                <a:lumMod val="25000"/>
              </a:schemeClr>
            </a:extrusionClr>
          </a:sp3d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Перейти к постарению алгоритма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665" y="6286520"/>
            <a:ext cx="30430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Проверим: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1 0 1 1 1, 1 </a:t>
            </a:r>
            <a:r>
              <a:rPr lang="ru-RU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</a:p>
          <a:p>
            <a:endParaRPr lang="ru-RU" b="1" baseline="-25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28596" y="0"/>
            <a:ext cx="822960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Составьте алгоритм перевода чисел в десятичную систему счисления</a:t>
            </a:r>
          </a:p>
        </p:txBody>
      </p:sp>
      <p:sp>
        <p:nvSpPr>
          <p:cNvPr id="13" name="TextBox 12">
            <a:hlinkClick r:id="" action="ppaction://macro?name=DragandDrop"/>
          </p:cNvPr>
          <p:cNvSpPr txBox="1"/>
          <p:nvPr/>
        </p:nvSpPr>
        <p:spPr>
          <a:xfrm>
            <a:off x="4143372" y="3000372"/>
            <a:ext cx="4857752" cy="1200329"/>
          </a:xfrm>
          <a:prstGeom prst="rect">
            <a:avLst/>
          </a:prstGeom>
          <a:solidFill>
            <a:srgbClr val="F3FD91"/>
          </a:solidFill>
          <a:ln w="38100">
            <a:noFill/>
          </a:ln>
          <a:scene3d>
            <a:camera prst="orthographicFront"/>
            <a:lightRig rig="threePt" dir="t"/>
          </a:scene3d>
          <a:sp3d prstMaterial="dkEdge"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систему счисления в которой  записано число по его основанию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" action="ppaction://macro?name=DragandDrop"/>
          </p:cNvPr>
          <p:cNvSpPr txBox="1"/>
          <p:nvPr/>
        </p:nvSpPr>
        <p:spPr>
          <a:xfrm>
            <a:off x="4143372" y="791158"/>
            <a:ext cx="4857784" cy="923330"/>
          </a:xfrm>
          <a:prstGeom prst="rect">
            <a:avLst/>
          </a:prstGeom>
          <a:solidFill>
            <a:srgbClr val="F3FD91"/>
          </a:solidFill>
          <a:ln w="38100">
            <a:noFill/>
          </a:ln>
          <a:scene3d>
            <a:camera prst="orthographicFront"/>
            <a:lightRig rig="threePt" dir="t"/>
          </a:scene3d>
          <a:sp3d prstMaterial="dkEdge"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Определить разряд каждой цифры числа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" action="ppaction://macro?name=DragandDrop"/>
          </p:cNvPr>
          <p:cNvSpPr txBox="1"/>
          <p:nvPr/>
        </p:nvSpPr>
        <p:spPr>
          <a:xfrm>
            <a:off x="4143372" y="4357694"/>
            <a:ext cx="4857752" cy="1600438"/>
          </a:xfrm>
          <a:prstGeom prst="rect">
            <a:avLst/>
          </a:prstGeom>
          <a:solidFill>
            <a:srgbClr val="F3FD91"/>
          </a:solidFill>
          <a:ln w="38100">
            <a:noFill/>
          </a:ln>
          <a:scene3d>
            <a:camera prst="orthographicFront"/>
            <a:lightRig rig="threePt" dir="t"/>
          </a:scene3d>
          <a:sp3d prstMaterial="dkEdge"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Расписать число в развернутом виде (сумма произведений каждой цифры числа на основание системы счисления возведенного в степень соответствующую его разряду)</a:t>
            </a: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" action="ppaction://macro?name=DragandDrop"/>
          </p:cNvPr>
          <p:cNvSpPr txBox="1"/>
          <p:nvPr/>
        </p:nvSpPr>
        <p:spPr>
          <a:xfrm>
            <a:off x="4143372" y="1857364"/>
            <a:ext cx="4857784" cy="923330"/>
          </a:xfrm>
          <a:prstGeom prst="rect">
            <a:avLst/>
          </a:prstGeom>
          <a:solidFill>
            <a:srgbClr val="F3FD91"/>
          </a:solidFill>
          <a:ln w="38100">
            <a:noFill/>
          </a:ln>
          <a:scene3d>
            <a:camera prst="orthographicFront"/>
            <a:lightRig rig="threePt" dir="t"/>
          </a:scene3d>
          <a:sp3d prstMaterial="dkEdge">
            <a:bevelT prst="angle"/>
            <a:bevelB prst="angle"/>
          </a:sp3d>
        </p:spPr>
        <p:txBody>
          <a:bodyPr wrap="square" rtlCol="0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Произвести вычисления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1197" y="785794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шаг: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1197" y="2143116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шаг: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2635" y="3286124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шаг: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34" y="5000636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шаг:</a:t>
            </a:r>
            <a:endParaRPr lang="ru-RU" sz="20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36"/>
          <p:cNvGrpSpPr/>
          <p:nvPr/>
        </p:nvGrpSpPr>
        <p:grpSpPr>
          <a:xfrm>
            <a:off x="214282" y="1214422"/>
            <a:ext cx="214314" cy="4144992"/>
            <a:chOff x="214282" y="1214422"/>
            <a:chExt cx="214314" cy="414499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 rot="5400000">
              <a:off x="-1857023" y="3285727"/>
              <a:ext cx="4143404" cy="794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>
              <a:off x="214282" y="1214422"/>
              <a:ext cx="214314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214282" y="2570156"/>
              <a:ext cx="214314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>
              <a:off x="214282" y="3713164"/>
              <a:ext cx="214314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>
              <a:off x="214282" y="5357826"/>
              <a:ext cx="214314" cy="1588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Овал 37"/>
          <p:cNvSpPr/>
          <p:nvPr/>
        </p:nvSpPr>
        <p:spPr>
          <a:xfrm>
            <a:off x="2643174" y="6357958"/>
            <a:ext cx="214314" cy="2857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2201818" y="651947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0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000232" y="651947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1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844628" y="651947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43042" y="651944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3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487438" y="6519470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4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 flipH="1">
            <a:off x="2428860" y="6500834"/>
            <a:ext cx="428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-1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2129508" y="6370760"/>
            <a:ext cx="740782" cy="79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00364" y="6215082"/>
            <a:ext cx="795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1·2</a:t>
            </a:r>
            <a:r>
              <a:rPr lang="ru-RU" sz="2400" b="1" baseline="30000" dirty="0" smtClean="0"/>
              <a:t>-1</a:t>
            </a:r>
            <a:endParaRPr lang="ru-RU" sz="2400" b="1" baseline="30000" dirty="0"/>
          </a:p>
        </p:txBody>
      </p:sp>
      <p:sp>
        <p:nvSpPr>
          <p:cNvPr id="58" name="TextBox 57"/>
          <p:cNvSpPr txBox="1"/>
          <p:nvPr/>
        </p:nvSpPr>
        <p:spPr>
          <a:xfrm>
            <a:off x="3857620" y="621508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1·2</a:t>
            </a:r>
            <a:r>
              <a:rPr lang="ru-RU" sz="2400" b="1" baseline="30000" dirty="0" smtClean="0"/>
              <a:t>0</a:t>
            </a:r>
            <a:endParaRPr lang="ru-RU" sz="2400" b="1" baseline="30000" dirty="0"/>
          </a:p>
        </p:txBody>
      </p:sp>
      <p:sp>
        <p:nvSpPr>
          <p:cNvPr id="60" name="TextBox 59"/>
          <p:cNvSpPr txBox="1"/>
          <p:nvPr/>
        </p:nvSpPr>
        <p:spPr>
          <a:xfrm>
            <a:off x="3714744" y="6376594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baseline="30000" dirty="0" smtClean="0"/>
              <a:t>+</a:t>
            </a:r>
            <a:endParaRPr lang="ru-RU" sz="2400" b="1" baseline="30000" dirty="0"/>
          </a:p>
        </p:txBody>
      </p:sp>
      <p:sp>
        <p:nvSpPr>
          <p:cNvPr id="61" name="TextBox 60"/>
          <p:cNvSpPr txBox="1"/>
          <p:nvPr/>
        </p:nvSpPr>
        <p:spPr>
          <a:xfrm>
            <a:off x="4643438" y="621508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1·2</a:t>
            </a:r>
            <a:r>
              <a:rPr lang="ru-RU" sz="2400" b="1" baseline="30000" dirty="0" smtClean="0"/>
              <a:t>1</a:t>
            </a:r>
            <a:endParaRPr lang="ru-RU" sz="2400" b="1" baseline="30000" dirty="0"/>
          </a:p>
        </p:txBody>
      </p:sp>
      <p:sp>
        <p:nvSpPr>
          <p:cNvPr id="62" name="TextBox 61"/>
          <p:cNvSpPr txBox="1"/>
          <p:nvPr/>
        </p:nvSpPr>
        <p:spPr>
          <a:xfrm>
            <a:off x="4500562" y="6376594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baseline="30000" dirty="0" smtClean="0"/>
              <a:t>+</a:t>
            </a:r>
            <a:endParaRPr lang="ru-RU" sz="2400" b="1" baseline="30000" dirty="0"/>
          </a:p>
        </p:txBody>
      </p:sp>
      <p:sp>
        <p:nvSpPr>
          <p:cNvPr id="63" name="TextBox 62"/>
          <p:cNvSpPr txBox="1"/>
          <p:nvPr/>
        </p:nvSpPr>
        <p:spPr>
          <a:xfrm>
            <a:off x="5214942" y="6357958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baseline="30000" dirty="0" smtClean="0"/>
              <a:t>+</a:t>
            </a:r>
            <a:endParaRPr lang="ru-RU" sz="2400" b="1" baseline="30000" dirty="0"/>
          </a:p>
        </p:txBody>
      </p:sp>
      <p:sp>
        <p:nvSpPr>
          <p:cNvPr id="64" name="TextBox 63"/>
          <p:cNvSpPr txBox="1"/>
          <p:nvPr/>
        </p:nvSpPr>
        <p:spPr>
          <a:xfrm>
            <a:off x="5357818" y="621508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1·2</a:t>
            </a:r>
            <a:r>
              <a:rPr lang="ru-RU" sz="2400" b="1" baseline="30000" dirty="0" smtClean="0"/>
              <a:t>2</a:t>
            </a:r>
            <a:endParaRPr lang="ru-RU" sz="2400" b="1" baseline="30000" dirty="0"/>
          </a:p>
        </p:txBody>
      </p:sp>
      <p:sp>
        <p:nvSpPr>
          <p:cNvPr id="65" name="TextBox 64"/>
          <p:cNvSpPr txBox="1"/>
          <p:nvPr/>
        </p:nvSpPr>
        <p:spPr>
          <a:xfrm>
            <a:off x="5981620" y="6376594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baseline="30000" dirty="0" smtClean="0"/>
              <a:t>+</a:t>
            </a:r>
            <a:endParaRPr lang="ru-RU" sz="2400" b="1" baseline="30000" dirty="0"/>
          </a:p>
        </p:txBody>
      </p:sp>
      <p:sp>
        <p:nvSpPr>
          <p:cNvPr id="66" name="TextBox 65"/>
          <p:cNvSpPr txBox="1"/>
          <p:nvPr/>
        </p:nvSpPr>
        <p:spPr>
          <a:xfrm>
            <a:off x="6131535" y="621508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0·2</a:t>
            </a:r>
            <a:r>
              <a:rPr lang="ru-RU" sz="2400" b="1" baseline="30000" dirty="0" smtClean="0"/>
              <a:t>3</a:t>
            </a:r>
            <a:endParaRPr lang="ru-RU" sz="2400" b="1" baseline="30000" dirty="0"/>
          </a:p>
        </p:txBody>
      </p:sp>
      <p:sp>
        <p:nvSpPr>
          <p:cNvPr id="67" name="TextBox 66"/>
          <p:cNvSpPr txBox="1"/>
          <p:nvPr/>
        </p:nvSpPr>
        <p:spPr>
          <a:xfrm>
            <a:off x="6715140" y="6376594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baseline="30000" dirty="0" smtClean="0"/>
              <a:t>+</a:t>
            </a:r>
            <a:endParaRPr lang="ru-RU" sz="2400" b="1" baseline="30000" dirty="0"/>
          </a:p>
        </p:txBody>
      </p:sp>
      <p:sp>
        <p:nvSpPr>
          <p:cNvPr id="68" name="TextBox 67"/>
          <p:cNvSpPr txBox="1"/>
          <p:nvPr/>
        </p:nvSpPr>
        <p:spPr>
          <a:xfrm>
            <a:off x="6858016" y="6215082"/>
            <a:ext cx="726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1·2</a:t>
            </a:r>
            <a:r>
              <a:rPr lang="ru-RU" sz="2400" b="1" baseline="30000" dirty="0" smtClean="0"/>
              <a:t>4</a:t>
            </a:r>
            <a:endParaRPr lang="ru-RU" sz="2400" b="1" baseline="30000" dirty="0"/>
          </a:p>
        </p:txBody>
      </p:sp>
      <p:sp>
        <p:nvSpPr>
          <p:cNvPr id="69" name="TextBox 68"/>
          <p:cNvSpPr txBox="1"/>
          <p:nvPr/>
        </p:nvSpPr>
        <p:spPr>
          <a:xfrm>
            <a:off x="7500958" y="6215082"/>
            <a:ext cx="12763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= 23,5</a:t>
            </a:r>
            <a:r>
              <a:rPr lang="ru-RU" sz="2400" b="1" baseline="-25000" dirty="0" smtClean="0"/>
              <a:t>10</a:t>
            </a:r>
            <a:endParaRPr lang="ru-RU" sz="2400" b="1" baseline="-25000" dirty="0"/>
          </a:p>
        </p:txBody>
      </p:sp>
      <p:sp>
        <p:nvSpPr>
          <p:cNvPr id="44" name="TextBox 43">
            <a:hlinkClick r:id="rId3" action="ppaction://hlinksldjump"/>
          </p:cNvPr>
          <p:cNvSpPr txBox="1"/>
          <p:nvPr/>
        </p:nvSpPr>
        <p:spPr>
          <a:xfrm>
            <a:off x="7715272" y="385684"/>
            <a:ext cx="1285852" cy="400110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tx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далее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40781 0.2122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40781 0.4768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2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-0.40781 -0.30856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33333E-6 L -0.40781 -0.14699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38" grpId="0" animBg="1"/>
      <p:bldP spid="38" grpId="1" animBg="1"/>
      <p:bldP spid="39" grpId="0"/>
      <p:bldP spid="42" grpId="0"/>
      <p:bldP spid="43" grpId="0"/>
      <p:bldP spid="45" grpId="0"/>
      <p:bldP spid="57" grpId="0"/>
      <p:bldP spid="60" grpId="0"/>
      <p:bldP spid="66" grpId="0"/>
      <p:bldP spid="67" grpId="0"/>
      <p:bldP spid="68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714356"/>
            <a:ext cx="8858280" cy="60674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58143"/>
            <a:ext cx="6786345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chemeClr val="bg1">
                    <a:lumMod val="8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Файл : Самостоятельная работа</a:t>
            </a:r>
            <a:endParaRPr lang="ru-RU" sz="3200" b="1" dirty="0">
              <a:ln w="11430"/>
              <a:solidFill>
                <a:schemeClr val="bg1">
                  <a:lumMod val="8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rgbClr val="F4AAE9"/>
            </a:gs>
            <a:gs pos="100000">
              <a:srgbClr val="CCFF33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929718" cy="811468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rgbClr val="008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Оцените ваше настроение?</a:t>
            </a:r>
            <a:endParaRPr lang="ru-RU" sz="4800" b="1" dirty="0">
              <a:ln w="50800"/>
              <a:solidFill>
                <a:srgbClr val="008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Содержимое 9"/>
          <p:cNvGrpSpPr>
            <a:grpSpLocks noGrp="1"/>
          </p:cNvGrpSpPr>
          <p:nvPr>
            <p:ph idx="1"/>
          </p:nvPr>
        </p:nvGrpSpPr>
        <p:grpSpPr>
          <a:xfrm>
            <a:off x="428596" y="2071678"/>
            <a:ext cx="8358246" cy="2268535"/>
            <a:chOff x="500034" y="1071546"/>
            <a:chExt cx="8286808" cy="2286016"/>
          </a:xfrm>
        </p:grpSpPr>
        <p:pic>
          <p:nvPicPr>
            <p:cNvPr id="11" name="Объект 3" descr="alt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4412"/>
            <a:stretch>
              <a:fillRect/>
            </a:stretch>
          </p:blipFill>
          <p:spPr bwMode="auto">
            <a:xfrm>
              <a:off x="500034" y="1142984"/>
              <a:ext cx="8286808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500034" y="1071546"/>
              <a:ext cx="2830050" cy="527252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r>
                <a:rPr lang="ru-RU" sz="2800" b="1" dirty="0" smtClean="0">
                  <a:ln w="11430">
                    <a:solidFill>
                      <a:srgbClr val="C00000"/>
                    </a:solidFill>
                  </a:ln>
                  <a:solidFill>
                    <a:srgbClr val="C0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В конце урока:</a:t>
              </a:r>
              <a:endParaRPr lang="ru-RU" sz="2800" b="1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6373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142900"/>
            <a:ext cx="8229600" cy="9286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chemeClr val="bg1">
                    <a:lumMod val="75000"/>
                  </a:schemeClr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endParaRPr lang="ru-RU" sz="6000" b="1" dirty="0">
              <a:ln w="11430"/>
              <a:solidFill>
                <a:schemeClr val="bg1">
                  <a:lumMod val="75000"/>
                </a:schemeClr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7715304" cy="5500702"/>
          </a:xfrm>
          <a:prstGeom prst="round2DiagRect">
            <a:avLst>
              <a:gd name="adj1" fmla="val 2095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42918"/>
            <a:ext cx="9144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3"/>
              </a:rPr>
              <a:t>https://docs.google.com/forms/d/1khgcPKWgTBShbyMFyc74CGsvUjTMiW9XPnbSx2hUxbY/viewform?usp=send_form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357290" y="214290"/>
            <a:ext cx="6223178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4800" b="1" dirty="0" smtClean="0">
                <a:ln w="50800"/>
                <a:solidFill>
                  <a:srgbClr val="FFC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endParaRPr lang="ru-RU" sz="4800" b="1" dirty="0">
              <a:ln w="50800"/>
              <a:solidFill>
                <a:srgbClr val="FFC0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285721" y="1643050"/>
            <a:ext cx="88582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3600" b="1" i="0" u="none" strike="noStrike" kern="0" cap="none" spc="0" normalizeH="0" baseline="0" noProof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Выучить алгоритм перевода в десятичную систему счисления.</a:t>
            </a:r>
          </a:p>
          <a:p>
            <a:pPr marL="742950" marR="0" lvl="0" indent="-7429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ru-RU" sz="3600" b="1" kern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Переведите:</a:t>
            </a:r>
          </a:p>
          <a:p>
            <a:pPr marL="742950" marR="0" lvl="0" indent="650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600" b="1" kern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а</a:t>
            </a:r>
            <a:r>
              <a:rPr kumimoji="0" lang="ru-RU" sz="3600" b="1" i="0" u="none" strike="noStrike" kern="0" cap="none" spc="0" normalizeH="0" baseline="0" noProof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) 100111</a:t>
            </a:r>
            <a:r>
              <a:rPr kumimoji="0" lang="ru-RU" sz="3600" b="1" i="0" u="none" strike="noStrike" kern="0" cap="none" spc="0" normalizeH="0" baseline="-25000" noProof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  <a:r>
              <a:rPr kumimoji="0" lang="ru-RU" sz="3600" b="1" i="0" u="none" strike="noStrike" kern="0" cap="none" spc="0" normalizeH="0" baseline="0" noProof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= Х</a:t>
            </a:r>
            <a:r>
              <a:rPr kumimoji="0" lang="ru-RU" sz="3600" b="1" i="0" u="none" strike="noStrike" kern="0" cap="none" spc="0" normalizeH="0" baseline="-25000" noProof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10</a:t>
            </a:r>
            <a:endParaRPr kumimoji="0" lang="ru-RU" sz="3600" b="1" i="0" u="none" strike="noStrike" kern="0" cap="none" spc="0" normalizeH="0" noProof="0" dirty="0" smtClean="0">
              <a:ln w="50800"/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0" indent="650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3600" b="1" kern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б) 2014</a:t>
            </a:r>
            <a:r>
              <a:rPr lang="ru-RU" sz="3600" b="1" kern="0" baseline="-2500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5 </a:t>
            </a:r>
            <a:r>
              <a:rPr lang="ru-RU" sz="3600" b="1" kern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= Х</a:t>
            </a:r>
            <a:r>
              <a:rPr lang="ru-RU" sz="3600" b="1" kern="0" baseline="-2500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10</a:t>
            </a:r>
          </a:p>
          <a:p>
            <a:pPr marL="742950" lvl="0" indent="65088" eaLnBrk="0" hangingPunct="0"/>
            <a:r>
              <a:rPr lang="ru-RU" sz="3600" b="1" kern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в) 11</a:t>
            </a:r>
            <a:r>
              <a:rPr lang="en-US" sz="3600" b="1" kern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</a:t>
            </a:r>
            <a:r>
              <a:rPr lang="en-US" sz="3600" b="1" kern="0" baseline="-2500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16</a:t>
            </a:r>
            <a:r>
              <a:rPr lang="en-US" sz="3600" b="1" kern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=</a:t>
            </a:r>
            <a:r>
              <a:rPr lang="ru-RU" sz="3600" b="1" kern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Х</a:t>
            </a:r>
            <a:r>
              <a:rPr lang="ru-RU" sz="3600" b="1" kern="0" baseline="-2500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ru-RU" sz="3600" b="1" kern="0" dirty="0" smtClean="0">
              <a:ln w="50800"/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742950" marR="0" lvl="0" indent="6508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3600" b="1" i="0" u="none" strike="noStrike" kern="0" cap="none" spc="0" normalizeH="0" noProof="0" dirty="0" smtClean="0">
                <a:ln w="50800"/>
                <a:solidFill>
                  <a:schemeClr val="bg1">
                    <a:lumMod val="85000"/>
                  </a:schemeClr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г) дату своего рождения в двоичную систему счисления.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0" cap="none" spc="0" normalizeH="0" baseline="0" noProof="0" dirty="0">
              <a:ln w="50800"/>
              <a:solidFill>
                <a:schemeClr val="bg1">
                  <a:lumMod val="85000"/>
                </a:schemeClr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86050" y="263420"/>
            <a:ext cx="61436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Числа не управляют миром, но показывают, как управляется мир.</a:t>
            </a:r>
          </a:p>
          <a:p>
            <a:pPr algn="r">
              <a:spcBef>
                <a:spcPct val="50000"/>
              </a:spcBef>
              <a:defRPr/>
            </a:pPr>
            <a:r>
              <a:rPr lang="ru-RU" sz="32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Иоганн Гете</a:t>
            </a:r>
            <a:endParaRPr lang="ru-RU" sz="3200" b="1" i="1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14290"/>
            <a:ext cx="2554216" cy="34290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1000100" y="5000636"/>
            <a:ext cx="729278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 dirty="0" smtClean="0">
                <a:solidFill>
                  <a:srgbClr val="FB65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Courier New" pitchFamily="49" charset="0"/>
              </a:rPr>
              <a:t>Все есть число!</a:t>
            </a:r>
            <a:endParaRPr lang="ru-RU" sz="6600" b="1" dirty="0">
              <a:solidFill>
                <a:srgbClr val="FB65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3600" b="1" dirty="0" smtClean="0">
                <a:ln w="50800"/>
                <a:solidFill>
                  <a:schemeClr val="bg1"/>
                </a:solidFill>
              </a:rPr>
              <a:t>В</a:t>
            </a:r>
            <a:r>
              <a:rPr lang="ru-RU" sz="28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</a:t>
            </a:r>
            <a:r>
              <a:rPr lang="ru-RU" sz="3600" b="1" dirty="0" smtClean="0">
                <a:ln w="50800"/>
                <a:solidFill>
                  <a:srgbClr val="FFFF00"/>
                </a:solidFill>
              </a:rPr>
              <a:t>1974 </a:t>
            </a:r>
            <a:r>
              <a:rPr lang="ru-RU" sz="3600" b="1" smtClean="0">
                <a:ln w="50800"/>
                <a:solidFill>
                  <a:srgbClr val="FFFF00"/>
                </a:solidFill>
              </a:rPr>
              <a:t>году </a:t>
            </a:r>
            <a:r>
              <a:rPr lang="ru-RU" sz="2800" b="1" smtClean="0">
                <a:ln w="50800"/>
                <a:solidFill>
                  <a:schemeClr val="bg1"/>
                </a:solidFill>
              </a:rPr>
              <a:t>с </a:t>
            </a:r>
            <a:r>
              <a:rPr lang="ru-RU" sz="2800" b="1" dirty="0" smtClean="0">
                <a:ln w="50800"/>
                <a:solidFill>
                  <a:schemeClr val="bg1"/>
                </a:solidFill>
              </a:rPr>
              <a:t>радиотелескопа "</a:t>
            </a:r>
            <a:r>
              <a:rPr lang="ru-RU" sz="2800" b="1" dirty="0" err="1" smtClean="0">
                <a:ln w="50800"/>
                <a:solidFill>
                  <a:schemeClr val="bg1"/>
                </a:solidFill>
              </a:rPr>
              <a:t>Аресибо</a:t>
            </a:r>
            <a:r>
              <a:rPr lang="ru-RU" sz="2800" b="1" dirty="0" smtClean="0">
                <a:ln w="50800"/>
                <a:solidFill>
                  <a:schemeClr val="bg1"/>
                </a:solidFill>
              </a:rPr>
              <a:t>" в направлении звездного кластера M13 послан радио сигнал</a:t>
            </a:r>
            <a:r>
              <a:rPr lang="ru-RU" sz="2800" b="1" dirty="0" smtClean="0">
                <a:ln w="50800"/>
                <a:solidFill>
                  <a:srgbClr val="F4AAE9"/>
                </a:solidFill>
              </a:rPr>
              <a:t>.</a:t>
            </a:r>
            <a:endParaRPr lang="ru-RU" sz="2800" b="1" dirty="0">
              <a:ln w="50800"/>
              <a:solidFill>
                <a:srgbClr val="F4AAE9"/>
              </a:solidFill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071538" y="1282471"/>
            <a:ext cx="6865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1430"/>
                <a:blipFill>
                  <a:blip r:embed="rId2"/>
                  <a:tile tx="0" ty="0" sx="100000" sy="100000" flip="none" algn="tl"/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imes New Roman" pitchFamily="18" charset="0"/>
                <a:cs typeface="Tahoma" pitchFamily="34" charset="0"/>
              </a:rPr>
              <a:t>Первое послание к звездам</a:t>
            </a:r>
            <a:endParaRPr kumimoji="0" lang="ru-RU" sz="3200" b="1" i="0" u="none" strike="noStrike" normalizeH="0" baseline="0" dirty="0" smtClean="0">
              <a:ln w="11430"/>
              <a:blipFill>
                <a:blip r:embed="rId2"/>
                <a:tile tx="0" ty="0" sx="100000" sy="100000" flip="none" algn="tl"/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 descr="Первое послание к звездам">
            <a:hlinkClick r:id="rId3" action="ppaction://hlinkfile"/>
          </p:cNvPr>
          <p:cNvPicPr/>
          <p:nvPr/>
        </p:nvPicPr>
        <p:blipFill>
          <a:blip r:embed="rId4"/>
          <a:srcRect l="23535" r="52331" b="6850"/>
          <a:stretch>
            <a:fillRect/>
          </a:stretch>
        </p:blipFill>
        <p:spPr bwMode="auto">
          <a:xfrm>
            <a:off x="642910" y="1928826"/>
            <a:ext cx="2500330" cy="48577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291" name="AutoShape 3" descr="D:\%D1%88%D0%BA%D0%BE%D0%BB%D0%B0\%D1%83%D1%80%D0%BE%D0%BA%D0%B8\%D0%B8%D0%BD%D1%84%D0%BE%D1%80%D0%BC%D0%B0%D1%82%D0%B8%D0%BA%D0%B0\9 %D0%BA%D0%BB%D0%B0%D1%81%D1%81\%D0%BE%D1%82%D0%BA%D1%80%D1%8B%D1%82%D1%8B%D0%B9 %D1%83%D1%80%D0%BE%D0%BA\%D0%BF%D0%BE%D1%81%D0%BB%D0%B0%D0%BD%D0%B8%D0%B5\%D0%BF%D0%BE%D1%81%D0%BB%D0%B0%D0%BD%D0%B8%D0%B5 %D0%B4%D0%B2%D0%BE%D0%B8%D1%87%D0%BD%D1%8B%D0%B9 %D0%BA%D0%BE%D0%B4_files\otve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3" name="AutoShape 5" descr="D:\%D1%88%D0%BA%D0%BE%D0%BB%D0%B0\%D1%83%D1%80%D0%BE%D0%BA%D0%B8\%D0%B8%D0%BD%D1%84%D0%BE%D1%80%D0%BC%D0%B0%D1%82%D0%B8%D0%BA%D0%B0\9 %D0%BA%D0%BB%D0%B0%D1%81%D1%81\%D0%BE%D1%82%D0%BA%D1%80%D1%8B%D1%82%D1%8B%D0%B9 %D1%83%D1%80%D0%BE%D0%BA\%D0%BF%D0%BE%D1%81%D0%BB%D0%B0%D0%BD%D0%B8%D0%B5\%D0%BF%D0%BE%D1%81%D0%BB%D0%B0%D0%BD%D0%B8%D0%B5 %D0%B4%D0%B2%D0%BE%D0%B8%D1%87%D0%BD%D1%8B%D0%B9 %D0%BA%D0%BE%D0%B4_files\otvet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5" name="AutoShape 7" descr="Изображения на полях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97" name="AutoShape 9" descr="Изображения на полях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Рисунок 10" descr="otvet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1922773"/>
            <a:ext cx="5114969" cy="48638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8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77283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710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sz="2800" b="1" u="sng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http://learningapps.org/display?v=phz419uc301</a:t>
            </a:r>
            <a:r>
              <a:rPr lang="ru-RU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8715436" cy="6072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705265"/>
            <a:ext cx="857256" cy="136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4" descr="http://napelnianiebalonowhelem.eu/static/53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340" y="714356"/>
            <a:ext cx="726004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907" y="714356"/>
            <a:ext cx="831437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3" descr="http://napelnianiebalonowhelem.eu/static/7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12" y="714356"/>
            <a:ext cx="888573" cy="132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3" descr="http://napelnianiebalonowhelem.eu/static/7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051" y="714356"/>
            <a:ext cx="911081" cy="1357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1500174"/>
            <a:ext cx="610890" cy="92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5989" y="2643182"/>
            <a:ext cx="2431499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 extrusionH="139700" contourW="38100">
            <a:bevelT prst="convex"/>
            <a:bevelB prst="convex"/>
            <a:extrusionClr>
              <a:schemeClr val="accent5">
                <a:lumMod val="75000"/>
              </a:schemeClr>
            </a:extrusionClr>
            <a:contourClr>
              <a:schemeClr val="accent6">
                <a:lumMod val="50000"/>
              </a:schemeClr>
            </a:contourClr>
          </a:sp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Основание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2643182"/>
            <a:ext cx="3017173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 extrusionH="139700" contourW="38100">
            <a:bevelT prst="convex"/>
            <a:bevelB prst="convex"/>
            <a:extrusionClr>
              <a:schemeClr val="accent5">
                <a:lumMod val="75000"/>
              </a:schemeClr>
            </a:extrusionClr>
            <a:contourClr>
              <a:schemeClr val="accent5">
                <a:lumMod val="10000"/>
              </a:schemeClr>
            </a:contourClr>
          </a:sp3d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Цифры числа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432" y="3357562"/>
            <a:ext cx="422924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4" descr="http://napelnianiebalonowhelem.eu/static/53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8" y="3357562"/>
            <a:ext cx="368814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357562"/>
            <a:ext cx="437599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3" descr="http://napelnianiebalonowhelem.eu/static/71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3357562"/>
            <a:ext cx="431565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34" y="3357562"/>
            <a:ext cx="428628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428728" y="3357562"/>
            <a:ext cx="6715171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 extrusionH="139700" contourW="38100">
            <a:bevelT prst="convex"/>
            <a:bevelB prst="convex"/>
            <a:extrusionClr>
              <a:schemeClr val="accent5">
                <a:lumMod val="75000"/>
              </a:schemeClr>
            </a:extrusionClr>
            <a:contourClr>
              <a:schemeClr val="accent5">
                <a:lumMod val="10000"/>
              </a:schemeClr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Номер позиции цифры в числе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45491" y="185736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4876" y="185736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86182" y="185736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86050" y="185736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816401" y="1857364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057677" y="6396335"/>
            <a:ext cx="1086323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далее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8596" y="3357562"/>
            <a:ext cx="8072494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algn="l" rotWithShape="0">
              <a:prstClr val="black">
                <a:alpha val="87000"/>
              </a:prstClr>
            </a:outerShdw>
          </a:effectLst>
          <a:scene3d>
            <a:camera prst="orthographicFront"/>
            <a:lightRig rig="threePt" dir="t"/>
          </a:scene3d>
          <a:sp3d extrusionH="139700" contourW="38100">
            <a:bevelT prst="convex"/>
            <a:bevelB prst="convex"/>
            <a:extrusionClr>
              <a:schemeClr val="accent5">
                <a:lumMod val="75000"/>
              </a:schemeClr>
            </a:extrusionClr>
            <a:contourClr>
              <a:schemeClr val="accent5">
                <a:lumMod val="10000"/>
              </a:schemeClr>
            </a:contourClr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Запишите число в развернутом виде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214282" y="4357694"/>
            <a:ext cx="8786874" cy="192882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4282" y="214290"/>
            <a:ext cx="8786874" cy="60722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857224" y="285728"/>
            <a:ext cx="77527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Запишите числа в развёрнутом виде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8596" y="1428736"/>
            <a:ext cx="29739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10111</a:t>
            </a:r>
            <a:r>
              <a:rPr lang="ru-RU" sz="6000" b="1" baseline="-25000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6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60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1472" y="4000504"/>
            <a:ext cx="244573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621</a:t>
            </a:r>
            <a:r>
              <a:rPr lang="ru-RU" sz="6000" b="1" baseline="-25000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</a:t>
            </a:r>
            <a:r>
              <a:rPr lang="ru-RU" sz="6000" b="1" dirty="0" smtClean="0">
                <a:ln w="11430"/>
                <a:solidFill>
                  <a:srgbClr val="00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</a:t>
            </a:r>
            <a:endParaRPr lang="ru-RU" sz="6000" b="1" dirty="0">
              <a:ln w="11430"/>
              <a:solidFill>
                <a:srgbClr val="00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28" grpId="0" animBg="1"/>
      <p:bldP spid="27" grpId="0" animBg="1"/>
      <p:bldP spid="29" grpId="0"/>
      <p:bldP spid="30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hlinkClick r:id="rId2"/>
              </a:rPr>
              <a:t>http://LearningApps.org/display?v=pdj7domu301</a:t>
            </a:r>
            <a:endParaRPr lang="ru-RU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8838778" cy="61436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6676" y="6286520"/>
            <a:ext cx="1714480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tx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вставить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86446" y="2629911"/>
            <a:ext cx="68389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24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9343" y="3071810"/>
            <a:ext cx="68389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25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5227" y="3429000"/>
            <a:ext cx="68389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19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02945" y="3857628"/>
            <a:ext cx="683897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6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1538" y="5572140"/>
            <a:ext cx="57150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5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14744" y="6072206"/>
            <a:ext cx="92869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125</a:t>
            </a:r>
            <a:endParaRPr lang="ru-RU" sz="3200" b="1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71438" y="6286520"/>
            <a:ext cx="1714480" cy="461665"/>
          </a:xfrm>
          <a:prstGeom prst="rect">
            <a:avLst/>
          </a:prstGeom>
          <a:solidFill>
            <a:schemeClr val="bg1">
              <a:lumMod val="50000"/>
            </a:schemeClr>
          </a:solidFill>
          <a:scene3d>
            <a:camera prst="orthographicFront"/>
            <a:lightRig rig="threePt" dir="t"/>
          </a:scene3d>
          <a:sp3d contourW="12700">
            <a:bevelT w="101600" prst="riblet"/>
            <a:contourClr>
              <a:schemeClr val="tx1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далее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1714488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Перевод чисел из позиционных систем счисления в десятичную.</a:t>
            </a:r>
            <a:endParaRPr lang="ru-RU" sz="5400" b="1" dirty="0">
              <a:ln w="11430"/>
              <a:solidFill>
                <a:srgbClr val="FFC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</TotalTime>
  <Words>412</Words>
  <Application>Microsoft Office PowerPoint</Application>
  <PresentationFormat>Экран (4:3)</PresentationFormat>
  <Paragraphs>110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Оформление по умолчанию</vt:lpstr>
      <vt:lpstr>Оцените ваше настроение?</vt:lpstr>
      <vt:lpstr>Слайд 2</vt:lpstr>
      <vt:lpstr>В 1974 году с радиотелескопа "Аресибо" в направлении звездного кластера M13 послан радио сигнал.</vt:lpstr>
      <vt:lpstr>Слайд 4</vt:lpstr>
      <vt:lpstr>http://learningapps.org/display?v=phz419uc301 </vt:lpstr>
      <vt:lpstr>Слайд 6</vt:lpstr>
      <vt:lpstr>Слайд 7</vt:lpstr>
      <vt:lpstr>Слайд 8</vt:lpstr>
      <vt:lpstr>Слайд 9</vt:lpstr>
      <vt:lpstr>Слайд 10</vt:lpstr>
      <vt:lpstr>Перевод чисел в десятичную систему счисления</vt:lpstr>
      <vt:lpstr>Слайд 12</vt:lpstr>
      <vt:lpstr>Слайд 13</vt:lpstr>
      <vt:lpstr>Оцените ваше настроение?</vt:lpstr>
      <vt:lpstr>Рефлексия</vt:lpstr>
      <vt:lpstr>Домашнее задание: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2010-04-23T03:00:43Z</dcterms:created>
  <dcterms:modified xsi:type="dcterms:W3CDTF">2014-11-23T09:27:49Z</dcterms:modified>
</cp:coreProperties>
</file>