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77" r:id="rId7"/>
    <p:sldId id="27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  <a:srgbClr val="FFFF00"/>
    <a:srgbClr val="3C6494"/>
    <a:srgbClr val="4579B9"/>
    <a:srgbClr val="42B8BE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DB0E4-7472-4257-8AB5-CCFF9948EF25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90AE-80E0-4994-9DDA-2208A383A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D4D38-7321-4E9D-BA56-1463FF81E176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8E42-DD41-4EF1-AA39-86D0524CD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EFBB-80F3-4D9E-B944-A446773C4E37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F544-0E65-4A1A-BE99-5D641B1C2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A09-FC7B-4F5A-B72B-0FE383085B80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8689-7411-4309-A735-323EAACC3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E5EA-4F70-4C8D-BB86-FD5790B1340C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3755-C6C1-4D57-9D4F-7AE6EBC26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3AA3-35C2-4C4E-AE04-940819F7538E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2FD8-76DE-40B4-8BBB-3BF3607B0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F607-C942-494B-9371-79C95A172467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D8F1-952C-41C8-81A6-93C365AB0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1D12-CC17-41B2-9530-762A0164C899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E5F6-1FDC-4DC9-BE83-CC194A3FC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777D-1B72-4CAF-9CED-4B3A67085C0F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EDAB3-A9C7-4750-847A-4FE3877C9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DF7-631E-46E8-8417-35D0A7B029D4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1596E-4C4D-40B4-A21D-BA980C9B2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338C-CBA8-464D-B1C8-B476E765014A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D179-D860-487B-BD59-C4C480898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3CD33-C36E-463E-A2C9-2A4D84B9CC62}" type="datetimeFigureOut">
              <a:rPr lang="ru-RU"/>
              <a:pPr>
                <a:defRPr/>
              </a:pPr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8348E6-098B-47D5-A70B-6DF84D631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ru-RU" sz="7200" smtClean="0"/>
              <a:t>Строение клетки</a:t>
            </a:r>
            <a:br>
              <a:rPr lang="ru-RU" sz="7200" smtClean="0"/>
            </a:br>
            <a:endParaRPr lang="ru-RU" sz="7200" smtClean="0"/>
          </a:p>
        </p:txBody>
      </p:sp>
      <p:sp>
        <p:nvSpPr>
          <p:cNvPr id="13314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 typeface="Arial" charset="0"/>
              <a:buNone/>
            </a:pPr>
            <a:endParaRPr lang="ru-RU" smtClean="0"/>
          </a:p>
          <a:p>
            <a:pPr algn="r" eaLnBrk="1" hangingPunct="1">
              <a:buFont typeface="Arial" charset="0"/>
              <a:buNone/>
            </a:pPr>
            <a:endParaRPr lang="ru-RU" smtClean="0"/>
          </a:p>
          <a:p>
            <a:pPr algn="r" eaLnBrk="1" hangingPunct="1">
              <a:buFont typeface="Arial" charset="0"/>
              <a:buNone/>
            </a:pPr>
            <a:endParaRPr lang="ru-RU" smtClean="0"/>
          </a:p>
          <a:p>
            <a:pPr algn="r" eaLnBrk="1" hangingPunct="1">
              <a:buFont typeface="Arial" charset="0"/>
              <a:buNone/>
            </a:pPr>
            <a:endParaRPr lang="ru-RU" smtClean="0"/>
          </a:p>
          <a:p>
            <a:pPr algn="r" eaLnBrk="1" hangingPunct="1">
              <a:buFont typeface="Arial" charset="0"/>
              <a:buNone/>
            </a:pPr>
            <a:endParaRPr lang="ru-RU" smtClean="0"/>
          </a:p>
          <a:p>
            <a:pPr algn="r" eaLnBrk="1" hangingPunct="1">
              <a:buFont typeface="Arial" charset="0"/>
              <a:buNone/>
            </a:pPr>
            <a:r>
              <a:rPr lang="ru-RU" smtClean="0"/>
              <a:t>Грибанова М.В. </a:t>
            </a:r>
          </a:p>
          <a:p>
            <a:pPr algn="r" eaLnBrk="1" hangingPunct="1">
              <a:buFont typeface="Arial" charset="0"/>
              <a:buNone/>
            </a:pPr>
            <a:r>
              <a:rPr lang="ru-RU" smtClean="0"/>
              <a:t>МБОУ СОШ №31 Мытищи</a:t>
            </a:r>
          </a:p>
        </p:txBody>
      </p:sp>
      <p:pic>
        <p:nvPicPr>
          <p:cNvPr id="13315" name="Picture 5" descr="http://knu.znate.ru/pars_docs/refs/568/567615/567615_html_m688285b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44675"/>
            <a:ext cx="26733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Тема: Строение клетки</a:t>
            </a:r>
            <a:br>
              <a:rPr lang="ru-RU" smtClean="0"/>
            </a:b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eaLnBrk="1" hangingPunct="1"/>
            <a:r>
              <a:rPr lang="ru-RU" smtClean="0"/>
              <a:t>Тип урока: </a:t>
            </a:r>
            <a:r>
              <a:rPr lang="ru-RU" sz="2800" smtClean="0"/>
              <a:t>изучение нового материала</a:t>
            </a:r>
          </a:p>
          <a:p>
            <a:pPr eaLnBrk="1" hangingPunct="1"/>
            <a:r>
              <a:rPr lang="ru-RU" smtClean="0"/>
              <a:t>Цель урока: </a:t>
            </a:r>
            <a:r>
              <a:rPr lang="ru-RU" sz="2400" smtClean="0"/>
              <a:t>сформировать представление о  строение клетки.  </a:t>
            </a:r>
          </a:p>
          <a:p>
            <a:pPr eaLnBrk="1" hangingPunct="1"/>
            <a:r>
              <a:rPr lang="ru-RU" sz="3600" smtClean="0"/>
              <a:t>Задачи: 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- сформировать понятия об оболочке, цитоплазме, ядре, вакуолях;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- продолжить формирование умения работать с микроскопом;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- научить обучающихся готовить микропрепарат кожицы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лука, находить основные части клетки на микропрепарате и таблице, схематически изображать строение клетки.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/>
              <a:t>Планируемые результаты обучения: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Предметные: </a:t>
            </a:r>
            <a:r>
              <a:rPr lang="ru-RU" sz="2400" smtClean="0"/>
              <a:t>у обучающихся формируются понятия о строении клетки; обучающиеся учатся готовить микропрепарат чешуи кожицы лука, рассматривать его в микроскоп и схематически изображать строение клетки в тетради.</a:t>
            </a:r>
          </a:p>
          <a:p>
            <a:pPr eaLnBrk="1" hangingPunct="1"/>
            <a:r>
              <a:rPr lang="ru-RU" i="1" smtClean="0"/>
              <a:t>Метапредметные: </a:t>
            </a:r>
            <a:r>
              <a:rPr lang="ru-RU" sz="2400" smtClean="0"/>
              <a:t>обучающиеся учатся выполнять лабораторную работу по инструкции и оформлять её результаты.</a:t>
            </a:r>
          </a:p>
          <a:p>
            <a:pPr eaLnBrk="1" hangingPunct="1"/>
            <a:r>
              <a:rPr lang="ru-RU" i="1" smtClean="0"/>
              <a:t>Личностные: </a:t>
            </a:r>
            <a:r>
              <a:rPr lang="ru-RU" sz="2400" smtClean="0"/>
              <a:t>интерес к работе с лабораторным оборудованием и проведение простейших исследований способствуют формированию у обучающихся мотивации к познанию нового.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i="1" smtClean="0"/>
              <a:t>Основные понятия урока: </a:t>
            </a:r>
            <a:r>
              <a:rPr lang="ru-RU" sz="2400" smtClean="0"/>
              <a:t>клетка, клеточная мембрана, цитоплазма, генетический аппарат, ядро, хромосомы</a:t>
            </a:r>
            <a:r>
              <a:rPr lang="ru-RU" smtClean="0"/>
              <a:t>.</a:t>
            </a:r>
          </a:p>
          <a:p>
            <a:pPr eaLnBrk="1" hangingPunct="1"/>
            <a:r>
              <a:rPr lang="ru-RU" b="1" i="1" smtClean="0"/>
              <a:t>Деятельность обучающихся: </a:t>
            </a:r>
            <a:r>
              <a:rPr lang="ru-RU" sz="2400" smtClean="0"/>
              <a:t>приготовление микропрепарата и изучение его под микроскопом, схематическое изображение строения клетки в тетради, обсуждение результатов работы.</a:t>
            </a:r>
          </a:p>
          <a:p>
            <a:pPr eaLnBrk="1" hangingPunct="1"/>
            <a:r>
              <a:rPr lang="ru-RU" b="1" i="1" smtClean="0"/>
              <a:t>Перечень оборудования кабинета к уроку</a:t>
            </a:r>
            <a:r>
              <a:rPr lang="ru-RU" smtClean="0"/>
              <a:t>: </a:t>
            </a:r>
            <a:r>
              <a:rPr lang="ru-RU" sz="2400" smtClean="0"/>
              <a:t>таблицы: “Строение растительной клетки”, “Строение животной клетки”, световой микроскоп,  цифровой микроскоп,  ПК, интерактивная доска, проектор, презентация, предметные и покровные стёкла, препаровальная игла, пипетка, чашка петри, лук, элодея, вода, йод, фильтровальная бумага, УМК под руководством В.В. Пасечник издательства «Дрофа».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Ход урока:</a:t>
            </a:r>
            <a:br>
              <a:rPr lang="ru-RU" smtClean="0"/>
            </a:br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</a:t>
            </a:r>
            <a:r>
              <a:rPr lang="ru-RU" smtClean="0"/>
              <a:t>. Орг. момент</a:t>
            </a:r>
          </a:p>
          <a:p>
            <a:pPr eaLnBrk="1" hangingPunct="1"/>
            <a:r>
              <a:rPr lang="en-US" smtClean="0"/>
              <a:t>II.</a:t>
            </a:r>
            <a:r>
              <a:rPr lang="ru-RU" smtClean="0"/>
              <a:t>Актуализация знаний</a:t>
            </a:r>
          </a:p>
          <a:p>
            <a:pPr eaLnBrk="1" hangingPunct="1"/>
            <a:r>
              <a:rPr lang="en-US" smtClean="0"/>
              <a:t>III</a:t>
            </a:r>
            <a:r>
              <a:rPr lang="ru-RU" smtClean="0"/>
              <a:t>. Мотивация</a:t>
            </a:r>
          </a:p>
          <a:p>
            <a:pPr eaLnBrk="1" hangingPunct="1"/>
            <a:r>
              <a:rPr lang="ru-RU" smtClean="0"/>
              <a:t>IV. Изучение новой темы</a:t>
            </a:r>
          </a:p>
          <a:p>
            <a:pPr eaLnBrk="1" hangingPunct="1"/>
            <a:r>
              <a:rPr lang="en-US" smtClean="0"/>
              <a:t>V</a:t>
            </a:r>
            <a:r>
              <a:rPr lang="ru-RU" smtClean="0"/>
              <a:t>I. Закрепление</a:t>
            </a:r>
          </a:p>
          <a:p>
            <a:pPr eaLnBrk="1" hangingPunct="1"/>
            <a:r>
              <a:rPr lang="en-US" smtClean="0"/>
              <a:t>V</a:t>
            </a:r>
            <a:r>
              <a:rPr lang="ru-RU" smtClean="0"/>
              <a:t>II. Рефлексия</a:t>
            </a:r>
          </a:p>
          <a:p>
            <a:pPr eaLnBrk="1" hangingPunct="1"/>
            <a:r>
              <a:rPr lang="en-US" smtClean="0"/>
              <a:t>V</a:t>
            </a:r>
            <a:r>
              <a:rPr lang="ru-RU" smtClean="0"/>
              <a:t>III. Итог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402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82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мы изучали на сегодняшнем уроке?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вам понравилось в ходе урока?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вам понравилось в ходе урока?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55799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pPr eaLnBrk="1" hangingPunct="1"/>
            <a:r>
              <a:rPr lang="ru-RU" smtClean="0"/>
              <a:t>Д/з  §7 пересказ стр. 34-38</a:t>
            </a:r>
          </a:p>
          <a:p>
            <a:pPr eaLnBrk="1" hangingPunct="1"/>
            <a:r>
              <a:rPr lang="ru-RU" smtClean="0"/>
              <a:t>Задание № 27 стр. 20 в раб. тетради на печатной основе.</a:t>
            </a:r>
          </a:p>
          <a:p>
            <a:pPr eaLnBrk="1" hangingPunct="1"/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245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Строение клетки </vt:lpstr>
      <vt:lpstr>Тема: Строение клетки </vt:lpstr>
      <vt:lpstr>Планируемые результаты обучения: </vt:lpstr>
      <vt:lpstr>Слайд 4</vt:lpstr>
      <vt:lpstr>Ход урока: </vt:lpstr>
      <vt:lpstr>Слайд 6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37</cp:revision>
  <dcterms:created xsi:type="dcterms:W3CDTF">2012-09-30T14:12:49Z</dcterms:created>
  <dcterms:modified xsi:type="dcterms:W3CDTF">2016-03-05T12:34:10Z</dcterms:modified>
</cp:coreProperties>
</file>