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A64CC1-959D-4AF5-B7D1-E4394B06D72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1DC363-A91B-4D99-BFCB-A129E220B7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886200"/>
            <a:ext cx="7148538" cy="990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Введение в теорию графов</a:t>
            </a:r>
            <a:endParaRPr lang="ru-RU" sz="4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3143248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4000504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0430" y="4786322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4071942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3786190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857496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2285992"/>
            <a:ext cx="35719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11" name="Полилиния 10"/>
          <p:cNvSpPr/>
          <p:nvPr/>
        </p:nvSpPr>
        <p:spPr>
          <a:xfrm rot="1733236" flipV="1">
            <a:off x="2409769" y="3725815"/>
            <a:ext cx="3665320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flipV="1">
            <a:off x="2675591" y="2807814"/>
            <a:ext cx="3202214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5400000">
            <a:off x="1813573" y="3669832"/>
            <a:ext cx="1857388" cy="133352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5400000" flipV="1">
            <a:off x="1711178" y="3772227"/>
            <a:ext cx="1857388" cy="71438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V="1">
            <a:off x="2747029" y="4665202"/>
            <a:ext cx="3202214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5400000" flipV="1">
            <a:off x="4854450" y="3700789"/>
            <a:ext cx="1857388" cy="71438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643174" y="2571744"/>
            <a:ext cx="3202214" cy="228601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5818863" y="273637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818863" y="459376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604153" y="459376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604153" y="273637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890301" y="245062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75525" y="245062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04087" y="445088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90301" y="445088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04087" y="345075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47425" y="33793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104351" y="452232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86248" y="2571744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12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488" y="3571876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</a:t>
            </a:r>
            <a:r>
              <a:rPr lang="ru-RU" sz="2400" b="1" baseline="-25000" dirty="0" smtClean="0"/>
              <a:t>2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143372" y="3571876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ru-RU" sz="2400" b="1" baseline="-25000" dirty="0" smtClean="0"/>
              <a:t>24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142976" y="214290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с</a:t>
            </a:r>
            <a:r>
              <a:rPr lang="ru-RU" sz="2800" i="1" dirty="0" smtClean="0"/>
              <a:t>оставить матрицу смежности для ориентированного графа:</a:t>
            </a:r>
            <a:endParaRPr lang="ru-RU" sz="28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Подграф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8110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граф, у которого все вершины и ребра принадлежат исходному графу.</a:t>
            </a:r>
            <a:endParaRPr lang="ru-RU" sz="3600" i="1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1163932" y="2928934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2842725" y="2729415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2821801" y="3607595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1300679" y="2086473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1504" y="2714620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504" y="457200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357190" y="364331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858314" y="364252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2786082" y="350043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714776" y="264318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714776" y="450057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00066" y="450057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00066" y="264318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86214" y="23574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8" y="23574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35769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6214" y="435769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35756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86214" y="342900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43272" y="307181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57520" y="385762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14512" y="392906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71570" y="307181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000264" y="450057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500330" y="307181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0264" y="228599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cxnSp>
        <p:nvCxnSpPr>
          <p:cNvPr id="31" name="Прямая соединительная линия 30"/>
          <p:cNvCxnSpPr>
            <a:stCxn id="38" idx="3"/>
            <a:endCxn id="39" idx="3"/>
          </p:cNvCxnSpPr>
          <p:nvPr/>
        </p:nvCxnSpPr>
        <p:spPr>
          <a:xfrm rot="5400000" flipH="1" flipV="1">
            <a:off x="7579828" y="3158043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40" idx="5"/>
          </p:cNvCxnSpPr>
          <p:nvPr/>
        </p:nvCxnSpPr>
        <p:spPr>
          <a:xfrm rot="16200000" flipH="1">
            <a:off x="7558904" y="4036223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308607" y="314324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595417" y="4071148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7523185" y="392906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8451879" y="307181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8451879" y="492919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5237169" y="307181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523317" y="278605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08541" y="278605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23317" y="478632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23317" y="385762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880375" y="350043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594623" y="428625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237433" y="350043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37367" y="271462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cxnSp>
        <p:nvCxnSpPr>
          <p:cNvPr id="57" name="Прямая соединительная линия 56"/>
          <p:cNvCxnSpPr>
            <a:stCxn id="61" idx="3"/>
          </p:cNvCxnSpPr>
          <p:nvPr/>
        </p:nvCxnSpPr>
        <p:spPr>
          <a:xfrm rot="5400000" flipH="1" flipV="1">
            <a:off x="5807370" y="4572008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62" idx="5"/>
            <a:endCxn id="60" idx="2"/>
          </p:cNvCxnSpPr>
          <p:nvPr/>
        </p:nvCxnSpPr>
        <p:spPr>
          <a:xfrm rot="16200000" flipH="1">
            <a:off x="5944117" y="3729547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286248" y="5286388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>
            <a:off x="7429520" y="514351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5143504" y="614364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5143504" y="428625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4714876" y="400050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43438" y="600076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43438" y="500063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357950" y="557214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715008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143768" y="471488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/>
          <a:lstStyle/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Остовной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связной подграф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715436" cy="493776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подграф, содержащий все вершины исходного графа и каждая вершина достижима из любой другой.</a:t>
            </a:r>
            <a:endParaRPr lang="ru-RU" sz="3200" i="1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1378214" y="3143248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3057007" y="2943729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3036083" y="3821909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1514961" y="2300787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786" y="292893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4786322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142908" y="3857628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072596" y="385683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3000364" y="371475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929058" y="285749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929058" y="471488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14348" y="471488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14348" y="285749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4282" y="457200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496" y="457200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357187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364331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71802" y="407194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414338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85852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14612" y="328612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4546" y="257174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4282" y="250030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9058" y="250030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59" name="Прямая соединительная линия 58"/>
          <p:cNvCxnSpPr>
            <a:stCxn id="70" idx="3"/>
          </p:cNvCxnSpPr>
          <p:nvPr/>
        </p:nvCxnSpPr>
        <p:spPr>
          <a:xfrm rot="5400000" flipH="1" flipV="1">
            <a:off x="5901035" y="3929066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308607" y="3714752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308607" y="5572140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4379913" y="464344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7595417" y="4642652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Блок-схема: узел 66"/>
          <p:cNvSpPr/>
          <p:nvPr/>
        </p:nvSpPr>
        <p:spPr>
          <a:xfrm>
            <a:off x="7523185" y="450057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8451879" y="364331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узел 68"/>
          <p:cNvSpPr/>
          <p:nvPr/>
        </p:nvSpPr>
        <p:spPr>
          <a:xfrm>
            <a:off x="8451879" y="550070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лок-схема: узел 69"/>
          <p:cNvSpPr/>
          <p:nvPr/>
        </p:nvSpPr>
        <p:spPr>
          <a:xfrm>
            <a:off x="5237169" y="550070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5237169" y="364331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737103" y="535782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523317" y="535782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737103" y="435769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8523317" y="442913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451615" y="492919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737367" y="550070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7237433" y="407194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37103" y="328612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451879" y="328612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58016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Дерево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52478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граф, в котором нет циклов.</a:t>
            </a:r>
            <a:endParaRPr lang="ru-RU" sz="4400" i="1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1378214" y="3143248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3057007" y="2943729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3036083" y="3821909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1514961" y="2300787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786" y="292893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4786322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142908" y="3857628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072596" y="385683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3000364" y="371475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929058" y="285749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929058" y="471488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14348" y="471488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14348" y="285749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4282" y="457200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496" y="457200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357187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364331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71802" y="407194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414338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85852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14612" y="328612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4546" y="257174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4282" y="250030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9058" y="250030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stCxn id="38" idx="3"/>
          </p:cNvCxnSpPr>
          <p:nvPr/>
        </p:nvCxnSpPr>
        <p:spPr>
          <a:xfrm rot="5400000" flipH="1" flipV="1">
            <a:off x="5901035" y="3929066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08607" y="5572140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379913" y="464344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7595417" y="4642652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7523185" y="450057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8451879" y="364331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8451879" y="550070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5237169" y="550070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237169" y="364331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737103" y="535782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23317" y="535782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37103" y="435769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451615" y="492919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737367" y="550070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237433" y="407194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37103" y="328612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51879" y="328612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4810" y="6000768"/>
            <a:ext cx="4690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/>
              <a:t>о</a:t>
            </a:r>
            <a:r>
              <a:rPr lang="ru-RU" sz="3200" i="1" dirty="0" err="1" smtClean="0"/>
              <a:t>стовное</a:t>
            </a:r>
            <a:r>
              <a:rPr lang="ru-RU" sz="3200" i="1" dirty="0" smtClean="0"/>
              <a:t> связное дерево</a:t>
            </a:r>
            <a:endParaRPr lang="ru-RU" sz="32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Преобразование графа в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остовное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связное дерево минимального веса.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3829048" cy="5667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цикломатическое число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285992"/>
            <a:ext cx="621510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+ 1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– количество ребер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2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вершин</a:t>
            </a:r>
            <a:endParaRPr kumimoji="0" lang="en-US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17" idx="3"/>
          </p:cNvCxnSpPr>
          <p:nvPr/>
        </p:nvCxnSpPr>
        <p:spPr>
          <a:xfrm rot="5400000" flipH="1" flipV="1">
            <a:off x="2735536" y="4500570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4" idx="3"/>
            <a:endCxn id="15" idx="3"/>
          </p:cNvCxnSpPr>
          <p:nvPr/>
        </p:nvCxnSpPr>
        <p:spPr>
          <a:xfrm rot="5400000" flipH="1" flipV="1">
            <a:off x="4414329" y="4301051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16" idx="5"/>
          </p:cNvCxnSpPr>
          <p:nvPr/>
        </p:nvCxnSpPr>
        <p:spPr>
          <a:xfrm rot="16200000" flipH="1">
            <a:off x="4393405" y="5179231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18" idx="5"/>
            <a:endCxn id="14" idx="2"/>
          </p:cNvCxnSpPr>
          <p:nvPr/>
        </p:nvCxnSpPr>
        <p:spPr>
          <a:xfrm rot="16200000" flipH="1">
            <a:off x="2872283" y="3658109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3108" y="4286256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3108" y="614364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214414" y="521495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429918" y="521415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4357686" y="507207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286380" y="421481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286380" y="607220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071670" y="607220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071670" y="421481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571604" y="59293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818" y="59293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1604" y="492919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76" y="464344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429124" y="542926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86116" y="550070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43174" y="464344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71868" y="607220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34" y="464344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1868" y="392906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571604" y="385762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86380" y="385762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4786322"/>
            <a:ext cx="282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8 – 5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+ 1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4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7543824" cy="1352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Преобразовать граф в </a:t>
            </a:r>
            <a:r>
              <a:rPr lang="ru-RU" sz="3200" i="1" dirty="0" err="1" smtClean="0"/>
              <a:t>остовные</a:t>
            </a:r>
            <a:r>
              <a:rPr lang="ru-RU" sz="3200" i="1" dirty="0" smtClean="0"/>
              <a:t> </a:t>
            </a:r>
            <a:r>
              <a:rPr lang="ru-RU" sz="3200" i="1" smtClean="0"/>
              <a:t>связные деревья:</a:t>
            </a:r>
            <a:endParaRPr lang="ru-RU" sz="3200" i="1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2735536" y="4500570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4414329" y="4301051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4393405" y="5179231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2872283" y="3658109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43108" y="4286256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3108" y="614364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14414" y="521495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429918" y="521415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4357686" y="507207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286380" y="421481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286380" y="607220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071670" y="607220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071670" y="421481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71604" y="59293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59293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492919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464344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29124" y="542926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550070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43174" y="464344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71868" y="607220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464344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1868" y="392906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71604" y="385762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86380" y="385762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Алгоритм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Крускала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5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Построение </a:t>
            </a:r>
            <a:r>
              <a:rPr lang="ru-RU" sz="2800" dirty="0" err="1" smtClean="0"/>
              <a:t>остовного</a:t>
            </a:r>
            <a:r>
              <a:rPr lang="ru-RU" sz="2800" dirty="0" smtClean="0"/>
              <a:t> связного дерева минимального веса.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428868"/>
            <a:ext cx="424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 Удалить из графа все ребра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95813" y="2357430"/>
            <a:ext cx="4148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err="1" smtClean="0"/>
              <a:t>о</a:t>
            </a:r>
            <a:r>
              <a:rPr lang="ru-RU" sz="2400" i="1" dirty="0" err="1" smtClean="0"/>
              <a:t>стовной</a:t>
            </a:r>
            <a:r>
              <a:rPr lang="ru-RU" sz="2400" i="1" dirty="0" smtClean="0"/>
              <a:t> подграф с </a:t>
            </a:r>
            <a:br>
              <a:rPr lang="ru-RU" sz="2400" i="1" dirty="0" smtClean="0"/>
            </a:br>
            <a:r>
              <a:rPr lang="ru-RU" sz="2400" i="1" dirty="0" smtClean="0"/>
              <a:t>изолированными вершинами.</a:t>
            </a:r>
            <a:endParaRPr lang="ru-RU" sz="2400" i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505377" y="2643182"/>
            <a:ext cx="566689" cy="131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0" idx="3"/>
          </p:cNvCxnSpPr>
          <p:nvPr/>
        </p:nvCxnSpPr>
        <p:spPr>
          <a:xfrm rot="5400000" flipH="1" flipV="1">
            <a:off x="1378214" y="4071942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17" idx="3"/>
            <a:endCxn id="18" idx="3"/>
          </p:cNvCxnSpPr>
          <p:nvPr/>
        </p:nvCxnSpPr>
        <p:spPr>
          <a:xfrm rot="5400000" flipH="1" flipV="1">
            <a:off x="3057007" y="3872423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19" idx="5"/>
          </p:cNvCxnSpPr>
          <p:nvPr/>
        </p:nvCxnSpPr>
        <p:spPr>
          <a:xfrm rot="16200000" flipH="1">
            <a:off x="3036083" y="4750603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1" idx="5"/>
            <a:endCxn id="17" idx="2"/>
          </p:cNvCxnSpPr>
          <p:nvPr/>
        </p:nvCxnSpPr>
        <p:spPr>
          <a:xfrm rot="16200000" flipH="1">
            <a:off x="1514961" y="3229481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5786" y="385762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85786" y="5715016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142908" y="4786322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072596" y="4785528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узел 16"/>
          <p:cNvSpPr/>
          <p:nvPr/>
        </p:nvSpPr>
        <p:spPr>
          <a:xfrm>
            <a:off x="3000364" y="464344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929058" y="378619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3929058" y="564357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714348" y="564357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14348" y="378619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14282" y="550070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0496" y="550070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450057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57554" y="42148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500063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28794" y="507207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85852" y="42148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14546" y="564357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14612" y="421481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00232" y="342900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4282" y="342900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9058" y="3429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4286248" y="4714884"/>
            <a:ext cx="566689" cy="131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Блок-схема: узел 42"/>
          <p:cNvSpPr/>
          <p:nvPr/>
        </p:nvSpPr>
        <p:spPr>
          <a:xfrm>
            <a:off x="7572396" y="464344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8501090" y="378619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8501090" y="564357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286380" y="564357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5286380" y="378619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786314" y="550070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86644" y="421481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86314" y="342900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01090" y="3429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24306" y="557214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43240" y="3500438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29058" y="435769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71802" y="5643578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4348" y="4214818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71670" y="407194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14414" y="5000636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43240" y="400050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71868" y="4929198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6044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Сортировка ребер по возрастанию весов.</a:t>
            </a:r>
            <a:endParaRPr lang="ru-RU" sz="2400" b="1" dirty="0"/>
          </a:p>
        </p:txBody>
      </p:sp>
      <p:cxnSp>
        <p:nvCxnSpPr>
          <p:cNvPr id="5" name="Прямая соединительная линия 4"/>
          <p:cNvCxnSpPr>
            <a:stCxn id="16" idx="3"/>
          </p:cNvCxnSpPr>
          <p:nvPr/>
        </p:nvCxnSpPr>
        <p:spPr>
          <a:xfrm rot="5400000" flipH="1" flipV="1">
            <a:off x="1378214" y="2214554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13" idx="3"/>
            <a:endCxn id="14" idx="3"/>
          </p:cNvCxnSpPr>
          <p:nvPr/>
        </p:nvCxnSpPr>
        <p:spPr>
          <a:xfrm rot="5400000" flipH="1" flipV="1">
            <a:off x="3057007" y="2015035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15" idx="5"/>
          </p:cNvCxnSpPr>
          <p:nvPr/>
        </p:nvCxnSpPr>
        <p:spPr>
          <a:xfrm rot="16200000" flipH="1">
            <a:off x="3036083" y="2893215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17" idx="5"/>
            <a:endCxn id="13" idx="2"/>
          </p:cNvCxnSpPr>
          <p:nvPr/>
        </p:nvCxnSpPr>
        <p:spPr>
          <a:xfrm rot="16200000" flipH="1">
            <a:off x="1514961" y="1372093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2000240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5786" y="385762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42908" y="292893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072596" y="292814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3000364" y="278605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929058" y="192880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929058" y="378619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14348" y="378619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14348" y="192880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4282" y="364331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0496" y="364331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264318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235743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71802" y="314324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321468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85852" y="235743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378619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14612" y="235743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00232" y="157161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4282" y="157161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9058" y="157161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43240" y="1643050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9058" y="2500306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1802" y="3786190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4348" y="2357430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28794" y="221455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4414" y="3143248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3240" y="2143116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1868" y="3071810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4572000" y="2857496"/>
            <a:ext cx="566689" cy="131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072066" y="171448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29256" y="121442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072330" y="1214422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072066" y="221455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29256" y="171448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143768" y="1785926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10800000">
            <a:off x="5214942" y="4214818"/>
            <a:ext cx="178595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8" y="371475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000496" y="2928934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ru-RU" sz="2400" b="1" baseline="-25000" dirty="0" smtClean="0"/>
              <a:t>4</a:t>
            </a:r>
            <a:endParaRPr lang="ru-RU" sz="2400" b="1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0800000">
            <a:off x="5214942" y="3714752"/>
            <a:ext cx="178595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500694" y="3214686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ru-RU" sz="2400" b="1" baseline="-25000" dirty="0" smtClean="0"/>
              <a:t>4</a:t>
            </a:r>
            <a:endParaRPr lang="ru-RU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500826" y="3214686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00826" y="371475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10800000">
            <a:off x="5143504" y="3214686"/>
            <a:ext cx="242889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29256" y="271462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215206" y="2714620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10800000">
            <a:off x="5143504" y="2643182"/>
            <a:ext cx="278608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29256" y="221455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215206" y="221455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0800000">
            <a:off x="5214942" y="4714884"/>
            <a:ext cx="1214446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5214942" y="5214950"/>
            <a:ext cx="100013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286380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929322" y="471488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57818" y="42148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000760" y="4214818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893075" y="1964521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63966" y="294985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306908" y="280698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214282" y="357187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1472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071538" y="300037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3393273" y="3464719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28992" y="371475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29058" y="364331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3464711" y="2607463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50944" y="273554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159" y="42860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Ребра последовательно включают в </a:t>
            </a:r>
            <a:r>
              <a:rPr lang="ru-RU" sz="2400" b="1" dirty="0" err="1" smtClean="0"/>
              <a:t>остовное</a:t>
            </a:r>
            <a:r>
              <a:rPr lang="ru-RU" sz="2400" b="1" dirty="0" smtClean="0"/>
              <a:t> дерево по возрастанию их весов:</a:t>
            </a:r>
            <a:endParaRPr lang="ru-RU" sz="24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3357554" y="342900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286248" y="257174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286248" y="442913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071538" y="442913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071538" y="257174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428625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300037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21455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221455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9464" y="435769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643570" y="171448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121442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43834" y="1214422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43570" y="221455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00760" y="171448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15272" y="1785926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5715008" y="4214818"/>
            <a:ext cx="178595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371475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0800000">
            <a:off x="5715008" y="3714752"/>
            <a:ext cx="178595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72198" y="3214686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ru-RU" sz="2400" b="1" baseline="-25000" dirty="0" smtClean="0"/>
              <a:t>4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72330" y="3214686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72330" y="371475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>
            <a:off x="5715008" y="3214686"/>
            <a:ext cx="242889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00760" y="271462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786710" y="2714620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>
            <a:off x="5715008" y="2643182"/>
            <a:ext cx="278608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00760" y="221455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786710" y="221455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>
            <a:off x="5715008" y="4714884"/>
            <a:ext cx="1214446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5715008" y="5214950"/>
            <a:ext cx="100013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86446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471488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29322" y="42148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572264" y="4214818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29058" y="285749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3" grpId="0"/>
      <p:bldP spid="44" grpId="0"/>
      <p:bldP spid="40" grpId="0"/>
      <p:bldP spid="41" grpId="0"/>
      <p:bldP spid="38" grpId="0"/>
      <p:bldP spid="20" grpId="0"/>
      <p:bldP spid="24" grpId="0"/>
      <p:bldP spid="26" grpId="0"/>
      <p:bldP spid="27" grpId="0"/>
      <p:bldP spid="33" grpId="0"/>
      <p:bldP spid="34" grpId="0"/>
      <p:bldP spid="35" grpId="0"/>
      <p:bldP spid="36" grpId="0"/>
      <p:bldP spid="49" grpId="0"/>
      <p:bldP spid="4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42860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Алгоритм заканчивает работу, когда все вершины будут объединены в одно множество. Оставшиеся ребра не включаются в </a:t>
            </a:r>
            <a:r>
              <a:rPr lang="ru-RU" sz="2400" b="1" dirty="0" err="1" smtClean="0"/>
              <a:t>остовное</a:t>
            </a:r>
            <a:r>
              <a:rPr lang="ru-RU" sz="2400" b="1" dirty="0" smtClean="0"/>
              <a:t> дерево.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5715016"/>
            <a:ext cx="5139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в</a:t>
            </a:r>
            <a:r>
              <a:rPr lang="ru-RU" sz="3200" i="1" dirty="0" smtClean="0"/>
              <a:t>ес графа = 3 + 4 + 6 + 7 = 20</a:t>
            </a:r>
            <a:endParaRPr lang="ru-RU" sz="3200" i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893075" y="1964521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63966" y="294985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06908" y="280698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14282" y="357187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472" y="328612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00037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393273" y="3464719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8992" y="371475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364331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464711" y="2607463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50944" y="273554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3357554" y="342900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286248" y="257174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286248" y="442913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071538" y="442913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071538" y="257174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71472" y="428625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1802" y="300037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221455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6248" y="221455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9464" y="435769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620" y="285749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357818" y="2143116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15008" y="164305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358082" y="1643050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357818" y="2643182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5008" y="214311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429520" y="2214554"/>
            <a:ext cx="495649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>
            <a:off x="5500694" y="4143380"/>
            <a:ext cx="178595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86446" y="3643314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ru-RU" sz="2400" b="1" baseline="-25000" dirty="0" smtClean="0"/>
              <a:t>4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786578" y="3643314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0800000">
            <a:off x="5429256" y="3071810"/>
            <a:ext cx="278608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5008" y="264318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500958" y="2643182"/>
            <a:ext cx="3401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429256" y="4500570"/>
            <a:ext cx="282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8 – 5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+ 1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4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>
            <a:stCxn id="15" idx="3"/>
          </p:cNvCxnSpPr>
          <p:nvPr/>
        </p:nvCxnSpPr>
        <p:spPr>
          <a:xfrm rot="5400000" flipH="1" flipV="1">
            <a:off x="3235602" y="3786190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2" idx="3"/>
            <a:endCxn id="13" idx="3"/>
          </p:cNvCxnSpPr>
          <p:nvPr/>
        </p:nvCxnSpPr>
        <p:spPr>
          <a:xfrm rot="5400000" flipH="1" flipV="1">
            <a:off x="4914395" y="3586671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4" idx="5"/>
          </p:cNvCxnSpPr>
          <p:nvPr/>
        </p:nvCxnSpPr>
        <p:spPr>
          <a:xfrm rot="16200000" flipH="1">
            <a:off x="4893471" y="4464851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6" idx="5"/>
            <a:endCxn id="12" idx="2"/>
          </p:cNvCxnSpPr>
          <p:nvPr/>
        </p:nvCxnSpPr>
        <p:spPr>
          <a:xfrm rot="16200000" flipH="1">
            <a:off x="3372349" y="2943729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1214422"/>
            <a:ext cx="3043230" cy="1066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G = (V, R)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071678"/>
            <a:ext cx="8056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 – </a:t>
            </a:r>
            <a:r>
              <a:rPr lang="ru-RU" sz="2800" dirty="0" smtClean="0"/>
              <a:t>множество вершин</a:t>
            </a:r>
          </a:p>
          <a:p>
            <a:r>
              <a:rPr lang="ru-RU" sz="2800" dirty="0"/>
              <a:t> </a:t>
            </a:r>
            <a:r>
              <a:rPr lang="en-US" sz="2800" dirty="0" smtClean="0"/>
              <a:t>R</a:t>
            </a:r>
            <a:r>
              <a:rPr lang="ru-RU" sz="2800" dirty="0" smtClean="0"/>
              <a:t> </a:t>
            </a:r>
            <a:r>
              <a:rPr lang="en-US" sz="2800" dirty="0" smtClean="0"/>
              <a:t> - </a:t>
            </a:r>
            <a:r>
              <a:rPr lang="ru-RU" sz="2800" dirty="0" smtClean="0"/>
              <a:t>множество</a:t>
            </a:r>
            <a:r>
              <a:rPr lang="en-US" sz="2800" dirty="0" smtClean="0"/>
              <a:t> </a:t>
            </a:r>
            <a:r>
              <a:rPr lang="ru-RU" sz="2800" dirty="0" smtClean="0"/>
              <a:t>ребер, соединяющих пару вершин 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43174" y="3571876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43174" y="542926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714480" y="450057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929984" y="4499776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4857752" y="435769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786446" y="350043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786446" y="535782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571736" y="535782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571736" y="350043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857884" y="321468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3108" y="321468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71670" y="521495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57884" y="521495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71934" y="314324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071670" y="42148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857884" y="428625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214942" y="392906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929190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786182" y="478632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43240" y="392906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071934" y="535782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0" y="392906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5786" y="6072206"/>
            <a:ext cx="7331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Мощность множества – количество вершин (ребер)</a:t>
            </a:r>
            <a:endParaRPr lang="ru-RU" sz="24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142852"/>
            <a:ext cx="1971660" cy="704832"/>
          </a:xfrm>
        </p:spPr>
        <p:txBody>
          <a:bodyPr/>
          <a:lstStyle/>
          <a:p>
            <a:r>
              <a:rPr lang="ru-RU" dirty="0" smtClean="0"/>
              <a:t>вершины</a:t>
            </a:r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2949850" y="3286124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4628643" y="3086605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4607719" y="3964785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3086597" y="2443663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57422" y="3071810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57422" y="492919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428728" y="400050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644232" y="399971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4572000" y="385762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500694" y="300037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500694" y="485776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285984" y="485776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285984" y="300037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572132" y="271462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271462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5918" y="471488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132" y="471488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18" y="371475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378619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929190" y="342900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43438" y="421481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00430" y="428625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57488" y="342900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86182" y="485776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286248" y="342900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1357290" y="857232"/>
            <a:ext cx="200026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714876" y="785794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Заголовок 1"/>
          <p:cNvSpPr txBox="1">
            <a:spLocks/>
          </p:cNvSpPr>
          <p:nvPr/>
        </p:nvSpPr>
        <p:spPr>
          <a:xfrm>
            <a:off x="500034" y="1214422"/>
            <a:ext cx="197166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смежные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5857884" y="1214422"/>
            <a:ext cx="242889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смежные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86182" y="264318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57158" y="1857364"/>
            <a:ext cx="2696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- соединяются ребром</a:t>
            </a:r>
            <a:endParaRPr lang="ru-RU" sz="20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8" y="1928802"/>
            <a:ext cx="30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- не соединяются ребром</a:t>
            </a:r>
            <a:endParaRPr lang="ru-RU" sz="20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57554" y="5643578"/>
            <a:ext cx="3600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6 – </a:t>
            </a:r>
            <a:r>
              <a:rPr lang="ru-RU" sz="3200" i="1" baseline="-25000" dirty="0" smtClean="0"/>
              <a:t>изолированная вершина</a:t>
            </a:r>
            <a:endParaRPr lang="ru-RU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500298" y="392906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ru-RU" sz="2400" b="1" baseline="-25000" dirty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0" name="Блок-схема: узел 39"/>
          <p:cNvSpPr/>
          <p:nvPr/>
        </p:nvSpPr>
        <p:spPr>
          <a:xfrm>
            <a:off x="2928926" y="414338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Степень вершины</a:t>
            </a:r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3235602" y="4214818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4914395" y="4015299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4893471" y="4893479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3372349" y="3372357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43174" y="4000504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43174" y="5857892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714480" y="4929198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929984" y="492840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4857752" y="478632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786446" y="392906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786446" y="578645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571736" y="578645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571736" y="3929066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857884" y="364331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364331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564357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564357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1670" y="464344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57884" y="471488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14942" y="435769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9190" y="514351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86182" y="521495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43240" y="435769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34" y="578645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435769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1934" y="357187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28728" y="1142984"/>
            <a:ext cx="5885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- количество инцидентных ей ребер</a:t>
            </a:r>
            <a:endParaRPr lang="ru-RU" sz="2800" i="1" dirty="0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28596" y="1643050"/>
          <a:ext cx="2762248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124"/>
                <a:gridCol w="138112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en-US" sz="18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Маршрут графа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29600" cy="1209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- последовательность чередующихся вершин и ребер</a:t>
            </a:r>
            <a:endParaRPr lang="ru-RU" sz="3200" i="1" dirty="0"/>
          </a:p>
        </p:txBody>
      </p:sp>
      <p:cxnSp>
        <p:nvCxnSpPr>
          <p:cNvPr id="4" name="Прямая соединительная линия 3"/>
          <p:cNvCxnSpPr>
            <a:stCxn id="15" idx="3"/>
          </p:cNvCxnSpPr>
          <p:nvPr/>
        </p:nvCxnSpPr>
        <p:spPr>
          <a:xfrm rot="5400000" flipH="1" flipV="1">
            <a:off x="3164164" y="4714884"/>
            <a:ext cx="1050646" cy="23365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12" idx="3"/>
            <a:endCxn id="13" idx="3"/>
          </p:cNvCxnSpPr>
          <p:nvPr/>
        </p:nvCxnSpPr>
        <p:spPr>
          <a:xfrm rot="5400000" flipH="1" flipV="1">
            <a:off x="4842957" y="4515365"/>
            <a:ext cx="857256" cy="9286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4" idx="5"/>
          </p:cNvCxnSpPr>
          <p:nvPr/>
        </p:nvCxnSpPr>
        <p:spPr>
          <a:xfrm rot="16200000" flipH="1">
            <a:off x="4822033" y="5393545"/>
            <a:ext cx="1050646" cy="97920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16" idx="5"/>
            <a:endCxn id="12" idx="2"/>
          </p:cNvCxnSpPr>
          <p:nvPr/>
        </p:nvCxnSpPr>
        <p:spPr>
          <a:xfrm rot="16200000" flipH="1">
            <a:off x="3300911" y="3872423"/>
            <a:ext cx="806742" cy="21640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71736" y="4500570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71736" y="6357958"/>
            <a:ext cx="321471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43042" y="5429264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858546" y="542847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4786314" y="528638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715008" y="442913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715008" y="628652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500298" y="628652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500298" y="442913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86446" y="414338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1670" y="414338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614364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446" y="6143644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232" y="514351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521495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43504" y="485776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15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564357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45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14744" y="571501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35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485776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25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628652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00562" y="4857760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0496" y="407194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12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57224" y="2214554"/>
            <a:ext cx="191110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/>
              <a:t>з</a:t>
            </a:r>
            <a:r>
              <a:rPr lang="ru-RU" sz="2800" b="1" dirty="0" smtClean="0"/>
              <a:t>амкнутый</a:t>
            </a:r>
            <a:br>
              <a:rPr lang="ru-RU" sz="2800" b="1" dirty="0" smtClean="0"/>
            </a:br>
            <a:r>
              <a:rPr lang="ru-RU" sz="2800" b="1" dirty="0" smtClean="0"/>
              <a:t>(цикл)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57884" y="2214554"/>
            <a:ext cx="224157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/>
              <a:t>п</a:t>
            </a:r>
            <a:r>
              <a:rPr lang="ru-RU" sz="2800" b="1" dirty="0" smtClean="0"/>
              <a:t>ростая цепь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4282" y="3286124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</a:t>
            </a:r>
            <a:r>
              <a:rPr lang="ru-RU" sz="2400" i="1" dirty="0" smtClean="0"/>
              <a:t>ачальная и конечная вершины совпадают</a:t>
            </a:r>
            <a:endParaRPr lang="ru-RU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286380" y="2928934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в</a:t>
            </a:r>
            <a:r>
              <a:rPr lang="ru-RU" sz="2400" i="1" dirty="0" smtClean="0"/>
              <a:t>се вершины и ребра различны</a:t>
            </a:r>
            <a:endParaRPr lang="ru-RU" sz="24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Ориентированный граф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358246" cy="1857388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каждое ребро (</a:t>
            </a:r>
            <a:r>
              <a:rPr lang="ru-RU" sz="3600" b="1" i="1" dirty="0" smtClean="0"/>
              <a:t>дуга</a:t>
            </a:r>
            <a:r>
              <a:rPr lang="ru-RU" sz="3600" i="1" dirty="0" smtClean="0"/>
              <a:t>) имеет одно направление. </a:t>
            </a:r>
            <a:r>
              <a:rPr lang="ru-RU" sz="3600" b="1" i="1" dirty="0" smtClean="0"/>
              <a:t>Дуга</a:t>
            </a:r>
            <a:r>
              <a:rPr lang="ru-RU" sz="3600" i="1" dirty="0" smtClean="0"/>
              <a:t> – упорядоченная пара вершин.</a:t>
            </a:r>
            <a:endParaRPr lang="ru-RU" sz="36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1538" y="3071810"/>
            <a:ext cx="3111879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ходящая степень </a:t>
            </a:r>
            <a:br>
              <a:rPr lang="ru-RU" sz="2800" b="1" dirty="0" smtClean="0"/>
            </a:br>
            <a:r>
              <a:rPr lang="ru-RU" sz="2800" b="1" dirty="0" smtClean="0"/>
              <a:t>вершины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43504" y="3071810"/>
            <a:ext cx="328673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исходящая степень </a:t>
            </a:r>
            <a:br>
              <a:rPr lang="ru-RU" sz="2800" b="1" dirty="0" smtClean="0"/>
            </a:br>
            <a:r>
              <a:rPr lang="ru-RU" sz="2800" b="1" dirty="0" smtClean="0"/>
              <a:t>вершины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00100" y="4429132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- число входящих в вершину дуг</a:t>
            </a:r>
            <a:endParaRPr lang="ru-RU" sz="28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143504" y="4429132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- число исходящих из вершины дуг</a:t>
            </a:r>
            <a:endParaRPr lang="ru-RU" sz="28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олилиния 42"/>
          <p:cNvSpPr/>
          <p:nvPr/>
        </p:nvSpPr>
        <p:spPr>
          <a:xfrm rot="1733236" flipV="1">
            <a:off x="766695" y="3225749"/>
            <a:ext cx="3665320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 flipV="1">
            <a:off x="1032517" y="2307748"/>
            <a:ext cx="3202214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 rot="5400000">
            <a:off x="170499" y="3169766"/>
            <a:ext cx="1857388" cy="133352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 rot="5400000" flipV="1">
            <a:off x="68104" y="3272161"/>
            <a:ext cx="1857388" cy="71438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flipV="1">
            <a:off x="1103955" y="4165136"/>
            <a:ext cx="3202214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rot="5400000" flipV="1">
            <a:off x="3211376" y="3200723"/>
            <a:ext cx="1857388" cy="71438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000100" y="2071678"/>
            <a:ext cx="3202214" cy="228601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175789" y="223631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175789" y="409369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961079" y="4093698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961079" y="2236310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47227" y="195055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2451" y="1950558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013" y="395082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7227" y="395082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013" y="295069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04351" y="287925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61277" y="402226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675591" y="2021996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12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6897" y="1664806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</a:t>
            </a:r>
            <a:r>
              <a:rPr lang="ru-RU" sz="2400" b="1" baseline="-25000" dirty="0" smtClean="0"/>
              <a:t>1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214414" y="3071810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</a:t>
            </a:r>
            <a:r>
              <a:rPr lang="ru-RU" sz="2400" b="1" baseline="-25000" dirty="0" smtClean="0"/>
              <a:t>2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500166" y="42860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Определите входящие и исходящие степени вершин графа:</a:t>
            </a:r>
            <a:endParaRPr lang="ru-RU" sz="3200" i="1" dirty="0"/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5000628" y="3214686"/>
          <a:ext cx="385765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884"/>
                <a:gridCol w="1285884"/>
                <a:gridCol w="12858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входящая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исходящая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en-US" sz="18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ru-RU" sz="18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500298" y="307181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ru-RU" sz="2400" b="1" baseline="-25000" dirty="0" smtClean="0"/>
              <a:t>24</a:t>
            </a:r>
            <a:endParaRPr lang="ru-RU" sz="24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857356" y="3929066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4786322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00364" y="5572140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929058" y="4857760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14942" y="4572008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3643314"/>
            <a:ext cx="28575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86248" y="3071810"/>
            <a:ext cx="35719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Взвешенный граф (сеть)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8110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ребрам или дугам графа поставлены в соответствие числовые величины.</a:t>
            </a:r>
            <a:endParaRPr lang="ru-RU" sz="3600" i="1" dirty="0"/>
          </a:p>
        </p:txBody>
      </p:sp>
      <p:sp>
        <p:nvSpPr>
          <p:cNvPr id="4" name="Полилиния 3"/>
          <p:cNvSpPr/>
          <p:nvPr/>
        </p:nvSpPr>
        <p:spPr>
          <a:xfrm rot="1733236" flipV="1">
            <a:off x="1909703" y="4511633"/>
            <a:ext cx="3665320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flipV="1">
            <a:off x="2175525" y="3593632"/>
            <a:ext cx="3202214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rot="5400000">
            <a:off x="1313507" y="4455650"/>
            <a:ext cx="1857388" cy="133352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5400000" flipV="1">
            <a:off x="1211112" y="4558045"/>
            <a:ext cx="1857388" cy="71438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V="1">
            <a:off x="2246963" y="5451020"/>
            <a:ext cx="3202214" cy="273520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5400000" flipV="1">
            <a:off x="4354384" y="4486607"/>
            <a:ext cx="1857388" cy="71438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143108" y="3357562"/>
            <a:ext cx="3202214" cy="228601"/>
          </a:xfrm>
          <a:custGeom>
            <a:avLst/>
            <a:gdLst>
              <a:gd name="connsiteX0" fmla="*/ 23586 w 3202214"/>
              <a:gd name="connsiteY0" fmla="*/ 228601 h 228601"/>
              <a:gd name="connsiteX1" fmla="*/ 284843 w 3202214"/>
              <a:gd name="connsiteY1" fmla="*/ 163286 h 228601"/>
              <a:gd name="connsiteX2" fmla="*/ 1732643 w 3202214"/>
              <a:gd name="connsiteY2" fmla="*/ 10886 h 228601"/>
              <a:gd name="connsiteX3" fmla="*/ 3202214 w 3202214"/>
              <a:gd name="connsiteY3" fmla="*/ 228601 h 228601"/>
              <a:gd name="connsiteX4" fmla="*/ 3202214 w 3202214"/>
              <a:gd name="connsiteY4" fmla="*/ 228601 h 22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214" h="228601">
                <a:moveTo>
                  <a:pt x="23586" y="228601"/>
                </a:moveTo>
                <a:cubicBezTo>
                  <a:pt x="11793" y="214086"/>
                  <a:pt x="0" y="199572"/>
                  <a:pt x="284843" y="163286"/>
                </a:cubicBezTo>
                <a:cubicBezTo>
                  <a:pt x="569686" y="127000"/>
                  <a:pt x="1246415" y="0"/>
                  <a:pt x="1732643" y="10886"/>
                </a:cubicBezTo>
                <a:cubicBezTo>
                  <a:pt x="2218871" y="21772"/>
                  <a:pt x="3202214" y="228601"/>
                  <a:pt x="3202214" y="228601"/>
                </a:cubicBezTo>
                <a:lnTo>
                  <a:pt x="3202214" y="228601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318797" y="352219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5318797" y="537958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104087" y="5379582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104087" y="3522194"/>
            <a:ext cx="142876" cy="1428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390235" y="323644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5459" y="323644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4021" y="523670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0235" y="5236706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4021" y="423657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23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47359" y="416513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14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04285" y="530814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34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86182" y="3357562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12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4357694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3</a:t>
            </a:r>
            <a:r>
              <a:rPr lang="ru-RU" sz="2400" b="1" baseline="-25000" dirty="0" smtClean="0"/>
              <a:t>2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43306" y="4357694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ru-RU" sz="2400" b="1" baseline="-25000" dirty="0" smtClean="0"/>
              <a:t>24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28926" y="2928934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Матрица смежности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2857496"/>
          <a:ext cx="3548070" cy="2629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614"/>
                <a:gridCol w="709614"/>
                <a:gridCol w="709614"/>
                <a:gridCol w="709614"/>
                <a:gridCol w="709614"/>
              </a:tblGrid>
              <a:tr h="52586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1214422"/>
            <a:ext cx="7722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- табличная форма представления графа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928802"/>
            <a:ext cx="232788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/>
              <a:t>н</a:t>
            </a:r>
            <a:r>
              <a:rPr lang="ru-RU" sz="2400" b="1" dirty="0" smtClean="0"/>
              <a:t>омера вершин</a:t>
            </a:r>
            <a:endParaRPr lang="ru-RU" sz="2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786050" y="2143116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1178695" y="2678901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066" y="5786454"/>
            <a:ext cx="311367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несмежные вершины</a:t>
            </a:r>
            <a:endParaRPr lang="ru-RU" sz="24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5929322" y="528638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4429124" y="542926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145</TotalTime>
  <Words>696</Words>
  <Application>Microsoft Office PowerPoint</Application>
  <PresentationFormat>Экран (4:3)</PresentationFormat>
  <Paragraphs>403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Введение в теорию графов</vt:lpstr>
      <vt:lpstr>Граф</vt:lpstr>
      <vt:lpstr>вершины</vt:lpstr>
      <vt:lpstr>Степень вершины</vt:lpstr>
      <vt:lpstr>Маршрут графа</vt:lpstr>
      <vt:lpstr>Ориентированный граф</vt:lpstr>
      <vt:lpstr>Слайд 7</vt:lpstr>
      <vt:lpstr>Взвешенный граф (сеть)</vt:lpstr>
      <vt:lpstr>Матрица смежности</vt:lpstr>
      <vt:lpstr>Слайд 10</vt:lpstr>
      <vt:lpstr>Подграф</vt:lpstr>
      <vt:lpstr>Остовной связной подграф</vt:lpstr>
      <vt:lpstr>Дерево</vt:lpstr>
      <vt:lpstr>Преобразование графа в остовное связное дерево минимального веса.</vt:lpstr>
      <vt:lpstr>Слайд 15</vt:lpstr>
      <vt:lpstr>Алгоритм Крускала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теорию графов</dc:title>
  <dc:creator>ira</dc:creator>
  <cp:lastModifiedBy>ira</cp:lastModifiedBy>
  <cp:revision>34</cp:revision>
  <dcterms:created xsi:type="dcterms:W3CDTF">2011-11-20T09:00:47Z</dcterms:created>
  <dcterms:modified xsi:type="dcterms:W3CDTF">2011-11-21T11:46:15Z</dcterms:modified>
</cp:coreProperties>
</file>