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EFD79-E3B9-4877-96A8-1C6E3CCD5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AAF76-29B9-4F63-AC91-382453A68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851648" cy="496855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По тропинкам  </a:t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математики</a:t>
            </a:r>
            <a:br>
              <a:rPr lang="ru-RU" sz="7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внеклассное мероприятие по математике, 5 класс</a:t>
            </a:r>
            <a:b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Автор:  </a:t>
            </a:r>
            <a:r>
              <a:rPr lang="ru-RU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Есаян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Астгик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Аршалуйсовна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                       учитель математики</a:t>
            </a:r>
            <a:endParaRPr lang="ru-RU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996952"/>
            <a:ext cx="1782762" cy="2555875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95736" y="548680"/>
            <a:ext cx="40907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МАОУ СОШ №15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г.-к. Анапа</a:t>
            </a: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2014 год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52736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6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Конкурс капитанов.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48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Число 100 представить пятью пятерками, пятью единицами, пятью тройками, используя знаки действий.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48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708920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8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Дальше, дальше…</a:t>
            </a:r>
            <a:endParaRPr lang="ru-RU" sz="80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48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Сколько чисел?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23928" y="1628775"/>
            <a:ext cx="4392985" cy="1728788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latin typeface="+mj-lt"/>
              </a:rPr>
              <a:t>У скольких двузначных чисел сумма цифр равна 10 ?</a:t>
            </a:r>
          </a:p>
        </p:txBody>
      </p:sp>
      <p:pic>
        <p:nvPicPr>
          <p:cNvPr id="122891" name="Picture 11" descr="(216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3849688"/>
            <a:ext cx="4392613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1811338"/>
            <a:ext cx="23764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6" name="WordArt 16"/>
          <p:cNvSpPr>
            <a:spLocks noChangeArrowheads="1" noChangeShapeType="1" noTextEdit="1"/>
          </p:cNvSpPr>
          <p:nvPr/>
        </p:nvSpPr>
        <p:spPr bwMode="auto">
          <a:xfrm>
            <a:off x="3779838" y="5067300"/>
            <a:ext cx="36718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У 9 чисел: 19,28,37,46,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91,82,73,64 и 55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Делимость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7129462" cy="24479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latin typeface="+mj-lt"/>
              </a:rPr>
              <a:t>Делится ли число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latin typeface="+mj-lt"/>
              </a:rPr>
              <a:t>11</a:t>
            </a:r>
            <a:r>
              <a:rPr lang="en-US" sz="4400" b="1" dirty="0" smtClean="0">
                <a:latin typeface="+mj-lt"/>
                <a:cs typeface="Arial" charset="0"/>
              </a:rPr>
              <a:t>·</a:t>
            </a:r>
            <a:r>
              <a:rPr lang="ru-RU" sz="4400" b="1" dirty="0" smtClean="0">
                <a:latin typeface="+mj-lt"/>
                <a:cs typeface="Arial" charset="0"/>
              </a:rPr>
              <a:t> 21 </a:t>
            </a:r>
            <a:r>
              <a:rPr lang="en-US" sz="4400" b="1" dirty="0" smtClean="0">
                <a:latin typeface="+mj-lt"/>
                <a:cs typeface="Arial" charset="0"/>
              </a:rPr>
              <a:t>·</a:t>
            </a:r>
            <a:r>
              <a:rPr lang="ru-RU" sz="4400" b="1" dirty="0" smtClean="0">
                <a:latin typeface="+mj-lt"/>
                <a:cs typeface="Arial" charset="0"/>
              </a:rPr>
              <a:t> 31 </a:t>
            </a:r>
            <a:r>
              <a:rPr lang="en-US" sz="4400" b="1" dirty="0" smtClean="0">
                <a:latin typeface="+mj-lt"/>
                <a:cs typeface="Arial" charset="0"/>
              </a:rPr>
              <a:t>·</a:t>
            </a:r>
            <a:r>
              <a:rPr lang="ru-RU" sz="4400" b="1" dirty="0" smtClean="0">
                <a:latin typeface="+mj-lt"/>
                <a:cs typeface="Arial" charset="0"/>
              </a:rPr>
              <a:t> 41 </a:t>
            </a:r>
            <a:r>
              <a:rPr lang="en-US" sz="4400" b="1" dirty="0" smtClean="0">
                <a:latin typeface="+mj-lt"/>
                <a:cs typeface="Arial" charset="0"/>
              </a:rPr>
              <a:t>·</a:t>
            </a:r>
            <a:r>
              <a:rPr lang="ru-RU" sz="4400" b="1" dirty="0" smtClean="0">
                <a:latin typeface="+mj-lt"/>
                <a:cs typeface="Arial" charset="0"/>
              </a:rPr>
              <a:t> 51 - 1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latin typeface="+mj-lt"/>
                <a:cs typeface="Arial" charset="0"/>
              </a:rPr>
              <a:t>  на 10?</a:t>
            </a:r>
            <a:endParaRPr lang="en-US" sz="4400" b="1" dirty="0" smtClean="0">
              <a:latin typeface="+mj-lt"/>
              <a:cs typeface="Arial" charset="0"/>
            </a:endParaRPr>
          </a:p>
        </p:txBody>
      </p:sp>
      <p:pic>
        <p:nvPicPr>
          <p:cNvPr id="143365" name="Picture 5" descr="(216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860800"/>
            <a:ext cx="3024188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8" name="WordArt 8"/>
          <p:cNvSpPr>
            <a:spLocks noChangeArrowheads="1" noChangeShapeType="1" noTextEdit="1"/>
          </p:cNvSpPr>
          <p:nvPr/>
        </p:nvSpPr>
        <p:spPr bwMode="auto">
          <a:xfrm>
            <a:off x="6227763" y="4941888"/>
            <a:ext cx="1079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ДА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Семёрочка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</a:t>
            </a:r>
            <a:r>
              <a:rPr lang="ru-RU" sz="3200" b="1" dirty="0" smtClean="0">
                <a:latin typeface="+mj-lt"/>
              </a:rPr>
              <a:t>Сколько раз встречается цифра 7 при записи чисел от 1 до 100?</a:t>
            </a:r>
          </a:p>
        </p:txBody>
      </p:sp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 rot="1551877">
            <a:off x="5867400" y="3213100"/>
            <a:ext cx="2305050" cy="25193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366"/>
              </a:avLst>
            </a:prstTxWarp>
          </a:bodyPr>
          <a:lstStyle/>
          <a:p>
            <a:pPr algn="ctr"/>
            <a:r>
              <a:rPr lang="ru-RU" sz="44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384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pic>
        <p:nvPicPr>
          <p:cNvPr id="146438" name="Picture 6" descr="(216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30850">
            <a:off x="827088" y="2997200"/>
            <a:ext cx="39957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41" name="WordArt 9"/>
          <p:cNvSpPr>
            <a:spLocks noChangeArrowheads="1" noChangeShapeType="1" noTextEdit="1"/>
          </p:cNvSpPr>
          <p:nvPr/>
        </p:nvSpPr>
        <p:spPr bwMode="auto">
          <a:xfrm rot="-1250345">
            <a:off x="2184400" y="4598988"/>
            <a:ext cx="1655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20 раз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24744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8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Светофор</a:t>
            </a:r>
            <a:endParaRPr lang="ru-RU" sz="80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48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4580" name="Picture 4" descr="http://bezformata.ru/content/Images/000/029/398/image293983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140968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Ребусы</a:t>
            </a:r>
          </a:p>
        </p:txBody>
      </p:sp>
      <p:pic>
        <p:nvPicPr>
          <p:cNvPr id="46082" name="Рисунок 4" descr="img1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557338"/>
            <a:ext cx="5184775" cy="2016125"/>
          </a:xfrm>
          <a:noFill/>
          <a:ln w="76200">
            <a:solidFill>
              <a:srgbClr val="808000"/>
            </a:solidFill>
          </a:ln>
        </p:spPr>
      </p:pic>
      <p:pic>
        <p:nvPicPr>
          <p:cNvPr id="46083" name="Рисунок 5" descr="img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183063"/>
            <a:ext cx="5178425" cy="2054225"/>
          </a:xfrm>
          <a:prstGeom prst="rect">
            <a:avLst/>
          </a:prstGeom>
          <a:noFill/>
          <a:ln w="76200">
            <a:solidFill>
              <a:srgbClr val="808000"/>
            </a:solidFill>
            <a:miter lim="800000"/>
            <a:headEnd/>
            <a:tailEnd/>
          </a:ln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011863" y="2133600"/>
            <a:ext cx="2592387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Сложение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5795963" y="4581525"/>
            <a:ext cx="30241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Вычитание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Метаграммы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Он – грызун не очень мелкий,</a:t>
            </a:r>
          </a:p>
          <a:p>
            <a:pPr>
              <a:buFontTx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Ибо чуть побольше белки.</a:t>
            </a:r>
          </a:p>
          <a:p>
            <a:pPr>
              <a:buFontTx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 заменишь «У» на «О» -</a:t>
            </a:r>
          </a:p>
          <a:p>
            <a:pPr>
              <a:buFontTx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Будет круглое число.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3528" y="3645024"/>
            <a:ext cx="5883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</a:t>
            </a: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рок – с</a:t>
            </a:r>
            <a:r>
              <a:rPr lang="ru-RU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рок.</a:t>
            </a:r>
          </a:p>
        </p:txBody>
      </p:sp>
      <p:pic>
        <p:nvPicPr>
          <p:cNvPr id="13317" name="Picture 5" descr="Рисунок1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844675"/>
            <a:ext cx="2952750" cy="2605088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67544" y="4365104"/>
            <a:ext cx="5865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«К» - для продуктов годна,</a:t>
            </a:r>
            <a:b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 «М» - для сложенья нужна.</a:t>
            </a:r>
            <a:r>
              <a:rPr lang="ru-RU" dirty="0"/>
              <a:t> 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3528" y="5301208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сум</a:t>
            </a:r>
            <a:r>
              <a:rPr lang="ru-RU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 </a:t>
            </a:r>
            <a:r>
              <a:rPr lang="ru-RU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сум</a:t>
            </a:r>
            <a:r>
              <a:rPr lang="ru-RU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  <a:r>
              <a:rPr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pic>
        <p:nvPicPr>
          <p:cNvPr id="13320" name="Picture 8" descr="Рисунок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5084763"/>
            <a:ext cx="1547813" cy="15113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2088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9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Творческая</a:t>
            </a:r>
            <a:endParaRPr lang="ru-RU" sz="96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48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467544" y="1196752"/>
            <a:ext cx="8385175" cy="1431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Надо грамоте учиться – это в жизни пригодится!!!</a:t>
            </a:r>
            <a:r>
              <a:rPr lang="ru-RU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CC0099"/>
                </a:solidFill>
                <a:latin typeface="Comic Sans MS" pitchFamily="66" charset="0"/>
              </a:rPr>
            </a:br>
            <a:endParaRPr lang="ru-RU" dirty="0" smtClean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47114" name="Rectangle 10"/>
          <p:cNvSpPr>
            <a:spLocks noGrp="1" noRot="1" noChangeArrowheads="1"/>
          </p:cNvSpPr>
          <p:nvPr>
            <p:ph sz="half" idx="1"/>
          </p:nvPr>
        </p:nvSpPr>
        <p:spPr>
          <a:xfrm>
            <a:off x="4644008" y="2132856"/>
            <a:ext cx="3927475" cy="41910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4400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ru-RU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 нашей жизни нам нужна математика ВСЕГДА!!!</a:t>
            </a:r>
          </a:p>
        </p:txBody>
      </p:sp>
      <p:pic>
        <p:nvPicPr>
          <p:cNvPr id="39940" name="Picture 4" descr="98"/>
          <p:cNvPicPr>
            <a:picLocks noGrp="1" noChangeAspect="1" noChangeArrowheads="1" noCrop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576" y="2276872"/>
            <a:ext cx="3384550" cy="403225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0212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Математики тропинки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Приглашают всех вас в путь.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 смекалку, и смешинки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Взять с собою не забудь.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3174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lang="ru-RU" sz="3200" dirty="0" smtClean="0">
                <a:latin typeface="+mj-lt"/>
                <a:cs typeface="Arial" pitchFamily="34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365104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Девиз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Дорогу осилит идущий, а математику мыслящий.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4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Список используемых источников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Трутнев В.П. «Считай, смекай, отгадывай»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Журнал «Математика»</a:t>
            </a: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, 2005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www.uralcons.org</a:t>
            </a:r>
            <a:endParaRPr lang="en-US" sz="20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www.shkola.ua</a:t>
            </a:r>
            <a:endParaRPr lang="ru-RU" sz="20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20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32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48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596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3600" b="1" dirty="0" smtClean="0">
                <a:solidFill>
                  <a:srgbClr val="C00000"/>
                </a:solidFill>
                <a:cs typeface="Arial" pitchFamily="34" charset="0"/>
              </a:rPr>
              <a:t>Высказывания о математике.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cs typeface="Arial" pitchFamily="34" charset="0"/>
              </a:rPr>
              <a:t>   «Математика – царица наук, арифметика – царица математики»                          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К.Гаусс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cs typeface="Arial" pitchFamily="34" charset="0"/>
              </a:rPr>
              <a:t>   «Математику уже затем учить следует, что она ум в порядок приводит»                   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М.Ломоносов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cs typeface="Arial" pitchFamily="34" charset="0"/>
              </a:rPr>
              <a:t>   «В математике есть своя красота, как в живописи и поэзии»                          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Н. Жуковский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cs typeface="Arial" pitchFamily="34" charset="0"/>
              </a:rPr>
              <a:t>   «Математика гимнастика ума»   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А.В. Суворов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cs typeface="Arial" pitchFamily="34" charset="0"/>
              </a:rPr>
              <a:t>   «Математику нельзя изучать, наблюдая, как это делает сосед»                                 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А. </a:t>
            </a:r>
            <a:r>
              <a:rPr lang="ru-RU" sz="2800" b="1" dirty="0" err="1" smtClean="0">
                <a:solidFill>
                  <a:srgbClr val="C00000"/>
                </a:solidFill>
                <a:cs typeface="Arial" pitchFamily="34" charset="0"/>
              </a:rPr>
              <a:t>Нивен</a:t>
            </a:r>
            <a:endParaRPr lang="ru-RU" sz="28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b="1" dirty="0" smtClean="0">
                <a:cs typeface="Arial" pitchFamily="34" charset="0"/>
              </a:rPr>
              <a:t>   «Предмет математики настолько серьезен, что полезно не упустить случая сделать его немного занимательным»                                 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Б. Паскаль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0466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48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Разминка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1. </a:t>
            </a:r>
            <a:r>
              <a:rPr lang="ru-RU" sz="2800" dirty="0" smtClean="0">
                <a:latin typeface="+mj-lt"/>
                <a:cs typeface="Arial" pitchFamily="34" charset="0"/>
              </a:rPr>
              <a:t>Сумма всех сторон прямоугольника?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2.</a:t>
            </a:r>
            <a:r>
              <a:rPr lang="ru-RU" sz="2800" dirty="0" smtClean="0">
                <a:latin typeface="+mj-lt"/>
                <a:cs typeface="Arial" pitchFamily="34" charset="0"/>
              </a:rPr>
              <a:t> Самое маленькое натуральное число?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3.</a:t>
            </a:r>
            <a:r>
              <a:rPr lang="ru-RU" sz="2800" dirty="0" smtClean="0">
                <a:latin typeface="+mj-lt"/>
                <a:cs typeface="Arial" pitchFamily="34" charset="0"/>
              </a:rPr>
              <a:t> У лестницы 15 ступенек. Какая ступенька средняя?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4.</a:t>
            </a:r>
            <a:r>
              <a:rPr lang="ru-RU" sz="2800" dirty="0" smtClean="0">
                <a:latin typeface="+mj-lt"/>
                <a:cs typeface="Arial" pitchFamily="34" charset="0"/>
              </a:rPr>
              <a:t> Сколько козлят было у многодетной козы?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5.</a:t>
            </a:r>
            <a:r>
              <a:rPr lang="ru-RU" sz="2800" dirty="0" smtClean="0">
                <a:latin typeface="+mj-lt"/>
                <a:cs typeface="Arial" pitchFamily="34" charset="0"/>
              </a:rPr>
              <a:t> Верхняя часть дроби?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6.</a:t>
            </a:r>
            <a:r>
              <a:rPr lang="ru-RU" sz="2800" dirty="0" smtClean="0">
                <a:latin typeface="+mj-lt"/>
                <a:cs typeface="Arial" pitchFamily="34" charset="0"/>
              </a:rPr>
              <a:t> Как называется результат деления?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7.</a:t>
            </a:r>
            <a:r>
              <a:rPr lang="ru-RU" sz="2800" dirty="0" smtClean="0">
                <a:latin typeface="+mj-lt"/>
                <a:cs typeface="Arial" pitchFamily="34" charset="0"/>
              </a:rPr>
              <a:t> У палки два конца, а сколько концов у трех с половиной палок?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8.</a:t>
            </a:r>
            <a:r>
              <a:rPr lang="ru-RU" sz="2800" dirty="0" smtClean="0">
                <a:latin typeface="+mj-lt"/>
                <a:cs typeface="Arial" pitchFamily="34" charset="0"/>
              </a:rPr>
              <a:t> Пара лошадей пробежала двадцать километров. Сколько километров пробежала каждая лошадь?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0466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48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Разминка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1. </a:t>
            </a:r>
            <a:r>
              <a:rPr lang="ru-RU" sz="2800" dirty="0" smtClean="0">
                <a:latin typeface="+mj-lt"/>
                <a:cs typeface="Arial" pitchFamily="34" charset="0"/>
              </a:rPr>
              <a:t>Нижняя часть дроби?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2.</a:t>
            </a:r>
            <a:r>
              <a:rPr lang="ru-RU" sz="2800" dirty="0" smtClean="0">
                <a:latin typeface="+mj-lt"/>
                <a:cs typeface="Arial" pitchFamily="34" charset="0"/>
              </a:rPr>
              <a:t> Какая геометрическая фигура дружит с солнцем?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3.</a:t>
            </a:r>
            <a:r>
              <a:rPr lang="ru-RU" sz="2800" dirty="0" smtClean="0">
                <a:latin typeface="+mj-lt"/>
                <a:cs typeface="Arial" pitchFamily="34" charset="0"/>
              </a:rPr>
              <a:t> Как называется результат сложения?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4.</a:t>
            </a:r>
            <a:r>
              <a:rPr lang="ru-RU" sz="2800" dirty="0" smtClean="0">
                <a:latin typeface="+mj-lt"/>
                <a:cs typeface="Arial" pitchFamily="34" charset="0"/>
              </a:rPr>
              <a:t> Сколько минут в одном часе?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5.</a:t>
            </a:r>
            <a:r>
              <a:rPr lang="ru-RU" sz="2800" dirty="0" smtClean="0">
                <a:latin typeface="+mj-lt"/>
                <a:cs typeface="Arial" pitchFamily="34" charset="0"/>
              </a:rPr>
              <a:t> Что за цифра акробатка, если на голову встанет, ровно на три меньше станет?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6.</a:t>
            </a:r>
            <a:r>
              <a:rPr lang="ru-RU" sz="2800" dirty="0" smtClean="0">
                <a:latin typeface="+mj-lt"/>
                <a:cs typeface="Arial" pitchFamily="34" charset="0"/>
              </a:rPr>
              <a:t> В одной семье два отца и два сына, сколько человек в семье?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7.</a:t>
            </a:r>
            <a:r>
              <a:rPr lang="ru-RU" sz="2800" dirty="0" smtClean="0">
                <a:latin typeface="+mj-lt"/>
                <a:cs typeface="Arial" pitchFamily="34" charset="0"/>
              </a:rPr>
              <a:t> Третий месяц летних каникул?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2800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8.</a:t>
            </a:r>
            <a:r>
              <a:rPr lang="ru-RU" sz="2800" dirty="0" smtClean="0">
                <a:latin typeface="+mj-lt"/>
                <a:cs typeface="Arial" pitchFamily="34" charset="0"/>
              </a:rPr>
              <a:t> У двузначного числа их две.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96752"/>
            <a:ext cx="79706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9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Теоретическая</a:t>
            </a:r>
          </a:p>
        </p:txBody>
      </p:sp>
      <p:pic>
        <p:nvPicPr>
          <p:cNvPr id="3" name="Picture 7" descr="NA000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701967">
            <a:off x="4757870" y="3376106"/>
            <a:ext cx="30241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Игорь\Desktop\7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717032"/>
            <a:ext cx="1872208" cy="20843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9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Угадай-ка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536" y="2296617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Выбрать все пары дробей, наименьший  общий знаменатель которых равен 12.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Выбрать все пары дробей, наименьший  общий знаменатель которых равен 30.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Выбрать все пары дробей, наименьший общий знаменатель которых равен 120.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Найди две дроби, сумма которых равна 1.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Найди дроби, разность которых равна 1/2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2088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96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Игровая</a:t>
            </a:r>
          </a:p>
        </p:txBody>
      </p:sp>
      <p:pic>
        <p:nvPicPr>
          <p:cNvPr id="3" name="Picture 4" descr="a1b11061387e421d1d8828c7ac3f82e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276872"/>
            <a:ext cx="1866900" cy="1590675"/>
          </a:xfrm>
          <a:prstGeom prst="rect">
            <a:avLst/>
          </a:prstGeom>
          <a:noFill/>
        </p:spPr>
      </p:pic>
      <p:pic>
        <p:nvPicPr>
          <p:cNvPr id="4" name="Picture 5" descr="aee36fd9ad4f343ebeb4c08bf03607ed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437112"/>
            <a:ext cx="1123950" cy="1028700"/>
          </a:xfrm>
          <a:prstGeom prst="rect">
            <a:avLst/>
          </a:prstGeom>
          <a:noFill/>
        </p:spPr>
      </p:pic>
      <p:pic>
        <p:nvPicPr>
          <p:cNvPr id="5" name="Picture 7" descr="child1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764704"/>
            <a:ext cx="1133475" cy="876300"/>
          </a:xfrm>
          <a:prstGeom prst="rect">
            <a:avLst/>
          </a:prstGeom>
          <a:noFill/>
        </p:spPr>
      </p:pic>
      <p:pic>
        <p:nvPicPr>
          <p:cNvPr id="6" name="Picture 10" descr="child56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869160"/>
            <a:ext cx="1257300" cy="1285875"/>
          </a:xfrm>
          <a:prstGeom prst="rect">
            <a:avLst/>
          </a:prstGeom>
          <a:noFill/>
        </p:spPr>
      </p:pic>
      <p:pic>
        <p:nvPicPr>
          <p:cNvPr id="7" name="Picture 12" descr="9f4c7997cd1195b82c39bba72c7e0bbd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1556792"/>
            <a:ext cx="952500" cy="1143000"/>
          </a:xfrm>
          <a:prstGeom prst="rect">
            <a:avLst/>
          </a:prstGeom>
          <a:noFill/>
        </p:spPr>
      </p:pic>
      <p:pic>
        <p:nvPicPr>
          <p:cNvPr id="8" name="Picture 14" descr="703a1a7b021366888b6ef1243654601b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268760"/>
            <a:ext cx="1181100" cy="1066800"/>
          </a:xfrm>
          <a:prstGeom prst="rect">
            <a:avLst/>
          </a:prstGeom>
          <a:noFill/>
        </p:spPr>
      </p:pic>
      <p:pic>
        <p:nvPicPr>
          <p:cNvPr id="9" name="Picture 17" descr="ccdb4ed7208efcff81c6cffd858843ec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5085184"/>
            <a:ext cx="914400" cy="10858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48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Конкурс капитанов.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Кто быстрее сосчитает от 2 до 50?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</a:pPr>
            <a:endParaRPr lang="ru-RU" sz="48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700808"/>
          <a:ext cx="8352925" cy="48592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93275"/>
                <a:gridCol w="1193275"/>
                <a:gridCol w="1193275"/>
                <a:gridCol w="1193275"/>
                <a:gridCol w="1193275"/>
                <a:gridCol w="1193275"/>
                <a:gridCol w="1193275"/>
              </a:tblGrid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14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30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18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40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12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24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27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41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29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21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48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13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16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50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11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26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38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308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35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32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46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19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/>
                        <a:t>42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23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</TotalTime>
  <Words>595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                                        По тропинкам   математики внеклассное мероприятие по математике, 5 класс                               Автор:  Есаян Астгик  Аршалуйсовна                                                        учитель математики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Сколько чисел?</vt:lpstr>
      <vt:lpstr> Делимость</vt:lpstr>
      <vt:lpstr> Семёрочка</vt:lpstr>
      <vt:lpstr>Слайд 15</vt:lpstr>
      <vt:lpstr>Ребусы</vt:lpstr>
      <vt:lpstr>Метаграммы</vt:lpstr>
      <vt:lpstr>Слайд 18</vt:lpstr>
      <vt:lpstr>Надо грамоте учиться – это в жизни пригодится!!!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тропинкам математики</dc:title>
  <dc:creator>Есаян А.А.</dc:creator>
  <cp:lastModifiedBy>user</cp:lastModifiedBy>
  <cp:revision>45</cp:revision>
  <dcterms:created xsi:type="dcterms:W3CDTF">2012-12-07T16:01:17Z</dcterms:created>
  <dcterms:modified xsi:type="dcterms:W3CDTF">2014-09-06T13:15:37Z</dcterms:modified>
</cp:coreProperties>
</file>