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04.03.2016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04.03.2016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04.03.2016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04.03.2016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04.03.2016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D0%9C%D0%BE%D1%80%D0%B8%D1%82%D0%B0,_%D0%94%D0%B7%D1%8E%D0%BD%D0%B3%D0%BE" TargetMode="External"/><Relationship Id="rId2" Type="http://schemas.openxmlformats.org/officeDocument/2006/relationships/hyperlink" Target="http://en.wikipedia.org/wiki/di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ce" TargetMode="External"/><Relationship Id="rId2" Type="http://schemas.openxmlformats.org/officeDocument/2006/relationships/hyperlink" Target="http://en.wikipedia.org/wiki/floa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ru.wikipedia.org/wiki/10_%D0%BD%D0%BE%D1%8F%D0%B1%D1%80%D1%8F" TargetMode="External"/><Relationship Id="rId13" Type="http://schemas.openxmlformats.org/officeDocument/2006/relationships/hyperlink" Target="http://ru.wikipedia.org/wiki/%D0%A7%D0%B5%D0%BC%D0%BF%D0%B8%D0%BE%D0%BD%D0%B0%D1%82_%D0%BC%D0%B8%D1%80%D0%B0_%D0%BF%D0%BE_%D0%B2%D0%BE%D0%BB%D0%B5%D0%B9%D0%B1%D0%BE%D0%BB%D1%83_%D1%81%D1%80%D0%B5%D0%B4%D0%B8_%D0%B6%D0%B5%D0%BD%D1%89%D0%B8%D0%BD_2006" TargetMode="External"/><Relationship Id="rId18" Type="http://schemas.openxmlformats.org/officeDocument/2006/relationships/hyperlink" Target="http://ru.wikipedia.org/wiki/2002_%D0%B3%D0%BE%D0%B4" TargetMode="External"/><Relationship Id="rId3" Type="http://schemas.openxmlformats.org/officeDocument/2006/relationships/hyperlink" Target="http://ru.wikipedia.org/wiki/1983_%D0%B3%D0%BE%D0%B4" TargetMode="External"/><Relationship Id="rId21" Type="http://schemas.openxmlformats.org/officeDocument/2006/relationships/hyperlink" Target="http://ru.wikipedia.org/wiki/%D0%90%D1%84%D0%B8%D0%BD%D1%8B" TargetMode="External"/><Relationship Id="rId7" Type="http://schemas.openxmlformats.org/officeDocument/2006/relationships/hyperlink" Target="http://ru.wikipedia.org/wiki/1998_%D0%B3%D0%BE%D0%B4" TargetMode="External"/><Relationship Id="rId12" Type="http://schemas.openxmlformats.org/officeDocument/2006/relationships/hyperlink" Target="http://ru.wikipedia.org/wiki/2005_%D0%B3%D0%BE%D0%B4" TargetMode="External"/><Relationship Id="rId17" Type="http://schemas.openxmlformats.org/officeDocument/2006/relationships/hyperlink" Target="http://ru.wikipedia.org/wiki/%D0%A5%D0%B0%D1%80%D0%B0_%D0%9C%D0%BE%D1%80%D0%B8%D0%BD" TargetMode="External"/><Relationship Id="rId2" Type="http://schemas.openxmlformats.org/officeDocument/2006/relationships/hyperlink" Target="http://ru.wikipedia.org/wiki/19_%D0%B8%D1%8E%D0%BB%D1%8F" TargetMode="External"/><Relationship Id="rId16" Type="http://schemas.openxmlformats.org/officeDocument/2006/relationships/hyperlink" Target="http://ru.wikipedia.org/wiki/%D0%A3%D0%BB%D0%B0%D0%BD-%D0%A3%D0%B4%D1%8D" TargetMode="External"/><Relationship Id="rId20" Type="http://schemas.openxmlformats.org/officeDocument/2006/relationships/hyperlink" Target="http://ru.wikipedia.org/wiki/2007_%D0%B3%D0%BE%D0%B4" TargetMode="External"/><Relationship Id="rId1" Type="http://schemas.openxmlformats.org/officeDocument/2006/relationships/slideLayout" Target="../slideLayouts/slideLayout2.xml"/><Relationship Id="rId6" Type="http://schemas.openxmlformats.org/officeDocument/2006/relationships/hyperlink" Target="http://ru.wikipedia.org/wiki/%D0%9C%D1%83%D0%B6%D1%81%D0%BA%D0%B0%D1%8F_%D1%81%D0%B1%D0%BE%D1%80%D0%BD%D0%B0%D1%8F_%D0%91%D1%80%D0%B0%D0%B7%D0%B8%D0%BB%D0%B8%D0%B8_%D0%BF%D0%BE_%D0%B2%D0%BE%D0%BB%D0%B5%D0%B9%D0%B1%D0%BE%D0%BB%D1%83" TargetMode="External"/><Relationship Id="rId11" Type="http://schemas.openxmlformats.org/officeDocument/2006/relationships/hyperlink" Target="http://ru.wikipedia.org/wiki/%D0%9A%D1%83%D0%B1%D0%BE%D0%BA_%D0%BC%D0%B8%D1%80%D0%B0_%D0%BF%D0%BE_%D0%B2%D0%BE%D0%BB%D0%B5%D0%B9%D0%B1%D0%BE%D0%BB%D1%83_%D1%81%D1%80%D0%B5%D0%B4%D0%B8_%D0%B6%D0%B5%D0%BD%D1%89%D0%B8%D0%BD_1999" TargetMode="External"/><Relationship Id="rId5" Type="http://schemas.openxmlformats.org/officeDocument/2006/relationships/hyperlink" Target="http://ru.wikipedia.org/wiki/%D0%9C%D0%B0%D1%80%D0%B0%D0%BA%D0%B0%D0%BD%D0%B0_(%D1%81%D1%82%D0%B0%D0%B4%D0%B8%D0%BE%D0%BD)" TargetMode="External"/><Relationship Id="rId15" Type="http://schemas.openxmlformats.org/officeDocument/2006/relationships/hyperlink" Target="http://ru.wikipedia.org/w/index.php?title=%D0%9D%D0%B0%D0%BA%D1%85%D0%BE%D0%BD%D0%BF%D0%B0%D1%82%D1%85%D0%BE%D0%BC&amp;action=edit&amp;redlink=1" TargetMode="External"/><Relationship Id="rId10" Type="http://schemas.openxmlformats.org/officeDocument/2006/relationships/hyperlink" Target="http://ru.wikipedia.org/wiki/%D0%A1%D1%8D%D0%BD%D0%B4%D0%B0%D0%B9" TargetMode="External"/><Relationship Id="rId19" Type="http://schemas.openxmlformats.org/officeDocument/2006/relationships/hyperlink" Target="http://ru.wikipedia.org/wiki/%D0%A2%D1%80%D0%B5%D0%B2%D0%B8%D0%B7%D0%BE" TargetMode="External"/><Relationship Id="rId4" Type="http://schemas.openxmlformats.org/officeDocument/2006/relationships/hyperlink" Target="http://ru.wikipedia.org/wiki/%D0%A4%D1%83%D1%82%D0%B1%D0%BE%D0%BB" TargetMode="External"/><Relationship Id="rId9" Type="http://schemas.openxmlformats.org/officeDocument/2006/relationships/hyperlink" Target="http://ru.wikipedia.org/wiki/1999_%D0%B3%D0%BE%D0%B4" TargetMode="External"/><Relationship Id="rId14" Type="http://schemas.openxmlformats.org/officeDocument/2006/relationships/hyperlink" Target="http://ru.wikipedia.org/wiki/%D0%A7%D0%B5%D0%BC%D0%BF%D0%B8%D0%BE%D0%BD%D0%B0%D1%82_%D0%BC%D0%B8%D1%80%D0%B0_%D0%BF%D0%BE_%D0%B2%D0%BE%D0%BB%D0%B5%D0%B9%D0%B1%D0%BE%D0%BB%D1%83_%D1%81%D1%80%D0%B5%D0%B4%D0%B8_%D0%B6%D0%B5%D0%BD%D1%89%D0%B8%D0%BD_2010_(%D0%BA%D0%B2%D0%B0%D0%BB%D0%B8%D1%84%D0%B8%D0%BA%D0%B0%D1%86%D0%B8%D1%8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7.xml"/><Relationship Id="rId7" Type="http://schemas.openxmlformats.org/officeDocument/2006/relationships/image" Target="../media/image16.jpeg"/><Relationship Id="rId2" Type="http://schemas.openxmlformats.org/officeDocument/2006/relationships/audio" Target="file:///C:\Documents%20and%20Settings\EXCIMER\Local%20Settings\Temporary%20Internet%20Files\Content.IE5\TOCF990L\MSj00822080000%5b1%5d.mid" TargetMode="Externa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oleObject" Target="../embeddings/oleObject1.bin"/><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2%D0%BE%D0%BB%D0%B5%D0%B9%D0%B1%D0%BE%D0%BB%D1%8C%D0%BD%D1%8B%D0%B9_%D0%BC%D1%8F%D1%87" TargetMode="External"/><Relationship Id="rId2" Type="http://schemas.openxmlformats.org/officeDocument/2006/relationships/hyperlink" Target="http://ru.wikipedia.org/wiki/%D0%92%D0%BE%D0%BB%D0%B5%D0%B9%D0%B1%D0%BE%D0%BB%D1%8C%D0%BD%D0%B0%D1%8F_%D0%BF%D0%BB%D0%BE%D1%89%D0%B0%D0%B4%D0%BA%D0%B0"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ru.wikipedia.org/wiki/%D0%92%D1%8B%D0%B1%D0%BE%D1%80%D1%8B_%D0%BF%D0%BE_%D0%B6%D1%80%D0%B5%D0%B1%D0%B8%D1%8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0%D1%83%D1%82" TargetMode="External"/><Relationship Id="rId2" Type="http://schemas.openxmlformats.org/officeDocument/2006/relationships/hyperlink" Target="http://ru.wikipedia.org/wiki/%D0%9F%D0%BE%D0%B4%D0%B0%D1%87%D0%B0"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ru.wikipedia.org/wiki/%D0%92%D0%BE%D0%BB%D0%B5%D0%B9%D0%B1%D0%BE%D0%B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ru.wikipedia.org/wiki/%D0%9B%D0%B8%D0%B1%D0%B5%D1%80%D0%BE_(%D0%B2%D0%BE%D0%BB%D0%B5%D0%B9%D0%B1%D0%BE%D0%BB)"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ndex.php?title=%D0%92%D0%BE%D0%BB%D0%B5%D0%B9%D0%B1%D0%BE%D0%BB&amp;action=edit&amp;section=16" TargetMode="External"/><Relationship Id="rId2" Type="http://schemas.openxmlformats.org/officeDocument/2006/relationships/hyperlink" Target="http://ru.wikipedia.org/wiki/%D0%91%D0%BB%D0%BE%D0%BA%D0%B8%D1%80%D0%BE%D0%B2%D0%B0%D0%BD%D0%B8%D0%B5_(%D0%B2%D0%BE%D0%BB%D0%B5%D0%B9%D0%B1%D0%BE%D0%BB)" TargetMode="External"/><Relationship Id="rId1" Type="http://schemas.openxmlformats.org/officeDocument/2006/relationships/slideLayout" Target="../slideLayouts/slideLayout7.xml"/><Relationship Id="rId4" Type="http://schemas.openxmlformats.org/officeDocument/2006/relationships/hyperlink" Target="http://ru.wikipedia.org/wiki/%D0%9B%D0%B8%D0%B1%D0%B5%D1%80%D0%BE_(%D0%B2%D0%BE%D0%BB%D0%B5%D0%B9%D0%B1%D0%BE%D0%B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u.wikipedia.org/wiki/%D0%97%D0%B0%D0%B3%D1%83%D0%BC%D0%BD%D1%8B%D0%B9,_%D0%9F%D0%B0%D0%B2%D0%B5%D0%BB"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ru.wikipedia.org/wiki/%D0%94%D1%83%D0%B1%D0%B0%D0%B9_(%D0%B3%D0%BE%D1%80%D0%BE%D0%B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369"/>
          <p:cNvPicPr>
            <a:picLocks noChangeAspect="1" noChangeArrowheads="1"/>
          </p:cNvPicPr>
          <p:nvPr/>
        </p:nvPicPr>
        <p:blipFill>
          <a:blip r:embed="rId3"/>
          <a:srcRect/>
          <a:stretch>
            <a:fillRect/>
          </a:stretch>
        </p:blipFill>
        <p:spPr bwMode="auto">
          <a:xfrm>
            <a:off x="1403350" y="1125538"/>
            <a:ext cx="6337300" cy="4537075"/>
          </a:xfrm>
          <a:prstGeom prst="rect">
            <a:avLst/>
          </a:prstGeom>
          <a:noFill/>
          <a:ln w="9525">
            <a:noFill/>
            <a:miter lim="800000"/>
            <a:headEnd/>
            <a:tailEnd/>
          </a:ln>
        </p:spPr>
      </p:pic>
      <p:grpSp>
        <p:nvGrpSpPr>
          <p:cNvPr id="2" name="Group 300"/>
          <p:cNvGrpSpPr>
            <a:grpSpLocks/>
          </p:cNvGrpSpPr>
          <p:nvPr/>
        </p:nvGrpSpPr>
        <p:grpSpPr bwMode="auto">
          <a:xfrm>
            <a:off x="7956550" y="1412875"/>
            <a:ext cx="871538" cy="869950"/>
            <a:chOff x="3651" y="2839"/>
            <a:chExt cx="549" cy="548"/>
          </a:xfrm>
        </p:grpSpPr>
        <p:sp>
          <p:nvSpPr>
            <p:cNvPr id="11330" name="Freeform 283"/>
            <p:cNvSpPr>
              <a:spLocks/>
            </p:cNvSpPr>
            <p:nvPr/>
          </p:nvSpPr>
          <p:spPr bwMode="auto">
            <a:xfrm>
              <a:off x="3651" y="2839"/>
              <a:ext cx="549" cy="548"/>
            </a:xfrm>
            <a:custGeom>
              <a:avLst/>
              <a:gdLst>
                <a:gd name="T0" fmla="*/ 1096 w 1098"/>
                <a:gd name="T1" fmla="*/ 605 h 1098"/>
                <a:gd name="T2" fmla="*/ 1074 w 1098"/>
                <a:gd name="T3" fmla="*/ 713 h 1098"/>
                <a:gd name="T4" fmla="*/ 1032 w 1098"/>
                <a:gd name="T5" fmla="*/ 811 h 1098"/>
                <a:gd name="T6" fmla="*/ 972 w 1098"/>
                <a:gd name="T7" fmla="*/ 898 h 1098"/>
                <a:gd name="T8" fmla="*/ 899 w 1098"/>
                <a:gd name="T9" fmla="*/ 972 h 1098"/>
                <a:gd name="T10" fmla="*/ 811 w 1098"/>
                <a:gd name="T11" fmla="*/ 1032 h 1098"/>
                <a:gd name="T12" fmla="*/ 712 w 1098"/>
                <a:gd name="T13" fmla="*/ 1073 h 1098"/>
                <a:gd name="T14" fmla="*/ 605 w 1098"/>
                <a:gd name="T15" fmla="*/ 1095 h 1098"/>
                <a:gd name="T16" fmla="*/ 492 w 1098"/>
                <a:gd name="T17" fmla="*/ 1095 h 1098"/>
                <a:gd name="T18" fmla="*/ 385 w 1098"/>
                <a:gd name="T19" fmla="*/ 1073 h 1098"/>
                <a:gd name="T20" fmla="*/ 287 w 1098"/>
                <a:gd name="T21" fmla="*/ 1032 h 1098"/>
                <a:gd name="T22" fmla="*/ 199 w 1098"/>
                <a:gd name="T23" fmla="*/ 972 h 1098"/>
                <a:gd name="T24" fmla="*/ 126 w 1098"/>
                <a:gd name="T25" fmla="*/ 898 h 1098"/>
                <a:gd name="T26" fmla="*/ 66 w 1098"/>
                <a:gd name="T27" fmla="*/ 811 h 1098"/>
                <a:gd name="T28" fmla="*/ 24 w 1098"/>
                <a:gd name="T29" fmla="*/ 713 h 1098"/>
                <a:gd name="T30" fmla="*/ 2 w 1098"/>
                <a:gd name="T31" fmla="*/ 605 h 1098"/>
                <a:gd name="T32" fmla="*/ 2 w 1098"/>
                <a:gd name="T33" fmla="*/ 493 h 1098"/>
                <a:gd name="T34" fmla="*/ 24 w 1098"/>
                <a:gd name="T35" fmla="*/ 385 h 1098"/>
                <a:gd name="T36" fmla="*/ 66 w 1098"/>
                <a:gd name="T37" fmla="*/ 287 h 1098"/>
                <a:gd name="T38" fmla="*/ 126 w 1098"/>
                <a:gd name="T39" fmla="*/ 200 h 1098"/>
                <a:gd name="T40" fmla="*/ 199 w 1098"/>
                <a:gd name="T41" fmla="*/ 126 h 1098"/>
                <a:gd name="T42" fmla="*/ 287 w 1098"/>
                <a:gd name="T43" fmla="*/ 66 h 1098"/>
                <a:gd name="T44" fmla="*/ 385 w 1098"/>
                <a:gd name="T45" fmla="*/ 25 h 1098"/>
                <a:gd name="T46" fmla="*/ 492 w 1098"/>
                <a:gd name="T47" fmla="*/ 3 h 1098"/>
                <a:gd name="T48" fmla="*/ 611 w 1098"/>
                <a:gd name="T49" fmla="*/ 3 h 1098"/>
                <a:gd name="T50" fmla="*/ 725 w 1098"/>
                <a:gd name="T51" fmla="*/ 25 h 1098"/>
                <a:gd name="T52" fmla="*/ 826 w 1098"/>
                <a:gd name="T53" fmla="*/ 65 h 1098"/>
                <a:gd name="T54" fmla="*/ 912 w 1098"/>
                <a:gd name="T55" fmla="*/ 124 h 1098"/>
                <a:gd name="T56" fmla="*/ 984 w 1098"/>
                <a:gd name="T57" fmla="*/ 198 h 1098"/>
                <a:gd name="T58" fmla="*/ 1039 w 1098"/>
                <a:gd name="T59" fmla="*/ 285 h 1098"/>
                <a:gd name="T60" fmla="*/ 1076 w 1098"/>
                <a:gd name="T61" fmla="*/ 384 h 1098"/>
                <a:gd name="T62" fmla="*/ 1096 w 1098"/>
                <a:gd name="T63" fmla="*/ 491 h 10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8"/>
                <a:gd name="T97" fmla="*/ 0 h 1098"/>
                <a:gd name="T98" fmla="*/ 1098 w 1098"/>
                <a:gd name="T99" fmla="*/ 1098 h 10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8" h="1098">
                  <a:moveTo>
                    <a:pt x="1098" y="549"/>
                  </a:moveTo>
                  <a:lnTo>
                    <a:pt x="1096" y="605"/>
                  </a:lnTo>
                  <a:lnTo>
                    <a:pt x="1086" y="660"/>
                  </a:lnTo>
                  <a:lnTo>
                    <a:pt x="1074" y="713"/>
                  </a:lnTo>
                  <a:lnTo>
                    <a:pt x="1055" y="762"/>
                  </a:lnTo>
                  <a:lnTo>
                    <a:pt x="1032" y="811"/>
                  </a:lnTo>
                  <a:lnTo>
                    <a:pt x="1005" y="856"/>
                  </a:lnTo>
                  <a:lnTo>
                    <a:pt x="972" y="898"/>
                  </a:lnTo>
                  <a:lnTo>
                    <a:pt x="938" y="937"/>
                  </a:lnTo>
                  <a:lnTo>
                    <a:pt x="899" y="972"/>
                  </a:lnTo>
                  <a:lnTo>
                    <a:pt x="856" y="1004"/>
                  </a:lnTo>
                  <a:lnTo>
                    <a:pt x="811" y="1032"/>
                  </a:lnTo>
                  <a:lnTo>
                    <a:pt x="763" y="1055"/>
                  </a:lnTo>
                  <a:lnTo>
                    <a:pt x="712" y="1073"/>
                  </a:lnTo>
                  <a:lnTo>
                    <a:pt x="659" y="1086"/>
                  </a:lnTo>
                  <a:lnTo>
                    <a:pt x="605" y="1095"/>
                  </a:lnTo>
                  <a:lnTo>
                    <a:pt x="548" y="1098"/>
                  </a:lnTo>
                  <a:lnTo>
                    <a:pt x="492" y="1095"/>
                  </a:lnTo>
                  <a:lnTo>
                    <a:pt x="438" y="1086"/>
                  </a:lnTo>
                  <a:lnTo>
                    <a:pt x="385" y="1073"/>
                  </a:lnTo>
                  <a:lnTo>
                    <a:pt x="335" y="1055"/>
                  </a:lnTo>
                  <a:lnTo>
                    <a:pt x="287" y="1032"/>
                  </a:lnTo>
                  <a:lnTo>
                    <a:pt x="242" y="1004"/>
                  </a:lnTo>
                  <a:lnTo>
                    <a:pt x="199" y="972"/>
                  </a:lnTo>
                  <a:lnTo>
                    <a:pt x="160" y="937"/>
                  </a:lnTo>
                  <a:lnTo>
                    <a:pt x="126" y="898"/>
                  </a:lnTo>
                  <a:lnTo>
                    <a:pt x="93" y="856"/>
                  </a:lnTo>
                  <a:lnTo>
                    <a:pt x="66" y="811"/>
                  </a:lnTo>
                  <a:lnTo>
                    <a:pt x="43" y="762"/>
                  </a:lnTo>
                  <a:lnTo>
                    <a:pt x="24" y="713"/>
                  </a:lnTo>
                  <a:lnTo>
                    <a:pt x="12" y="660"/>
                  </a:lnTo>
                  <a:lnTo>
                    <a:pt x="2" y="605"/>
                  </a:lnTo>
                  <a:lnTo>
                    <a:pt x="0" y="549"/>
                  </a:lnTo>
                  <a:lnTo>
                    <a:pt x="2" y="493"/>
                  </a:lnTo>
                  <a:lnTo>
                    <a:pt x="12" y="438"/>
                  </a:lnTo>
                  <a:lnTo>
                    <a:pt x="24" y="385"/>
                  </a:lnTo>
                  <a:lnTo>
                    <a:pt x="43" y="336"/>
                  </a:lnTo>
                  <a:lnTo>
                    <a:pt x="66" y="287"/>
                  </a:lnTo>
                  <a:lnTo>
                    <a:pt x="93" y="242"/>
                  </a:lnTo>
                  <a:lnTo>
                    <a:pt x="126" y="200"/>
                  </a:lnTo>
                  <a:lnTo>
                    <a:pt x="160" y="161"/>
                  </a:lnTo>
                  <a:lnTo>
                    <a:pt x="199" y="126"/>
                  </a:lnTo>
                  <a:lnTo>
                    <a:pt x="242" y="94"/>
                  </a:lnTo>
                  <a:lnTo>
                    <a:pt x="287" y="66"/>
                  </a:lnTo>
                  <a:lnTo>
                    <a:pt x="335" y="43"/>
                  </a:lnTo>
                  <a:lnTo>
                    <a:pt x="385" y="25"/>
                  </a:lnTo>
                  <a:lnTo>
                    <a:pt x="438" y="12"/>
                  </a:lnTo>
                  <a:lnTo>
                    <a:pt x="492" y="3"/>
                  </a:lnTo>
                  <a:lnTo>
                    <a:pt x="548" y="0"/>
                  </a:lnTo>
                  <a:lnTo>
                    <a:pt x="611" y="3"/>
                  </a:lnTo>
                  <a:lnTo>
                    <a:pt x="669" y="11"/>
                  </a:lnTo>
                  <a:lnTo>
                    <a:pt x="725" y="25"/>
                  </a:lnTo>
                  <a:lnTo>
                    <a:pt x="778" y="43"/>
                  </a:lnTo>
                  <a:lnTo>
                    <a:pt x="826" y="65"/>
                  </a:lnTo>
                  <a:lnTo>
                    <a:pt x="871" y="93"/>
                  </a:lnTo>
                  <a:lnTo>
                    <a:pt x="912" y="124"/>
                  </a:lnTo>
                  <a:lnTo>
                    <a:pt x="950" y="158"/>
                  </a:lnTo>
                  <a:lnTo>
                    <a:pt x="984" y="198"/>
                  </a:lnTo>
                  <a:lnTo>
                    <a:pt x="1014" y="240"/>
                  </a:lnTo>
                  <a:lnTo>
                    <a:pt x="1039" y="285"/>
                  </a:lnTo>
                  <a:lnTo>
                    <a:pt x="1060" y="334"/>
                  </a:lnTo>
                  <a:lnTo>
                    <a:pt x="1076" y="384"/>
                  </a:lnTo>
                  <a:lnTo>
                    <a:pt x="1089" y="437"/>
                  </a:lnTo>
                  <a:lnTo>
                    <a:pt x="1096" y="491"/>
                  </a:lnTo>
                  <a:lnTo>
                    <a:pt x="1098" y="549"/>
                  </a:lnTo>
                  <a:close/>
                </a:path>
              </a:pathLst>
            </a:custGeom>
            <a:solidFill>
              <a:srgbClr val="000000"/>
            </a:solidFill>
            <a:ln w="9525">
              <a:noFill/>
              <a:round/>
              <a:headEnd/>
              <a:tailEnd/>
            </a:ln>
          </p:spPr>
          <p:txBody>
            <a:bodyPr/>
            <a:lstStyle/>
            <a:p>
              <a:endParaRPr lang="ru-RU"/>
            </a:p>
          </p:txBody>
        </p:sp>
        <p:sp>
          <p:nvSpPr>
            <p:cNvPr id="11331" name="Freeform 284"/>
            <p:cNvSpPr>
              <a:spLocks/>
            </p:cNvSpPr>
            <p:nvPr/>
          </p:nvSpPr>
          <p:spPr bwMode="auto">
            <a:xfrm>
              <a:off x="3708" y="2940"/>
              <a:ext cx="470" cy="425"/>
            </a:xfrm>
            <a:custGeom>
              <a:avLst/>
              <a:gdLst>
                <a:gd name="T0" fmla="*/ 817 w 940"/>
                <a:gd name="T1" fmla="*/ 29 h 852"/>
                <a:gd name="T2" fmla="*/ 842 w 940"/>
                <a:gd name="T3" fmla="*/ 90 h 852"/>
                <a:gd name="T4" fmla="*/ 861 w 940"/>
                <a:gd name="T5" fmla="*/ 155 h 852"/>
                <a:gd name="T6" fmla="*/ 870 w 940"/>
                <a:gd name="T7" fmla="*/ 223 h 852"/>
                <a:gd name="T8" fmla="*/ 869 w 940"/>
                <a:gd name="T9" fmla="*/ 309 h 852"/>
                <a:gd name="T10" fmla="*/ 848 w 940"/>
                <a:gd name="T11" fmla="*/ 407 h 852"/>
                <a:gd name="T12" fmla="*/ 810 w 940"/>
                <a:gd name="T13" fmla="*/ 497 h 852"/>
                <a:gd name="T14" fmla="*/ 756 w 940"/>
                <a:gd name="T15" fmla="*/ 578 h 852"/>
                <a:gd name="T16" fmla="*/ 688 w 940"/>
                <a:gd name="T17" fmla="*/ 646 h 852"/>
                <a:gd name="T18" fmla="*/ 607 w 940"/>
                <a:gd name="T19" fmla="*/ 700 h 852"/>
                <a:gd name="T20" fmla="*/ 516 w 940"/>
                <a:gd name="T21" fmla="*/ 738 h 852"/>
                <a:gd name="T22" fmla="*/ 418 w 940"/>
                <a:gd name="T23" fmla="*/ 758 h 852"/>
                <a:gd name="T24" fmla="*/ 340 w 940"/>
                <a:gd name="T25" fmla="*/ 760 h 852"/>
                <a:gd name="T26" fmla="*/ 287 w 940"/>
                <a:gd name="T27" fmla="*/ 755 h 852"/>
                <a:gd name="T28" fmla="*/ 236 w 940"/>
                <a:gd name="T29" fmla="*/ 743 h 852"/>
                <a:gd name="T30" fmla="*/ 188 w 940"/>
                <a:gd name="T31" fmla="*/ 728 h 852"/>
                <a:gd name="T32" fmla="*/ 141 w 940"/>
                <a:gd name="T33" fmla="*/ 708 h 852"/>
                <a:gd name="T34" fmla="*/ 97 w 940"/>
                <a:gd name="T35" fmla="*/ 684 h 852"/>
                <a:gd name="T36" fmla="*/ 55 w 940"/>
                <a:gd name="T37" fmla="*/ 655 h 852"/>
                <a:gd name="T38" fmla="*/ 17 w 940"/>
                <a:gd name="T39" fmla="*/ 621 h 852"/>
                <a:gd name="T40" fmla="*/ 17 w 940"/>
                <a:gd name="T41" fmla="*/ 632 h 852"/>
                <a:gd name="T42" fmla="*/ 56 w 940"/>
                <a:gd name="T43" fmla="*/ 682 h 852"/>
                <a:gd name="T44" fmla="*/ 103 w 940"/>
                <a:gd name="T45" fmla="*/ 727 h 852"/>
                <a:gd name="T46" fmla="*/ 153 w 940"/>
                <a:gd name="T47" fmla="*/ 767 h 852"/>
                <a:gd name="T48" fmla="*/ 210 w 940"/>
                <a:gd name="T49" fmla="*/ 799 h 852"/>
                <a:gd name="T50" fmla="*/ 270 w 940"/>
                <a:gd name="T51" fmla="*/ 824 h 852"/>
                <a:gd name="T52" fmla="*/ 333 w 940"/>
                <a:gd name="T53" fmla="*/ 841 h 852"/>
                <a:gd name="T54" fmla="*/ 400 w 940"/>
                <a:gd name="T55" fmla="*/ 851 h 852"/>
                <a:gd name="T56" fmla="*/ 486 w 940"/>
                <a:gd name="T57" fmla="*/ 849 h 852"/>
                <a:gd name="T58" fmla="*/ 584 w 940"/>
                <a:gd name="T59" fmla="*/ 829 h 852"/>
                <a:gd name="T60" fmla="*/ 675 w 940"/>
                <a:gd name="T61" fmla="*/ 791 h 852"/>
                <a:gd name="T62" fmla="*/ 756 w 940"/>
                <a:gd name="T63" fmla="*/ 737 h 852"/>
                <a:gd name="T64" fmla="*/ 825 w 940"/>
                <a:gd name="T65" fmla="*/ 669 h 852"/>
                <a:gd name="T66" fmla="*/ 879 w 940"/>
                <a:gd name="T67" fmla="*/ 588 h 852"/>
                <a:gd name="T68" fmla="*/ 917 w 940"/>
                <a:gd name="T69" fmla="*/ 497 h 852"/>
                <a:gd name="T70" fmla="*/ 938 w 940"/>
                <a:gd name="T71" fmla="*/ 399 h 852"/>
                <a:gd name="T72" fmla="*/ 938 w 940"/>
                <a:gd name="T73" fmla="*/ 297 h 852"/>
                <a:gd name="T74" fmla="*/ 918 w 940"/>
                <a:gd name="T75" fmla="*/ 203 h 852"/>
                <a:gd name="T76" fmla="*/ 882 w 940"/>
                <a:gd name="T77" fmla="*/ 114 h 852"/>
                <a:gd name="T78" fmla="*/ 832 w 940"/>
                <a:gd name="T79" fmla="*/ 36 h 8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0"/>
                <a:gd name="T121" fmla="*/ 0 h 852"/>
                <a:gd name="T122" fmla="*/ 940 w 940"/>
                <a:gd name="T123" fmla="*/ 852 h 8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0" h="852">
                  <a:moveTo>
                    <a:pt x="801" y="0"/>
                  </a:moveTo>
                  <a:lnTo>
                    <a:pt x="817" y="29"/>
                  </a:lnTo>
                  <a:lnTo>
                    <a:pt x="831" y="59"/>
                  </a:lnTo>
                  <a:lnTo>
                    <a:pt x="842" y="90"/>
                  </a:lnTo>
                  <a:lnTo>
                    <a:pt x="853" y="121"/>
                  </a:lnTo>
                  <a:lnTo>
                    <a:pt x="861" y="155"/>
                  </a:lnTo>
                  <a:lnTo>
                    <a:pt x="866" y="188"/>
                  </a:lnTo>
                  <a:lnTo>
                    <a:pt x="870" y="223"/>
                  </a:lnTo>
                  <a:lnTo>
                    <a:pt x="871" y="257"/>
                  </a:lnTo>
                  <a:lnTo>
                    <a:pt x="869" y="309"/>
                  </a:lnTo>
                  <a:lnTo>
                    <a:pt x="861" y="359"/>
                  </a:lnTo>
                  <a:lnTo>
                    <a:pt x="848" y="407"/>
                  </a:lnTo>
                  <a:lnTo>
                    <a:pt x="832" y="453"/>
                  </a:lnTo>
                  <a:lnTo>
                    <a:pt x="810" y="497"/>
                  </a:lnTo>
                  <a:lnTo>
                    <a:pt x="785" y="538"/>
                  </a:lnTo>
                  <a:lnTo>
                    <a:pt x="756" y="578"/>
                  </a:lnTo>
                  <a:lnTo>
                    <a:pt x="724" y="613"/>
                  </a:lnTo>
                  <a:lnTo>
                    <a:pt x="688" y="646"/>
                  </a:lnTo>
                  <a:lnTo>
                    <a:pt x="649" y="674"/>
                  </a:lnTo>
                  <a:lnTo>
                    <a:pt x="607" y="700"/>
                  </a:lnTo>
                  <a:lnTo>
                    <a:pt x="563" y="722"/>
                  </a:lnTo>
                  <a:lnTo>
                    <a:pt x="516" y="738"/>
                  </a:lnTo>
                  <a:lnTo>
                    <a:pt x="468" y="750"/>
                  </a:lnTo>
                  <a:lnTo>
                    <a:pt x="418" y="758"/>
                  </a:lnTo>
                  <a:lnTo>
                    <a:pt x="366" y="761"/>
                  </a:lnTo>
                  <a:lnTo>
                    <a:pt x="340" y="760"/>
                  </a:lnTo>
                  <a:lnTo>
                    <a:pt x="313" y="758"/>
                  </a:lnTo>
                  <a:lnTo>
                    <a:pt x="287" y="755"/>
                  </a:lnTo>
                  <a:lnTo>
                    <a:pt x="262" y="750"/>
                  </a:lnTo>
                  <a:lnTo>
                    <a:pt x="236" y="743"/>
                  </a:lnTo>
                  <a:lnTo>
                    <a:pt x="212" y="737"/>
                  </a:lnTo>
                  <a:lnTo>
                    <a:pt x="188" y="728"/>
                  </a:lnTo>
                  <a:lnTo>
                    <a:pt x="164" y="718"/>
                  </a:lnTo>
                  <a:lnTo>
                    <a:pt x="141" y="708"/>
                  </a:lnTo>
                  <a:lnTo>
                    <a:pt x="119" y="696"/>
                  </a:lnTo>
                  <a:lnTo>
                    <a:pt x="97" y="684"/>
                  </a:lnTo>
                  <a:lnTo>
                    <a:pt x="76" y="670"/>
                  </a:lnTo>
                  <a:lnTo>
                    <a:pt x="55" y="655"/>
                  </a:lnTo>
                  <a:lnTo>
                    <a:pt x="37" y="639"/>
                  </a:lnTo>
                  <a:lnTo>
                    <a:pt x="17" y="621"/>
                  </a:lnTo>
                  <a:lnTo>
                    <a:pt x="0" y="604"/>
                  </a:lnTo>
                  <a:lnTo>
                    <a:pt x="17" y="632"/>
                  </a:lnTo>
                  <a:lnTo>
                    <a:pt x="36" y="657"/>
                  </a:lnTo>
                  <a:lnTo>
                    <a:pt x="56" y="682"/>
                  </a:lnTo>
                  <a:lnTo>
                    <a:pt x="78" y="705"/>
                  </a:lnTo>
                  <a:lnTo>
                    <a:pt x="103" y="727"/>
                  </a:lnTo>
                  <a:lnTo>
                    <a:pt x="127" y="748"/>
                  </a:lnTo>
                  <a:lnTo>
                    <a:pt x="153" y="767"/>
                  </a:lnTo>
                  <a:lnTo>
                    <a:pt x="181" y="784"/>
                  </a:lnTo>
                  <a:lnTo>
                    <a:pt x="210" y="799"/>
                  </a:lnTo>
                  <a:lnTo>
                    <a:pt x="239" y="813"/>
                  </a:lnTo>
                  <a:lnTo>
                    <a:pt x="270" y="824"/>
                  </a:lnTo>
                  <a:lnTo>
                    <a:pt x="301" y="835"/>
                  </a:lnTo>
                  <a:lnTo>
                    <a:pt x="333" y="841"/>
                  </a:lnTo>
                  <a:lnTo>
                    <a:pt x="366" y="847"/>
                  </a:lnTo>
                  <a:lnTo>
                    <a:pt x="400" y="851"/>
                  </a:lnTo>
                  <a:lnTo>
                    <a:pt x="434" y="852"/>
                  </a:lnTo>
                  <a:lnTo>
                    <a:pt x="486" y="849"/>
                  </a:lnTo>
                  <a:lnTo>
                    <a:pt x="536" y="841"/>
                  </a:lnTo>
                  <a:lnTo>
                    <a:pt x="584" y="829"/>
                  </a:lnTo>
                  <a:lnTo>
                    <a:pt x="631" y="813"/>
                  </a:lnTo>
                  <a:lnTo>
                    <a:pt x="675" y="791"/>
                  </a:lnTo>
                  <a:lnTo>
                    <a:pt x="717" y="765"/>
                  </a:lnTo>
                  <a:lnTo>
                    <a:pt x="756" y="737"/>
                  </a:lnTo>
                  <a:lnTo>
                    <a:pt x="791" y="704"/>
                  </a:lnTo>
                  <a:lnTo>
                    <a:pt x="825" y="669"/>
                  </a:lnTo>
                  <a:lnTo>
                    <a:pt x="854" y="629"/>
                  </a:lnTo>
                  <a:lnTo>
                    <a:pt x="879" y="588"/>
                  </a:lnTo>
                  <a:lnTo>
                    <a:pt x="900" y="544"/>
                  </a:lnTo>
                  <a:lnTo>
                    <a:pt x="917" y="497"/>
                  </a:lnTo>
                  <a:lnTo>
                    <a:pt x="930" y="448"/>
                  </a:lnTo>
                  <a:lnTo>
                    <a:pt x="938" y="399"/>
                  </a:lnTo>
                  <a:lnTo>
                    <a:pt x="940" y="347"/>
                  </a:lnTo>
                  <a:lnTo>
                    <a:pt x="938" y="297"/>
                  </a:lnTo>
                  <a:lnTo>
                    <a:pt x="931" y="249"/>
                  </a:lnTo>
                  <a:lnTo>
                    <a:pt x="918" y="203"/>
                  </a:lnTo>
                  <a:lnTo>
                    <a:pt x="903" y="158"/>
                  </a:lnTo>
                  <a:lnTo>
                    <a:pt x="882" y="114"/>
                  </a:lnTo>
                  <a:lnTo>
                    <a:pt x="859" y="74"/>
                  </a:lnTo>
                  <a:lnTo>
                    <a:pt x="832" y="36"/>
                  </a:lnTo>
                  <a:lnTo>
                    <a:pt x="801" y="0"/>
                  </a:lnTo>
                  <a:close/>
                </a:path>
              </a:pathLst>
            </a:custGeom>
            <a:solidFill>
              <a:srgbClr val="C4C4C4"/>
            </a:solidFill>
            <a:ln w="9525">
              <a:noFill/>
              <a:round/>
              <a:headEnd/>
              <a:tailEnd/>
            </a:ln>
          </p:spPr>
          <p:txBody>
            <a:bodyPr/>
            <a:lstStyle/>
            <a:p>
              <a:endParaRPr lang="ru-RU"/>
            </a:p>
          </p:txBody>
        </p:sp>
        <p:sp>
          <p:nvSpPr>
            <p:cNvPr id="11332" name="Freeform 285"/>
            <p:cNvSpPr>
              <a:spLocks/>
            </p:cNvSpPr>
            <p:nvPr/>
          </p:nvSpPr>
          <p:spPr bwMode="auto">
            <a:xfrm>
              <a:off x="3673" y="2861"/>
              <a:ext cx="470" cy="459"/>
            </a:xfrm>
            <a:custGeom>
              <a:avLst/>
              <a:gdLst>
                <a:gd name="T0" fmla="*/ 488 w 941"/>
                <a:gd name="T1" fmla="*/ 916 h 919"/>
                <a:gd name="T2" fmla="*/ 586 w 941"/>
                <a:gd name="T3" fmla="*/ 896 h 919"/>
                <a:gd name="T4" fmla="*/ 677 w 941"/>
                <a:gd name="T5" fmla="*/ 858 h 919"/>
                <a:gd name="T6" fmla="*/ 758 w 941"/>
                <a:gd name="T7" fmla="*/ 804 h 919"/>
                <a:gd name="T8" fmla="*/ 826 w 941"/>
                <a:gd name="T9" fmla="*/ 736 h 919"/>
                <a:gd name="T10" fmla="*/ 880 w 941"/>
                <a:gd name="T11" fmla="*/ 655 h 919"/>
                <a:gd name="T12" fmla="*/ 918 w 941"/>
                <a:gd name="T13" fmla="*/ 565 h 919"/>
                <a:gd name="T14" fmla="*/ 939 w 941"/>
                <a:gd name="T15" fmla="*/ 467 h 919"/>
                <a:gd name="T16" fmla="*/ 940 w 941"/>
                <a:gd name="T17" fmla="*/ 381 h 919"/>
                <a:gd name="T18" fmla="*/ 931 w 941"/>
                <a:gd name="T19" fmla="*/ 313 h 919"/>
                <a:gd name="T20" fmla="*/ 912 w 941"/>
                <a:gd name="T21" fmla="*/ 248 h 919"/>
                <a:gd name="T22" fmla="*/ 887 w 941"/>
                <a:gd name="T23" fmla="*/ 187 h 919"/>
                <a:gd name="T24" fmla="*/ 853 w 941"/>
                <a:gd name="T25" fmla="*/ 141 h 919"/>
                <a:gd name="T26" fmla="*/ 815 w 941"/>
                <a:gd name="T27" fmla="*/ 107 h 919"/>
                <a:gd name="T28" fmla="*/ 774 w 941"/>
                <a:gd name="T29" fmla="*/ 79 h 919"/>
                <a:gd name="T30" fmla="*/ 730 w 941"/>
                <a:gd name="T31" fmla="*/ 53 h 919"/>
                <a:gd name="T32" fmla="*/ 683 w 941"/>
                <a:gd name="T33" fmla="*/ 34 h 919"/>
                <a:gd name="T34" fmla="*/ 635 w 941"/>
                <a:gd name="T35" fmla="*/ 18 h 919"/>
                <a:gd name="T36" fmla="*/ 584 w 941"/>
                <a:gd name="T37" fmla="*/ 6 h 919"/>
                <a:gd name="T38" fmla="*/ 531 w 941"/>
                <a:gd name="T39" fmla="*/ 1 h 919"/>
                <a:gd name="T40" fmla="*/ 453 w 941"/>
                <a:gd name="T41" fmla="*/ 3 h 919"/>
                <a:gd name="T42" fmla="*/ 355 w 941"/>
                <a:gd name="T43" fmla="*/ 23 h 919"/>
                <a:gd name="T44" fmla="*/ 264 w 941"/>
                <a:gd name="T45" fmla="*/ 61 h 919"/>
                <a:gd name="T46" fmla="*/ 183 w 941"/>
                <a:gd name="T47" fmla="*/ 116 h 919"/>
                <a:gd name="T48" fmla="*/ 115 w 941"/>
                <a:gd name="T49" fmla="*/ 185 h 919"/>
                <a:gd name="T50" fmla="*/ 61 w 941"/>
                <a:gd name="T51" fmla="*/ 265 h 919"/>
                <a:gd name="T52" fmla="*/ 23 w 941"/>
                <a:gd name="T53" fmla="*/ 355 h 919"/>
                <a:gd name="T54" fmla="*/ 2 w 941"/>
                <a:gd name="T55" fmla="*/ 453 h 919"/>
                <a:gd name="T56" fmla="*/ 1 w 941"/>
                <a:gd name="T57" fmla="*/ 540 h 919"/>
                <a:gd name="T58" fmla="*/ 10 w 941"/>
                <a:gd name="T59" fmla="*/ 608 h 919"/>
                <a:gd name="T60" fmla="*/ 29 w 941"/>
                <a:gd name="T61" fmla="*/ 672 h 919"/>
                <a:gd name="T62" fmla="*/ 54 w 941"/>
                <a:gd name="T63" fmla="*/ 733 h 919"/>
                <a:gd name="T64" fmla="*/ 87 w 941"/>
                <a:gd name="T65" fmla="*/ 779 h 919"/>
                <a:gd name="T66" fmla="*/ 125 w 941"/>
                <a:gd name="T67" fmla="*/ 813 h 919"/>
                <a:gd name="T68" fmla="*/ 167 w 941"/>
                <a:gd name="T69" fmla="*/ 842 h 919"/>
                <a:gd name="T70" fmla="*/ 211 w 941"/>
                <a:gd name="T71" fmla="*/ 866 h 919"/>
                <a:gd name="T72" fmla="*/ 258 w 941"/>
                <a:gd name="T73" fmla="*/ 886 h 919"/>
                <a:gd name="T74" fmla="*/ 306 w 941"/>
                <a:gd name="T75" fmla="*/ 901 h 919"/>
                <a:gd name="T76" fmla="*/ 357 w 941"/>
                <a:gd name="T77" fmla="*/ 913 h 919"/>
                <a:gd name="T78" fmla="*/ 410 w 941"/>
                <a:gd name="T79" fmla="*/ 918 h 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1"/>
                <a:gd name="T121" fmla="*/ 0 h 919"/>
                <a:gd name="T122" fmla="*/ 941 w 941"/>
                <a:gd name="T123" fmla="*/ 919 h 9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1" h="919">
                  <a:moveTo>
                    <a:pt x="436" y="919"/>
                  </a:moveTo>
                  <a:lnTo>
                    <a:pt x="488" y="916"/>
                  </a:lnTo>
                  <a:lnTo>
                    <a:pt x="538" y="908"/>
                  </a:lnTo>
                  <a:lnTo>
                    <a:pt x="586" y="896"/>
                  </a:lnTo>
                  <a:lnTo>
                    <a:pt x="633" y="880"/>
                  </a:lnTo>
                  <a:lnTo>
                    <a:pt x="677" y="858"/>
                  </a:lnTo>
                  <a:lnTo>
                    <a:pt x="719" y="832"/>
                  </a:lnTo>
                  <a:lnTo>
                    <a:pt x="758" y="804"/>
                  </a:lnTo>
                  <a:lnTo>
                    <a:pt x="794" y="771"/>
                  </a:lnTo>
                  <a:lnTo>
                    <a:pt x="826" y="736"/>
                  </a:lnTo>
                  <a:lnTo>
                    <a:pt x="855" y="696"/>
                  </a:lnTo>
                  <a:lnTo>
                    <a:pt x="880" y="655"/>
                  </a:lnTo>
                  <a:lnTo>
                    <a:pt x="902" y="611"/>
                  </a:lnTo>
                  <a:lnTo>
                    <a:pt x="918" y="565"/>
                  </a:lnTo>
                  <a:lnTo>
                    <a:pt x="931" y="517"/>
                  </a:lnTo>
                  <a:lnTo>
                    <a:pt x="939" y="467"/>
                  </a:lnTo>
                  <a:lnTo>
                    <a:pt x="941" y="415"/>
                  </a:lnTo>
                  <a:lnTo>
                    <a:pt x="940" y="381"/>
                  </a:lnTo>
                  <a:lnTo>
                    <a:pt x="936" y="346"/>
                  </a:lnTo>
                  <a:lnTo>
                    <a:pt x="931" y="313"/>
                  </a:lnTo>
                  <a:lnTo>
                    <a:pt x="923" y="279"/>
                  </a:lnTo>
                  <a:lnTo>
                    <a:pt x="912" y="248"/>
                  </a:lnTo>
                  <a:lnTo>
                    <a:pt x="901" y="217"/>
                  </a:lnTo>
                  <a:lnTo>
                    <a:pt x="887" y="187"/>
                  </a:lnTo>
                  <a:lnTo>
                    <a:pt x="871" y="158"/>
                  </a:lnTo>
                  <a:lnTo>
                    <a:pt x="853" y="141"/>
                  </a:lnTo>
                  <a:lnTo>
                    <a:pt x="834" y="124"/>
                  </a:lnTo>
                  <a:lnTo>
                    <a:pt x="815" y="107"/>
                  </a:lnTo>
                  <a:lnTo>
                    <a:pt x="795" y="92"/>
                  </a:lnTo>
                  <a:lnTo>
                    <a:pt x="774" y="79"/>
                  </a:lnTo>
                  <a:lnTo>
                    <a:pt x="752" y="66"/>
                  </a:lnTo>
                  <a:lnTo>
                    <a:pt x="730" y="53"/>
                  </a:lnTo>
                  <a:lnTo>
                    <a:pt x="707" y="43"/>
                  </a:lnTo>
                  <a:lnTo>
                    <a:pt x="683" y="34"/>
                  </a:lnTo>
                  <a:lnTo>
                    <a:pt x="659" y="24"/>
                  </a:lnTo>
                  <a:lnTo>
                    <a:pt x="635" y="18"/>
                  </a:lnTo>
                  <a:lnTo>
                    <a:pt x="609" y="12"/>
                  </a:lnTo>
                  <a:lnTo>
                    <a:pt x="584" y="6"/>
                  </a:lnTo>
                  <a:lnTo>
                    <a:pt x="557" y="3"/>
                  </a:lnTo>
                  <a:lnTo>
                    <a:pt x="531" y="1"/>
                  </a:lnTo>
                  <a:lnTo>
                    <a:pt x="504" y="0"/>
                  </a:lnTo>
                  <a:lnTo>
                    <a:pt x="453" y="3"/>
                  </a:lnTo>
                  <a:lnTo>
                    <a:pt x="403" y="11"/>
                  </a:lnTo>
                  <a:lnTo>
                    <a:pt x="355" y="23"/>
                  </a:lnTo>
                  <a:lnTo>
                    <a:pt x="307" y="41"/>
                  </a:lnTo>
                  <a:lnTo>
                    <a:pt x="264" y="61"/>
                  </a:lnTo>
                  <a:lnTo>
                    <a:pt x="222" y="87"/>
                  </a:lnTo>
                  <a:lnTo>
                    <a:pt x="183" y="116"/>
                  </a:lnTo>
                  <a:lnTo>
                    <a:pt x="147" y="149"/>
                  </a:lnTo>
                  <a:lnTo>
                    <a:pt x="115" y="185"/>
                  </a:lnTo>
                  <a:lnTo>
                    <a:pt x="86" y="224"/>
                  </a:lnTo>
                  <a:lnTo>
                    <a:pt x="61" y="265"/>
                  </a:lnTo>
                  <a:lnTo>
                    <a:pt x="39" y="309"/>
                  </a:lnTo>
                  <a:lnTo>
                    <a:pt x="23" y="355"/>
                  </a:lnTo>
                  <a:lnTo>
                    <a:pt x="10" y="404"/>
                  </a:lnTo>
                  <a:lnTo>
                    <a:pt x="2" y="453"/>
                  </a:lnTo>
                  <a:lnTo>
                    <a:pt x="0" y="505"/>
                  </a:lnTo>
                  <a:lnTo>
                    <a:pt x="1" y="540"/>
                  </a:lnTo>
                  <a:lnTo>
                    <a:pt x="4" y="574"/>
                  </a:lnTo>
                  <a:lnTo>
                    <a:pt x="10" y="608"/>
                  </a:lnTo>
                  <a:lnTo>
                    <a:pt x="18" y="640"/>
                  </a:lnTo>
                  <a:lnTo>
                    <a:pt x="29" y="672"/>
                  </a:lnTo>
                  <a:lnTo>
                    <a:pt x="40" y="703"/>
                  </a:lnTo>
                  <a:lnTo>
                    <a:pt x="54" y="733"/>
                  </a:lnTo>
                  <a:lnTo>
                    <a:pt x="70" y="762"/>
                  </a:lnTo>
                  <a:lnTo>
                    <a:pt x="87" y="779"/>
                  </a:lnTo>
                  <a:lnTo>
                    <a:pt x="107" y="797"/>
                  </a:lnTo>
                  <a:lnTo>
                    <a:pt x="125" y="813"/>
                  </a:lnTo>
                  <a:lnTo>
                    <a:pt x="146" y="828"/>
                  </a:lnTo>
                  <a:lnTo>
                    <a:pt x="167" y="842"/>
                  </a:lnTo>
                  <a:lnTo>
                    <a:pt x="189" y="854"/>
                  </a:lnTo>
                  <a:lnTo>
                    <a:pt x="211" y="866"/>
                  </a:lnTo>
                  <a:lnTo>
                    <a:pt x="234" y="876"/>
                  </a:lnTo>
                  <a:lnTo>
                    <a:pt x="258" y="886"/>
                  </a:lnTo>
                  <a:lnTo>
                    <a:pt x="282" y="895"/>
                  </a:lnTo>
                  <a:lnTo>
                    <a:pt x="306" y="901"/>
                  </a:lnTo>
                  <a:lnTo>
                    <a:pt x="332" y="908"/>
                  </a:lnTo>
                  <a:lnTo>
                    <a:pt x="357" y="913"/>
                  </a:lnTo>
                  <a:lnTo>
                    <a:pt x="383" y="916"/>
                  </a:lnTo>
                  <a:lnTo>
                    <a:pt x="410" y="918"/>
                  </a:lnTo>
                  <a:lnTo>
                    <a:pt x="436" y="919"/>
                  </a:lnTo>
                  <a:close/>
                </a:path>
              </a:pathLst>
            </a:custGeom>
            <a:solidFill>
              <a:srgbClr val="FFFFFF"/>
            </a:solidFill>
            <a:ln w="9525">
              <a:noFill/>
              <a:round/>
              <a:headEnd/>
              <a:tailEnd/>
            </a:ln>
          </p:spPr>
          <p:txBody>
            <a:bodyPr/>
            <a:lstStyle/>
            <a:p>
              <a:endParaRPr lang="ru-RU"/>
            </a:p>
          </p:txBody>
        </p:sp>
        <p:sp>
          <p:nvSpPr>
            <p:cNvPr id="11333" name="Freeform 286"/>
            <p:cNvSpPr>
              <a:spLocks/>
            </p:cNvSpPr>
            <p:nvPr/>
          </p:nvSpPr>
          <p:spPr bwMode="auto">
            <a:xfrm>
              <a:off x="3774" y="2895"/>
              <a:ext cx="238" cy="161"/>
            </a:xfrm>
            <a:custGeom>
              <a:avLst/>
              <a:gdLst>
                <a:gd name="T0" fmla="*/ 0 w 474"/>
                <a:gd name="T1" fmla="*/ 3 h 322"/>
                <a:gd name="T2" fmla="*/ 5 w 474"/>
                <a:gd name="T3" fmla="*/ 29 h 322"/>
                <a:gd name="T4" fmla="*/ 9 w 474"/>
                <a:gd name="T5" fmla="*/ 29 h 322"/>
                <a:gd name="T6" fmla="*/ 16 w 474"/>
                <a:gd name="T7" fmla="*/ 28 h 322"/>
                <a:gd name="T8" fmla="*/ 28 w 474"/>
                <a:gd name="T9" fmla="*/ 28 h 322"/>
                <a:gd name="T10" fmla="*/ 46 w 474"/>
                <a:gd name="T11" fmla="*/ 28 h 322"/>
                <a:gd name="T12" fmla="*/ 66 w 474"/>
                <a:gd name="T13" fmla="*/ 30 h 322"/>
                <a:gd name="T14" fmla="*/ 91 w 474"/>
                <a:gd name="T15" fmla="*/ 35 h 322"/>
                <a:gd name="T16" fmla="*/ 117 w 474"/>
                <a:gd name="T17" fmla="*/ 42 h 322"/>
                <a:gd name="T18" fmla="*/ 148 w 474"/>
                <a:gd name="T19" fmla="*/ 51 h 322"/>
                <a:gd name="T20" fmla="*/ 180 w 474"/>
                <a:gd name="T21" fmla="*/ 66 h 322"/>
                <a:gd name="T22" fmla="*/ 215 w 474"/>
                <a:gd name="T23" fmla="*/ 85 h 322"/>
                <a:gd name="T24" fmla="*/ 252 w 474"/>
                <a:gd name="T25" fmla="*/ 108 h 322"/>
                <a:gd name="T26" fmla="*/ 291 w 474"/>
                <a:gd name="T27" fmla="*/ 138 h 322"/>
                <a:gd name="T28" fmla="*/ 330 w 474"/>
                <a:gd name="T29" fmla="*/ 172 h 322"/>
                <a:gd name="T30" fmla="*/ 370 w 474"/>
                <a:gd name="T31" fmla="*/ 215 h 322"/>
                <a:gd name="T32" fmla="*/ 411 w 474"/>
                <a:gd name="T33" fmla="*/ 264 h 322"/>
                <a:gd name="T34" fmla="*/ 452 w 474"/>
                <a:gd name="T35" fmla="*/ 322 h 322"/>
                <a:gd name="T36" fmla="*/ 474 w 474"/>
                <a:gd name="T37" fmla="*/ 308 h 322"/>
                <a:gd name="T38" fmla="*/ 432 w 474"/>
                <a:gd name="T39" fmla="*/ 248 h 322"/>
                <a:gd name="T40" fmla="*/ 389 w 474"/>
                <a:gd name="T41" fmla="*/ 195 h 322"/>
                <a:gd name="T42" fmla="*/ 346 w 474"/>
                <a:gd name="T43" fmla="*/ 151 h 322"/>
                <a:gd name="T44" fmla="*/ 305 w 474"/>
                <a:gd name="T45" fmla="*/ 115 h 322"/>
                <a:gd name="T46" fmla="*/ 264 w 474"/>
                <a:gd name="T47" fmla="*/ 83 h 322"/>
                <a:gd name="T48" fmla="*/ 226 w 474"/>
                <a:gd name="T49" fmla="*/ 59 h 322"/>
                <a:gd name="T50" fmla="*/ 190 w 474"/>
                <a:gd name="T51" fmla="*/ 40 h 322"/>
                <a:gd name="T52" fmla="*/ 155 w 474"/>
                <a:gd name="T53" fmla="*/ 25 h 322"/>
                <a:gd name="T54" fmla="*/ 123 w 474"/>
                <a:gd name="T55" fmla="*/ 14 h 322"/>
                <a:gd name="T56" fmla="*/ 94 w 474"/>
                <a:gd name="T57" fmla="*/ 7 h 322"/>
                <a:gd name="T58" fmla="*/ 67 w 474"/>
                <a:gd name="T59" fmla="*/ 3 h 322"/>
                <a:gd name="T60" fmla="*/ 46 w 474"/>
                <a:gd name="T61" fmla="*/ 0 h 322"/>
                <a:gd name="T62" fmla="*/ 27 w 474"/>
                <a:gd name="T63" fmla="*/ 0 h 322"/>
                <a:gd name="T64" fmla="*/ 13 w 474"/>
                <a:gd name="T65" fmla="*/ 2 h 322"/>
                <a:gd name="T66" fmla="*/ 4 w 474"/>
                <a:gd name="T67" fmla="*/ 2 h 322"/>
                <a:gd name="T68" fmla="*/ 0 w 474"/>
                <a:gd name="T69" fmla="*/ 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22"/>
                <a:gd name="T107" fmla="*/ 474 w 474"/>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22">
                  <a:moveTo>
                    <a:pt x="0" y="3"/>
                  </a:moveTo>
                  <a:lnTo>
                    <a:pt x="5" y="29"/>
                  </a:lnTo>
                  <a:lnTo>
                    <a:pt x="9" y="29"/>
                  </a:lnTo>
                  <a:lnTo>
                    <a:pt x="16" y="28"/>
                  </a:lnTo>
                  <a:lnTo>
                    <a:pt x="28" y="28"/>
                  </a:lnTo>
                  <a:lnTo>
                    <a:pt x="46" y="28"/>
                  </a:lnTo>
                  <a:lnTo>
                    <a:pt x="66" y="30"/>
                  </a:lnTo>
                  <a:lnTo>
                    <a:pt x="91" y="35"/>
                  </a:lnTo>
                  <a:lnTo>
                    <a:pt x="117" y="42"/>
                  </a:lnTo>
                  <a:lnTo>
                    <a:pt x="148" y="51"/>
                  </a:lnTo>
                  <a:lnTo>
                    <a:pt x="180" y="66"/>
                  </a:lnTo>
                  <a:lnTo>
                    <a:pt x="215" y="85"/>
                  </a:lnTo>
                  <a:lnTo>
                    <a:pt x="252" y="108"/>
                  </a:lnTo>
                  <a:lnTo>
                    <a:pt x="291" y="138"/>
                  </a:lnTo>
                  <a:lnTo>
                    <a:pt x="330" y="172"/>
                  </a:lnTo>
                  <a:lnTo>
                    <a:pt x="370" y="215"/>
                  </a:lnTo>
                  <a:lnTo>
                    <a:pt x="411" y="264"/>
                  </a:lnTo>
                  <a:lnTo>
                    <a:pt x="452" y="322"/>
                  </a:lnTo>
                  <a:lnTo>
                    <a:pt x="474" y="308"/>
                  </a:lnTo>
                  <a:lnTo>
                    <a:pt x="432" y="248"/>
                  </a:lnTo>
                  <a:lnTo>
                    <a:pt x="389" y="195"/>
                  </a:lnTo>
                  <a:lnTo>
                    <a:pt x="346" y="151"/>
                  </a:lnTo>
                  <a:lnTo>
                    <a:pt x="305" y="115"/>
                  </a:lnTo>
                  <a:lnTo>
                    <a:pt x="264" y="83"/>
                  </a:lnTo>
                  <a:lnTo>
                    <a:pt x="226" y="59"/>
                  </a:lnTo>
                  <a:lnTo>
                    <a:pt x="190" y="40"/>
                  </a:lnTo>
                  <a:lnTo>
                    <a:pt x="155" y="25"/>
                  </a:lnTo>
                  <a:lnTo>
                    <a:pt x="123" y="14"/>
                  </a:lnTo>
                  <a:lnTo>
                    <a:pt x="94" y="7"/>
                  </a:lnTo>
                  <a:lnTo>
                    <a:pt x="67" y="3"/>
                  </a:lnTo>
                  <a:lnTo>
                    <a:pt x="46" y="0"/>
                  </a:lnTo>
                  <a:lnTo>
                    <a:pt x="27" y="0"/>
                  </a:lnTo>
                  <a:lnTo>
                    <a:pt x="13" y="2"/>
                  </a:lnTo>
                  <a:lnTo>
                    <a:pt x="4" y="2"/>
                  </a:lnTo>
                  <a:lnTo>
                    <a:pt x="0" y="3"/>
                  </a:lnTo>
                  <a:close/>
                </a:path>
              </a:pathLst>
            </a:custGeom>
            <a:solidFill>
              <a:srgbClr val="000000"/>
            </a:solidFill>
            <a:ln w="9525">
              <a:noFill/>
              <a:round/>
              <a:headEnd/>
              <a:tailEnd/>
            </a:ln>
          </p:spPr>
          <p:txBody>
            <a:bodyPr/>
            <a:lstStyle/>
            <a:p>
              <a:endParaRPr lang="ru-RU"/>
            </a:p>
          </p:txBody>
        </p:sp>
        <p:sp>
          <p:nvSpPr>
            <p:cNvPr id="11334" name="Freeform 287"/>
            <p:cNvSpPr>
              <a:spLocks/>
            </p:cNvSpPr>
            <p:nvPr/>
          </p:nvSpPr>
          <p:spPr bwMode="auto">
            <a:xfrm>
              <a:off x="3860" y="2855"/>
              <a:ext cx="227" cy="155"/>
            </a:xfrm>
            <a:custGeom>
              <a:avLst/>
              <a:gdLst>
                <a:gd name="T0" fmla="*/ 3 w 455"/>
                <a:gd name="T1" fmla="*/ 4 h 310"/>
                <a:gd name="T2" fmla="*/ 0 w 455"/>
                <a:gd name="T3" fmla="*/ 20 h 310"/>
                <a:gd name="T4" fmla="*/ 2 w 455"/>
                <a:gd name="T5" fmla="*/ 20 h 310"/>
                <a:gd name="T6" fmla="*/ 10 w 455"/>
                <a:gd name="T7" fmla="*/ 19 h 310"/>
                <a:gd name="T8" fmla="*/ 22 w 455"/>
                <a:gd name="T9" fmla="*/ 18 h 310"/>
                <a:gd name="T10" fmla="*/ 38 w 455"/>
                <a:gd name="T11" fmla="*/ 19 h 310"/>
                <a:gd name="T12" fmla="*/ 58 w 455"/>
                <a:gd name="T13" fmla="*/ 20 h 310"/>
                <a:gd name="T14" fmla="*/ 81 w 455"/>
                <a:gd name="T15" fmla="*/ 25 h 310"/>
                <a:gd name="T16" fmla="*/ 107 w 455"/>
                <a:gd name="T17" fmla="*/ 32 h 310"/>
                <a:gd name="T18" fmla="*/ 136 w 455"/>
                <a:gd name="T19" fmla="*/ 41 h 310"/>
                <a:gd name="T20" fmla="*/ 167 w 455"/>
                <a:gd name="T21" fmla="*/ 55 h 310"/>
                <a:gd name="T22" fmla="*/ 202 w 455"/>
                <a:gd name="T23" fmla="*/ 73 h 310"/>
                <a:gd name="T24" fmla="*/ 236 w 455"/>
                <a:gd name="T25" fmla="*/ 97 h 310"/>
                <a:gd name="T26" fmla="*/ 274 w 455"/>
                <a:gd name="T27" fmla="*/ 125 h 310"/>
                <a:gd name="T28" fmla="*/ 312 w 455"/>
                <a:gd name="T29" fmla="*/ 161 h 310"/>
                <a:gd name="T30" fmla="*/ 353 w 455"/>
                <a:gd name="T31" fmla="*/ 203 h 310"/>
                <a:gd name="T32" fmla="*/ 393 w 455"/>
                <a:gd name="T33" fmla="*/ 252 h 310"/>
                <a:gd name="T34" fmla="*/ 433 w 455"/>
                <a:gd name="T35" fmla="*/ 310 h 310"/>
                <a:gd name="T36" fmla="*/ 455 w 455"/>
                <a:gd name="T37" fmla="*/ 296 h 310"/>
                <a:gd name="T38" fmla="*/ 412 w 455"/>
                <a:gd name="T39" fmla="*/ 236 h 310"/>
                <a:gd name="T40" fmla="*/ 370 w 455"/>
                <a:gd name="T41" fmla="*/ 184 h 310"/>
                <a:gd name="T42" fmla="*/ 330 w 455"/>
                <a:gd name="T43" fmla="*/ 140 h 310"/>
                <a:gd name="T44" fmla="*/ 289 w 455"/>
                <a:gd name="T45" fmla="*/ 103 h 310"/>
                <a:gd name="T46" fmla="*/ 251 w 455"/>
                <a:gd name="T47" fmla="*/ 73 h 310"/>
                <a:gd name="T48" fmla="*/ 214 w 455"/>
                <a:gd name="T49" fmla="*/ 50 h 310"/>
                <a:gd name="T50" fmla="*/ 180 w 455"/>
                <a:gd name="T51" fmla="*/ 32 h 310"/>
                <a:gd name="T52" fmla="*/ 146 w 455"/>
                <a:gd name="T53" fmla="*/ 18 h 310"/>
                <a:gd name="T54" fmla="*/ 116 w 455"/>
                <a:gd name="T55" fmla="*/ 9 h 310"/>
                <a:gd name="T56" fmla="*/ 90 w 455"/>
                <a:gd name="T57" fmla="*/ 3 h 310"/>
                <a:gd name="T58" fmla="*/ 66 w 455"/>
                <a:gd name="T59" fmla="*/ 1 h 310"/>
                <a:gd name="T60" fmla="*/ 46 w 455"/>
                <a:gd name="T61" fmla="*/ 0 h 310"/>
                <a:gd name="T62" fmla="*/ 29 w 455"/>
                <a:gd name="T63" fmla="*/ 0 h 310"/>
                <a:gd name="T64" fmla="*/ 16 w 455"/>
                <a:gd name="T65" fmla="*/ 2 h 310"/>
                <a:gd name="T66" fmla="*/ 8 w 455"/>
                <a:gd name="T67" fmla="*/ 3 h 310"/>
                <a:gd name="T68" fmla="*/ 3 w 455"/>
                <a:gd name="T69" fmla="*/ 4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5"/>
                <a:gd name="T106" fmla="*/ 0 h 310"/>
                <a:gd name="T107" fmla="*/ 455 w 455"/>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5" h="310">
                  <a:moveTo>
                    <a:pt x="3" y="4"/>
                  </a:moveTo>
                  <a:lnTo>
                    <a:pt x="0" y="20"/>
                  </a:lnTo>
                  <a:lnTo>
                    <a:pt x="2" y="20"/>
                  </a:lnTo>
                  <a:lnTo>
                    <a:pt x="10" y="19"/>
                  </a:lnTo>
                  <a:lnTo>
                    <a:pt x="22" y="18"/>
                  </a:lnTo>
                  <a:lnTo>
                    <a:pt x="38" y="19"/>
                  </a:lnTo>
                  <a:lnTo>
                    <a:pt x="58" y="20"/>
                  </a:lnTo>
                  <a:lnTo>
                    <a:pt x="81" y="25"/>
                  </a:lnTo>
                  <a:lnTo>
                    <a:pt x="107" y="32"/>
                  </a:lnTo>
                  <a:lnTo>
                    <a:pt x="136" y="41"/>
                  </a:lnTo>
                  <a:lnTo>
                    <a:pt x="167" y="55"/>
                  </a:lnTo>
                  <a:lnTo>
                    <a:pt x="202" y="73"/>
                  </a:lnTo>
                  <a:lnTo>
                    <a:pt x="236" y="97"/>
                  </a:lnTo>
                  <a:lnTo>
                    <a:pt x="274" y="125"/>
                  </a:lnTo>
                  <a:lnTo>
                    <a:pt x="312" y="161"/>
                  </a:lnTo>
                  <a:lnTo>
                    <a:pt x="353" y="203"/>
                  </a:lnTo>
                  <a:lnTo>
                    <a:pt x="393" y="252"/>
                  </a:lnTo>
                  <a:lnTo>
                    <a:pt x="433" y="310"/>
                  </a:lnTo>
                  <a:lnTo>
                    <a:pt x="455" y="296"/>
                  </a:lnTo>
                  <a:lnTo>
                    <a:pt x="412" y="236"/>
                  </a:lnTo>
                  <a:lnTo>
                    <a:pt x="370" y="184"/>
                  </a:lnTo>
                  <a:lnTo>
                    <a:pt x="330" y="140"/>
                  </a:lnTo>
                  <a:lnTo>
                    <a:pt x="289" y="103"/>
                  </a:lnTo>
                  <a:lnTo>
                    <a:pt x="251" y="73"/>
                  </a:lnTo>
                  <a:lnTo>
                    <a:pt x="214" y="50"/>
                  </a:lnTo>
                  <a:lnTo>
                    <a:pt x="180" y="32"/>
                  </a:lnTo>
                  <a:lnTo>
                    <a:pt x="146" y="18"/>
                  </a:lnTo>
                  <a:lnTo>
                    <a:pt x="116" y="9"/>
                  </a:lnTo>
                  <a:lnTo>
                    <a:pt x="90" y="3"/>
                  </a:lnTo>
                  <a:lnTo>
                    <a:pt x="66" y="1"/>
                  </a:lnTo>
                  <a:lnTo>
                    <a:pt x="46" y="0"/>
                  </a:lnTo>
                  <a:lnTo>
                    <a:pt x="29" y="0"/>
                  </a:lnTo>
                  <a:lnTo>
                    <a:pt x="16" y="2"/>
                  </a:lnTo>
                  <a:lnTo>
                    <a:pt x="8" y="3"/>
                  </a:lnTo>
                  <a:lnTo>
                    <a:pt x="3" y="4"/>
                  </a:lnTo>
                  <a:close/>
                </a:path>
              </a:pathLst>
            </a:custGeom>
            <a:solidFill>
              <a:srgbClr val="000000"/>
            </a:solidFill>
            <a:ln w="9525">
              <a:noFill/>
              <a:round/>
              <a:headEnd/>
              <a:tailEnd/>
            </a:ln>
          </p:spPr>
          <p:txBody>
            <a:bodyPr/>
            <a:lstStyle/>
            <a:p>
              <a:endParaRPr lang="ru-RU"/>
            </a:p>
          </p:txBody>
        </p:sp>
        <p:sp>
          <p:nvSpPr>
            <p:cNvPr id="11335" name="Freeform 288"/>
            <p:cNvSpPr>
              <a:spLocks/>
            </p:cNvSpPr>
            <p:nvPr/>
          </p:nvSpPr>
          <p:spPr bwMode="auto">
            <a:xfrm>
              <a:off x="3694" y="2964"/>
              <a:ext cx="214" cy="152"/>
            </a:xfrm>
            <a:custGeom>
              <a:avLst/>
              <a:gdLst>
                <a:gd name="T0" fmla="*/ 0 w 429"/>
                <a:gd name="T1" fmla="*/ 3 h 305"/>
                <a:gd name="T2" fmla="*/ 6 w 429"/>
                <a:gd name="T3" fmla="*/ 28 h 305"/>
                <a:gd name="T4" fmla="*/ 8 w 429"/>
                <a:gd name="T5" fmla="*/ 28 h 305"/>
                <a:gd name="T6" fmla="*/ 15 w 429"/>
                <a:gd name="T7" fmla="*/ 27 h 305"/>
                <a:gd name="T8" fmla="*/ 27 w 429"/>
                <a:gd name="T9" fmla="*/ 26 h 305"/>
                <a:gd name="T10" fmla="*/ 42 w 429"/>
                <a:gd name="T11" fmla="*/ 27 h 305"/>
                <a:gd name="T12" fmla="*/ 60 w 429"/>
                <a:gd name="T13" fmla="*/ 28 h 305"/>
                <a:gd name="T14" fmla="*/ 81 w 429"/>
                <a:gd name="T15" fmla="*/ 32 h 305"/>
                <a:gd name="T16" fmla="*/ 105 w 429"/>
                <a:gd name="T17" fmla="*/ 38 h 305"/>
                <a:gd name="T18" fmla="*/ 133 w 429"/>
                <a:gd name="T19" fmla="*/ 47 h 305"/>
                <a:gd name="T20" fmla="*/ 162 w 429"/>
                <a:gd name="T21" fmla="*/ 61 h 305"/>
                <a:gd name="T22" fmla="*/ 193 w 429"/>
                <a:gd name="T23" fmla="*/ 78 h 305"/>
                <a:gd name="T24" fmla="*/ 226 w 429"/>
                <a:gd name="T25" fmla="*/ 100 h 305"/>
                <a:gd name="T26" fmla="*/ 261 w 429"/>
                <a:gd name="T27" fmla="*/ 127 h 305"/>
                <a:gd name="T28" fmla="*/ 296 w 429"/>
                <a:gd name="T29" fmla="*/ 161 h 305"/>
                <a:gd name="T30" fmla="*/ 332 w 429"/>
                <a:gd name="T31" fmla="*/ 201 h 305"/>
                <a:gd name="T32" fmla="*/ 370 w 429"/>
                <a:gd name="T33" fmla="*/ 250 h 305"/>
                <a:gd name="T34" fmla="*/ 407 w 429"/>
                <a:gd name="T35" fmla="*/ 305 h 305"/>
                <a:gd name="T36" fmla="*/ 429 w 429"/>
                <a:gd name="T37" fmla="*/ 291 h 305"/>
                <a:gd name="T38" fmla="*/ 390 w 429"/>
                <a:gd name="T39" fmla="*/ 232 h 305"/>
                <a:gd name="T40" fmla="*/ 350 w 429"/>
                <a:gd name="T41" fmla="*/ 183 h 305"/>
                <a:gd name="T42" fmla="*/ 312 w 429"/>
                <a:gd name="T43" fmla="*/ 140 h 305"/>
                <a:gd name="T44" fmla="*/ 274 w 429"/>
                <a:gd name="T45" fmla="*/ 104 h 305"/>
                <a:gd name="T46" fmla="*/ 239 w 429"/>
                <a:gd name="T47" fmla="*/ 76 h 305"/>
                <a:gd name="T48" fmla="*/ 203 w 429"/>
                <a:gd name="T49" fmla="*/ 51 h 305"/>
                <a:gd name="T50" fmla="*/ 171 w 429"/>
                <a:gd name="T51" fmla="*/ 34 h 305"/>
                <a:gd name="T52" fmla="*/ 140 w 429"/>
                <a:gd name="T53" fmla="*/ 20 h 305"/>
                <a:gd name="T54" fmla="*/ 111 w 429"/>
                <a:gd name="T55" fmla="*/ 11 h 305"/>
                <a:gd name="T56" fmla="*/ 84 w 429"/>
                <a:gd name="T57" fmla="*/ 4 h 305"/>
                <a:gd name="T58" fmla="*/ 61 w 429"/>
                <a:gd name="T59" fmla="*/ 1 h 305"/>
                <a:gd name="T60" fmla="*/ 42 w 429"/>
                <a:gd name="T61" fmla="*/ 0 h 305"/>
                <a:gd name="T62" fmla="*/ 26 w 429"/>
                <a:gd name="T63" fmla="*/ 0 h 305"/>
                <a:gd name="T64" fmla="*/ 13 w 429"/>
                <a:gd name="T65" fmla="*/ 1 h 305"/>
                <a:gd name="T66" fmla="*/ 4 w 429"/>
                <a:gd name="T67" fmla="*/ 2 h 305"/>
                <a:gd name="T68" fmla="*/ 0 w 429"/>
                <a:gd name="T69" fmla="*/ 3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305"/>
                <a:gd name="T107" fmla="*/ 429 w 429"/>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305">
                  <a:moveTo>
                    <a:pt x="0" y="3"/>
                  </a:moveTo>
                  <a:lnTo>
                    <a:pt x="6" y="28"/>
                  </a:lnTo>
                  <a:lnTo>
                    <a:pt x="8" y="28"/>
                  </a:lnTo>
                  <a:lnTo>
                    <a:pt x="15" y="27"/>
                  </a:lnTo>
                  <a:lnTo>
                    <a:pt x="27" y="26"/>
                  </a:lnTo>
                  <a:lnTo>
                    <a:pt x="42" y="27"/>
                  </a:lnTo>
                  <a:lnTo>
                    <a:pt x="60" y="28"/>
                  </a:lnTo>
                  <a:lnTo>
                    <a:pt x="81" y="32"/>
                  </a:lnTo>
                  <a:lnTo>
                    <a:pt x="105" y="38"/>
                  </a:lnTo>
                  <a:lnTo>
                    <a:pt x="133" y="47"/>
                  </a:lnTo>
                  <a:lnTo>
                    <a:pt x="162" y="61"/>
                  </a:lnTo>
                  <a:lnTo>
                    <a:pt x="193" y="78"/>
                  </a:lnTo>
                  <a:lnTo>
                    <a:pt x="226" y="100"/>
                  </a:lnTo>
                  <a:lnTo>
                    <a:pt x="261" y="127"/>
                  </a:lnTo>
                  <a:lnTo>
                    <a:pt x="296" y="161"/>
                  </a:lnTo>
                  <a:lnTo>
                    <a:pt x="332" y="201"/>
                  </a:lnTo>
                  <a:lnTo>
                    <a:pt x="370" y="250"/>
                  </a:lnTo>
                  <a:lnTo>
                    <a:pt x="407" y="305"/>
                  </a:lnTo>
                  <a:lnTo>
                    <a:pt x="429" y="291"/>
                  </a:lnTo>
                  <a:lnTo>
                    <a:pt x="390" y="232"/>
                  </a:lnTo>
                  <a:lnTo>
                    <a:pt x="350" y="183"/>
                  </a:lnTo>
                  <a:lnTo>
                    <a:pt x="312" y="140"/>
                  </a:lnTo>
                  <a:lnTo>
                    <a:pt x="274" y="104"/>
                  </a:lnTo>
                  <a:lnTo>
                    <a:pt x="239" y="76"/>
                  </a:lnTo>
                  <a:lnTo>
                    <a:pt x="203" y="51"/>
                  </a:lnTo>
                  <a:lnTo>
                    <a:pt x="171" y="34"/>
                  </a:lnTo>
                  <a:lnTo>
                    <a:pt x="140" y="20"/>
                  </a:lnTo>
                  <a:lnTo>
                    <a:pt x="111" y="11"/>
                  </a:lnTo>
                  <a:lnTo>
                    <a:pt x="84" y="4"/>
                  </a:lnTo>
                  <a:lnTo>
                    <a:pt x="61" y="1"/>
                  </a:lnTo>
                  <a:lnTo>
                    <a:pt x="42" y="0"/>
                  </a:lnTo>
                  <a:lnTo>
                    <a:pt x="26" y="0"/>
                  </a:lnTo>
                  <a:lnTo>
                    <a:pt x="13" y="1"/>
                  </a:lnTo>
                  <a:lnTo>
                    <a:pt x="4" y="2"/>
                  </a:lnTo>
                  <a:lnTo>
                    <a:pt x="0" y="3"/>
                  </a:lnTo>
                  <a:close/>
                </a:path>
              </a:pathLst>
            </a:custGeom>
            <a:solidFill>
              <a:srgbClr val="000000"/>
            </a:solidFill>
            <a:ln w="9525">
              <a:noFill/>
              <a:round/>
              <a:headEnd/>
              <a:tailEnd/>
            </a:ln>
          </p:spPr>
          <p:txBody>
            <a:bodyPr/>
            <a:lstStyle/>
            <a:p>
              <a:endParaRPr lang="ru-RU"/>
            </a:p>
          </p:txBody>
        </p:sp>
        <p:sp>
          <p:nvSpPr>
            <p:cNvPr id="11336" name="Freeform 289"/>
            <p:cNvSpPr>
              <a:spLocks/>
            </p:cNvSpPr>
            <p:nvPr/>
          </p:nvSpPr>
          <p:spPr bwMode="auto">
            <a:xfrm>
              <a:off x="3899" y="2953"/>
              <a:ext cx="234" cy="159"/>
            </a:xfrm>
            <a:custGeom>
              <a:avLst/>
              <a:gdLst>
                <a:gd name="T0" fmla="*/ 0 w 468"/>
                <a:gd name="T1" fmla="*/ 295 h 319"/>
                <a:gd name="T2" fmla="*/ 8 w 468"/>
                <a:gd name="T3" fmla="*/ 319 h 319"/>
                <a:gd name="T4" fmla="*/ 59 w 468"/>
                <a:gd name="T5" fmla="*/ 302 h 319"/>
                <a:gd name="T6" fmla="*/ 106 w 468"/>
                <a:gd name="T7" fmla="*/ 281 h 319"/>
                <a:gd name="T8" fmla="*/ 152 w 468"/>
                <a:gd name="T9" fmla="*/ 259 h 319"/>
                <a:gd name="T10" fmla="*/ 195 w 468"/>
                <a:gd name="T11" fmla="*/ 235 h 319"/>
                <a:gd name="T12" fmla="*/ 235 w 468"/>
                <a:gd name="T13" fmla="*/ 211 h 319"/>
                <a:gd name="T14" fmla="*/ 273 w 468"/>
                <a:gd name="T15" fmla="*/ 185 h 319"/>
                <a:gd name="T16" fmla="*/ 308 w 468"/>
                <a:gd name="T17" fmla="*/ 161 h 319"/>
                <a:gd name="T18" fmla="*/ 340 w 468"/>
                <a:gd name="T19" fmla="*/ 136 h 319"/>
                <a:gd name="T20" fmla="*/ 369 w 468"/>
                <a:gd name="T21" fmla="*/ 113 h 319"/>
                <a:gd name="T22" fmla="*/ 394 w 468"/>
                <a:gd name="T23" fmla="*/ 91 h 319"/>
                <a:gd name="T24" fmla="*/ 416 w 468"/>
                <a:gd name="T25" fmla="*/ 70 h 319"/>
                <a:gd name="T26" fmla="*/ 435 w 468"/>
                <a:gd name="T27" fmla="*/ 53 h 319"/>
                <a:gd name="T28" fmla="*/ 448 w 468"/>
                <a:gd name="T29" fmla="*/ 38 h 319"/>
                <a:gd name="T30" fmla="*/ 459 w 468"/>
                <a:gd name="T31" fmla="*/ 27 h 319"/>
                <a:gd name="T32" fmla="*/ 466 w 468"/>
                <a:gd name="T33" fmla="*/ 19 h 319"/>
                <a:gd name="T34" fmla="*/ 468 w 468"/>
                <a:gd name="T35" fmla="*/ 17 h 319"/>
                <a:gd name="T36" fmla="*/ 448 w 468"/>
                <a:gd name="T37" fmla="*/ 0 h 319"/>
                <a:gd name="T38" fmla="*/ 446 w 468"/>
                <a:gd name="T39" fmla="*/ 2 h 319"/>
                <a:gd name="T40" fmla="*/ 439 w 468"/>
                <a:gd name="T41" fmla="*/ 9 h 319"/>
                <a:gd name="T42" fmla="*/ 429 w 468"/>
                <a:gd name="T43" fmla="*/ 20 h 319"/>
                <a:gd name="T44" fmla="*/ 415 w 468"/>
                <a:gd name="T45" fmla="*/ 34 h 319"/>
                <a:gd name="T46" fmla="*/ 397 w 468"/>
                <a:gd name="T47" fmla="*/ 52 h 319"/>
                <a:gd name="T48" fmla="*/ 376 w 468"/>
                <a:gd name="T49" fmla="*/ 71 h 319"/>
                <a:gd name="T50" fmla="*/ 352 w 468"/>
                <a:gd name="T51" fmla="*/ 93 h 319"/>
                <a:gd name="T52" fmla="*/ 323 w 468"/>
                <a:gd name="T53" fmla="*/ 116 h 319"/>
                <a:gd name="T54" fmla="*/ 293 w 468"/>
                <a:gd name="T55" fmla="*/ 139 h 319"/>
                <a:gd name="T56" fmla="*/ 258 w 468"/>
                <a:gd name="T57" fmla="*/ 164 h 319"/>
                <a:gd name="T58" fmla="*/ 222 w 468"/>
                <a:gd name="T59" fmla="*/ 189 h 319"/>
                <a:gd name="T60" fmla="*/ 182 w 468"/>
                <a:gd name="T61" fmla="*/ 213 h 319"/>
                <a:gd name="T62" fmla="*/ 141 w 468"/>
                <a:gd name="T63" fmla="*/ 236 h 319"/>
                <a:gd name="T64" fmla="*/ 96 w 468"/>
                <a:gd name="T65" fmla="*/ 258 h 319"/>
                <a:gd name="T66" fmla="*/ 49 w 468"/>
                <a:gd name="T67" fmla="*/ 277 h 319"/>
                <a:gd name="T68" fmla="*/ 0 w 468"/>
                <a:gd name="T69" fmla="*/ 295 h 3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
                <a:gd name="T106" fmla="*/ 0 h 319"/>
                <a:gd name="T107" fmla="*/ 468 w 468"/>
                <a:gd name="T108" fmla="*/ 319 h 3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 h="319">
                  <a:moveTo>
                    <a:pt x="0" y="295"/>
                  </a:moveTo>
                  <a:lnTo>
                    <a:pt x="8" y="319"/>
                  </a:lnTo>
                  <a:lnTo>
                    <a:pt x="59" y="302"/>
                  </a:lnTo>
                  <a:lnTo>
                    <a:pt x="106" y="281"/>
                  </a:lnTo>
                  <a:lnTo>
                    <a:pt x="152" y="259"/>
                  </a:lnTo>
                  <a:lnTo>
                    <a:pt x="195" y="235"/>
                  </a:lnTo>
                  <a:lnTo>
                    <a:pt x="235" y="211"/>
                  </a:lnTo>
                  <a:lnTo>
                    <a:pt x="273" y="185"/>
                  </a:lnTo>
                  <a:lnTo>
                    <a:pt x="308" y="161"/>
                  </a:lnTo>
                  <a:lnTo>
                    <a:pt x="340" y="136"/>
                  </a:lnTo>
                  <a:lnTo>
                    <a:pt x="369" y="113"/>
                  </a:lnTo>
                  <a:lnTo>
                    <a:pt x="394" y="91"/>
                  </a:lnTo>
                  <a:lnTo>
                    <a:pt x="416" y="70"/>
                  </a:lnTo>
                  <a:lnTo>
                    <a:pt x="435" y="53"/>
                  </a:lnTo>
                  <a:lnTo>
                    <a:pt x="448" y="38"/>
                  </a:lnTo>
                  <a:lnTo>
                    <a:pt x="459" y="27"/>
                  </a:lnTo>
                  <a:lnTo>
                    <a:pt x="466" y="19"/>
                  </a:lnTo>
                  <a:lnTo>
                    <a:pt x="468" y="17"/>
                  </a:lnTo>
                  <a:lnTo>
                    <a:pt x="448" y="0"/>
                  </a:lnTo>
                  <a:lnTo>
                    <a:pt x="446" y="2"/>
                  </a:lnTo>
                  <a:lnTo>
                    <a:pt x="439" y="9"/>
                  </a:lnTo>
                  <a:lnTo>
                    <a:pt x="429" y="20"/>
                  </a:lnTo>
                  <a:lnTo>
                    <a:pt x="415" y="34"/>
                  </a:lnTo>
                  <a:lnTo>
                    <a:pt x="397" y="52"/>
                  </a:lnTo>
                  <a:lnTo>
                    <a:pt x="376" y="71"/>
                  </a:lnTo>
                  <a:lnTo>
                    <a:pt x="352" y="93"/>
                  </a:lnTo>
                  <a:lnTo>
                    <a:pt x="323" y="116"/>
                  </a:lnTo>
                  <a:lnTo>
                    <a:pt x="293" y="139"/>
                  </a:lnTo>
                  <a:lnTo>
                    <a:pt x="258" y="164"/>
                  </a:lnTo>
                  <a:lnTo>
                    <a:pt x="222" y="189"/>
                  </a:lnTo>
                  <a:lnTo>
                    <a:pt x="182" y="213"/>
                  </a:lnTo>
                  <a:lnTo>
                    <a:pt x="141" y="236"/>
                  </a:lnTo>
                  <a:lnTo>
                    <a:pt x="96" y="258"/>
                  </a:lnTo>
                  <a:lnTo>
                    <a:pt x="49" y="277"/>
                  </a:lnTo>
                  <a:lnTo>
                    <a:pt x="0" y="295"/>
                  </a:lnTo>
                  <a:close/>
                </a:path>
              </a:pathLst>
            </a:custGeom>
            <a:solidFill>
              <a:srgbClr val="000000"/>
            </a:solidFill>
            <a:ln w="9525">
              <a:noFill/>
              <a:round/>
              <a:headEnd/>
              <a:tailEnd/>
            </a:ln>
          </p:spPr>
          <p:txBody>
            <a:bodyPr/>
            <a:lstStyle/>
            <a:p>
              <a:endParaRPr lang="ru-RU"/>
            </a:p>
          </p:txBody>
        </p:sp>
        <p:sp>
          <p:nvSpPr>
            <p:cNvPr id="11337" name="Freeform 290"/>
            <p:cNvSpPr>
              <a:spLocks/>
            </p:cNvSpPr>
            <p:nvPr/>
          </p:nvSpPr>
          <p:spPr bwMode="auto">
            <a:xfrm>
              <a:off x="3938" y="3182"/>
              <a:ext cx="243" cy="160"/>
            </a:xfrm>
            <a:custGeom>
              <a:avLst/>
              <a:gdLst>
                <a:gd name="T0" fmla="*/ 1 w 486"/>
                <a:gd name="T1" fmla="*/ 293 h 320"/>
                <a:gd name="T2" fmla="*/ 0 w 486"/>
                <a:gd name="T3" fmla="*/ 320 h 320"/>
                <a:gd name="T4" fmla="*/ 4 w 486"/>
                <a:gd name="T5" fmla="*/ 320 h 320"/>
                <a:gd name="T6" fmla="*/ 16 w 486"/>
                <a:gd name="T7" fmla="*/ 320 h 320"/>
                <a:gd name="T8" fmla="*/ 33 w 486"/>
                <a:gd name="T9" fmla="*/ 318 h 320"/>
                <a:gd name="T10" fmla="*/ 56 w 486"/>
                <a:gd name="T11" fmla="*/ 316 h 320"/>
                <a:gd name="T12" fmla="*/ 84 w 486"/>
                <a:gd name="T13" fmla="*/ 311 h 320"/>
                <a:gd name="T14" fmla="*/ 115 w 486"/>
                <a:gd name="T15" fmla="*/ 306 h 320"/>
                <a:gd name="T16" fmla="*/ 151 w 486"/>
                <a:gd name="T17" fmla="*/ 296 h 320"/>
                <a:gd name="T18" fmla="*/ 188 w 486"/>
                <a:gd name="T19" fmla="*/ 285 h 320"/>
                <a:gd name="T20" fmla="*/ 227 w 486"/>
                <a:gd name="T21" fmla="*/ 269 h 320"/>
                <a:gd name="T22" fmla="*/ 267 w 486"/>
                <a:gd name="T23" fmla="*/ 248 h 320"/>
                <a:gd name="T24" fmla="*/ 307 w 486"/>
                <a:gd name="T25" fmla="*/ 224 h 320"/>
                <a:gd name="T26" fmla="*/ 347 w 486"/>
                <a:gd name="T27" fmla="*/ 194 h 320"/>
                <a:gd name="T28" fmla="*/ 386 w 486"/>
                <a:gd name="T29" fmla="*/ 158 h 320"/>
                <a:gd name="T30" fmla="*/ 421 w 486"/>
                <a:gd name="T31" fmla="*/ 116 h 320"/>
                <a:gd name="T32" fmla="*/ 456 w 486"/>
                <a:gd name="T33" fmla="*/ 67 h 320"/>
                <a:gd name="T34" fmla="*/ 486 w 486"/>
                <a:gd name="T35" fmla="*/ 12 h 320"/>
                <a:gd name="T36" fmla="*/ 462 w 486"/>
                <a:gd name="T37" fmla="*/ 0 h 320"/>
                <a:gd name="T38" fmla="*/ 433 w 486"/>
                <a:gd name="T39" fmla="*/ 53 h 320"/>
                <a:gd name="T40" fmla="*/ 401 w 486"/>
                <a:gd name="T41" fmla="*/ 99 h 320"/>
                <a:gd name="T42" fmla="*/ 366 w 486"/>
                <a:gd name="T43" fmla="*/ 139 h 320"/>
                <a:gd name="T44" fmla="*/ 329 w 486"/>
                <a:gd name="T45" fmla="*/ 173 h 320"/>
                <a:gd name="T46" fmla="*/ 292 w 486"/>
                <a:gd name="T47" fmla="*/ 202 h 320"/>
                <a:gd name="T48" fmla="*/ 253 w 486"/>
                <a:gd name="T49" fmla="*/ 225 h 320"/>
                <a:gd name="T50" fmla="*/ 215 w 486"/>
                <a:gd name="T51" fmla="*/ 245 h 320"/>
                <a:gd name="T52" fmla="*/ 178 w 486"/>
                <a:gd name="T53" fmla="*/ 260 h 320"/>
                <a:gd name="T54" fmla="*/ 143 w 486"/>
                <a:gd name="T55" fmla="*/ 271 h 320"/>
                <a:gd name="T56" fmla="*/ 110 w 486"/>
                <a:gd name="T57" fmla="*/ 279 h 320"/>
                <a:gd name="T58" fmla="*/ 80 w 486"/>
                <a:gd name="T59" fmla="*/ 286 h 320"/>
                <a:gd name="T60" fmla="*/ 54 w 486"/>
                <a:gd name="T61" fmla="*/ 290 h 320"/>
                <a:gd name="T62" fmla="*/ 32 w 486"/>
                <a:gd name="T63" fmla="*/ 292 h 320"/>
                <a:gd name="T64" fmla="*/ 16 w 486"/>
                <a:gd name="T65" fmla="*/ 293 h 320"/>
                <a:gd name="T66" fmla="*/ 4 w 486"/>
                <a:gd name="T67" fmla="*/ 293 h 320"/>
                <a:gd name="T68" fmla="*/ 1 w 486"/>
                <a:gd name="T69" fmla="*/ 293 h 3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320"/>
                <a:gd name="T107" fmla="*/ 486 w 486"/>
                <a:gd name="T108" fmla="*/ 320 h 3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320">
                  <a:moveTo>
                    <a:pt x="1" y="293"/>
                  </a:moveTo>
                  <a:lnTo>
                    <a:pt x="0" y="320"/>
                  </a:lnTo>
                  <a:lnTo>
                    <a:pt x="4" y="320"/>
                  </a:lnTo>
                  <a:lnTo>
                    <a:pt x="16" y="320"/>
                  </a:lnTo>
                  <a:lnTo>
                    <a:pt x="33" y="318"/>
                  </a:lnTo>
                  <a:lnTo>
                    <a:pt x="56" y="316"/>
                  </a:lnTo>
                  <a:lnTo>
                    <a:pt x="84" y="311"/>
                  </a:lnTo>
                  <a:lnTo>
                    <a:pt x="115" y="306"/>
                  </a:lnTo>
                  <a:lnTo>
                    <a:pt x="151" y="296"/>
                  </a:lnTo>
                  <a:lnTo>
                    <a:pt x="188" y="285"/>
                  </a:lnTo>
                  <a:lnTo>
                    <a:pt x="227" y="269"/>
                  </a:lnTo>
                  <a:lnTo>
                    <a:pt x="267" y="248"/>
                  </a:lnTo>
                  <a:lnTo>
                    <a:pt x="307" y="224"/>
                  </a:lnTo>
                  <a:lnTo>
                    <a:pt x="347" y="194"/>
                  </a:lnTo>
                  <a:lnTo>
                    <a:pt x="386" y="158"/>
                  </a:lnTo>
                  <a:lnTo>
                    <a:pt x="421" y="116"/>
                  </a:lnTo>
                  <a:lnTo>
                    <a:pt x="456" y="67"/>
                  </a:lnTo>
                  <a:lnTo>
                    <a:pt x="486" y="12"/>
                  </a:lnTo>
                  <a:lnTo>
                    <a:pt x="462" y="0"/>
                  </a:lnTo>
                  <a:lnTo>
                    <a:pt x="433" y="53"/>
                  </a:lnTo>
                  <a:lnTo>
                    <a:pt x="401" y="99"/>
                  </a:lnTo>
                  <a:lnTo>
                    <a:pt x="366" y="139"/>
                  </a:lnTo>
                  <a:lnTo>
                    <a:pt x="329" y="173"/>
                  </a:lnTo>
                  <a:lnTo>
                    <a:pt x="292" y="202"/>
                  </a:lnTo>
                  <a:lnTo>
                    <a:pt x="253" y="225"/>
                  </a:lnTo>
                  <a:lnTo>
                    <a:pt x="215" y="245"/>
                  </a:lnTo>
                  <a:lnTo>
                    <a:pt x="178" y="260"/>
                  </a:lnTo>
                  <a:lnTo>
                    <a:pt x="143" y="271"/>
                  </a:lnTo>
                  <a:lnTo>
                    <a:pt x="110" y="279"/>
                  </a:lnTo>
                  <a:lnTo>
                    <a:pt x="80" y="286"/>
                  </a:lnTo>
                  <a:lnTo>
                    <a:pt x="54" y="290"/>
                  </a:lnTo>
                  <a:lnTo>
                    <a:pt x="32" y="292"/>
                  </a:lnTo>
                  <a:lnTo>
                    <a:pt x="16" y="293"/>
                  </a:lnTo>
                  <a:lnTo>
                    <a:pt x="4" y="293"/>
                  </a:lnTo>
                  <a:lnTo>
                    <a:pt x="1" y="293"/>
                  </a:lnTo>
                  <a:close/>
                </a:path>
              </a:pathLst>
            </a:custGeom>
            <a:solidFill>
              <a:srgbClr val="000000"/>
            </a:solidFill>
            <a:ln w="9525">
              <a:noFill/>
              <a:round/>
              <a:headEnd/>
              <a:tailEnd/>
            </a:ln>
          </p:spPr>
          <p:txBody>
            <a:bodyPr/>
            <a:lstStyle/>
            <a:p>
              <a:endParaRPr lang="ru-RU"/>
            </a:p>
          </p:txBody>
        </p:sp>
        <p:sp>
          <p:nvSpPr>
            <p:cNvPr id="11338" name="Freeform 291"/>
            <p:cNvSpPr>
              <a:spLocks/>
            </p:cNvSpPr>
            <p:nvPr/>
          </p:nvSpPr>
          <p:spPr bwMode="auto">
            <a:xfrm>
              <a:off x="3937" y="3108"/>
              <a:ext cx="256" cy="159"/>
            </a:xfrm>
            <a:custGeom>
              <a:avLst/>
              <a:gdLst>
                <a:gd name="T0" fmla="*/ 2 w 513"/>
                <a:gd name="T1" fmla="*/ 291 h 318"/>
                <a:gd name="T2" fmla="*/ 0 w 513"/>
                <a:gd name="T3" fmla="*/ 318 h 318"/>
                <a:gd name="T4" fmla="*/ 5 w 513"/>
                <a:gd name="T5" fmla="*/ 318 h 318"/>
                <a:gd name="T6" fmla="*/ 18 w 513"/>
                <a:gd name="T7" fmla="*/ 318 h 318"/>
                <a:gd name="T8" fmla="*/ 36 w 513"/>
                <a:gd name="T9" fmla="*/ 317 h 318"/>
                <a:gd name="T10" fmla="*/ 60 w 513"/>
                <a:gd name="T11" fmla="*/ 314 h 318"/>
                <a:gd name="T12" fmla="*/ 90 w 513"/>
                <a:gd name="T13" fmla="*/ 311 h 318"/>
                <a:gd name="T14" fmla="*/ 125 w 513"/>
                <a:gd name="T15" fmla="*/ 304 h 318"/>
                <a:gd name="T16" fmla="*/ 162 w 513"/>
                <a:gd name="T17" fmla="*/ 296 h 318"/>
                <a:gd name="T18" fmla="*/ 202 w 513"/>
                <a:gd name="T19" fmla="*/ 283 h 318"/>
                <a:gd name="T20" fmla="*/ 243 w 513"/>
                <a:gd name="T21" fmla="*/ 267 h 318"/>
                <a:gd name="T22" fmla="*/ 285 w 513"/>
                <a:gd name="T23" fmla="*/ 248 h 318"/>
                <a:gd name="T24" fmla="*/ 328 w 513"/>
                <a:gd name="T25" fmla="*/ 223 h 318"/>
                <a:gd name="T26" fmla="*/ 370 w 513"/>
                <a:gd name="T27" fmla="*/ 193 h 318"/>
                <a:gd name="T28" fmla="*/ 411 w 513"/>
                <a:gd name="T29" fmla="*/ 158 h 318"/>
                <a:gd name="T30" fmla="*/ 447 w 513"/>
                <a:gd name="T31" fmla="*/ 115 h 318"/>
                <a:gd name="T32" fmla="*/ 482 w 513"/>
                <a:gd name="T33" fmla="*/ 67 h 318"/>
                <a:gd name="T34" fmla="*/ 513 w 513"/>
                <a:gd name="T35" fmla="*/ 11 h 318"/>
                <a:gd name="T36" fmla="*/ 489 w 513"/>
                <a:gd name="T37" fmla="*/ 0 h 318"/>
                <a:gd name="T38" fmla="*/ 460 w 513"/>
                <a:gd name="T39" fmla="*/ 53 h 318"/>
                <a:gd name="T40" fmla="*/ 427 w 513"/>
                <a:gd name="T41" fmla="*/ 99 h 318"/>
                <a:gd name="T42" fmla="*/ 391 w 513"/>
                <a:gd name="T43" fmla="*/ 138 h 318"/>
                <a:gd name="T44" fmla="*/ 353 w 513"/>
                <a:gd name="T45" fmla="*/ 173 h 318"/>
                <a:gd name="T46" fmla="*/ 314 w 513"/>
                <a:gd name="T47" fmla="*/ 200 h 318"/>
                <a:gd name="T48" fmla="*/ 272 w 513"/>
                <a:gd name="T49" fmla="*/ 225 h 318"/>
                <a:gd name="T50" fmla="*/ 232 w 513"/>
                <a:gd name="T51" fmla="*/ 243 h 318"/>
                <a:gd name="T52" fmla="*/ 193 w 513"/>
                <a:gd name="T53" fmla="*/ 258 h 318"/>
                <a:gd name="T54" fmla="*/ 155 w 513"/>
                <a:gd name="T55" fmla="*/ 269 h 318"/>
                <a:gd name="T56" fmla="*/ 119 w 513"/>
                <a:gd name="T57" fmla="*/ 279 h 318"/>
                <a:gd name="T58" fmla="*/ 87 w 513"/>
                <a:gd name="T59" fmla="*/ 284 h 318"/>
                <a:gd name="T60" fmla="*/ 59 w 513"/>
                <a:gd name="T61" fmla="*/ 288 h 318"/>
                <a:gd name="T62" fmla="*/ 36 w 513"/>
                <a:gd name="T63" fmla="*/ 290 h 318"/>
                <a:gd name="T64" fmla="*/ 18 w 513"/>
                <a:gd name="T65" fmla="*/ 291 h 318"/>
                <a:gd name="T66" fmla="*/ 6 w 513"/>
                <a:gd name="T67" fmla="*/ 291 h 318"/>
                <a:gd name="T68" fmla="*/ 2 w 513"/>
                <a:gd name="T69" fmla="*/ 291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318"/>
                <a:gd name="T107" fmla="*/ 513 w 513"/>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318">
                  <a:moveTo>
                    <a:pt x="2" y="291"/>
                  </a:moveTo>
                  <a:lnTo>
                    <a:pt x="0" y="318"/>
                  </a:lnTo>
                  <a:lnTo>
                    <a:pt x="5" y="318"/>
                  </a:lnTo>
                  <a:lnTo>
                    <a:pt x="18" y="318"/>
                  </a:lnTo>
                  <a:lnTo>
                    <a:pt x="36" y="317"/>
                  </a:lnTo>
                  <a:lnTo>
                    <a:pt x="60" y="314"/>
                  </a:lnTo>
                  <a:lnTo>
                    <a:pt x="90" y="311"/>
                  </a:lnTo>
                  <a:lnTo>
                    <a:pt x="125" y="304"/>
                  </a:lnTo>
                  <a:lnTo>
                    <a:pt x="162" y="296"/>
                  </a:lnTo>
                  <a:lnTo>
                    <a:pt x="202" y="283"/>
                  </a:lnTo>
                  <a:lnTo>
                    <a:pt x="243" y="267"/>
                  </a:lnTo>
                  <a:lnTo>
                    <a:pt x="285" y="248"/>
                  </a:lnTo>
                  <a:lnTo>
                    <a:pt x="328" y="223"/>
                  </a:lnTo>
                  <a:lnTo>
                    <a:pt x="370" y="193"/>
                  </a:lnTo>
                  <a:lnTo>
                    <a:pt x="411" y="158"/>
                  </a:lnTo>
                  <a:lnTo>
                    <a:pt x="447" y="115"/>
                  </a:lnTo>
                  <a:lnTo>
                    <a:pt x="482" y="67"/>
                  </a:lnTo>
                  <a:lnTo>
                    <a:pt x="513" y="11"/>
                  </a:lnTo>
                  <a:lnTo>
                    <a:pt x="489" y="0"/>
                  </a:lnTo>
                  <a:lnTo>
                    <a:pt x="460" y="53"/>
                  </a:lnTo>
                  <a:lnTo>
                    <a:pt x="427" y="99"/>
                  </a:lnTo>
                  <a:lnTo>
                    <a:pt x="391" y="138"/>
                  </a:lnTo>
                  <a:lnTo>
                    <a:pt x="353" y="173"/>
                  </a:lnTo>
                  <a:lnTo>
                    <a:pt x="314" y="200"/>
                  </a:lnTo>
                  <a:lnTo>
                    <a:pt x="272" y="225"/>
                  </a:lnTo>
                  <a:lnTo>
                    <a:pt x="232" y="243"/>
                  </a:lnTo>
                  <a:lnTo>
                    <a:pt x="193" y="258"/>
                  </a:lnTo>
                  <a:lnTo>
                    <a:pt x="155" y="269"/>
                  </a:lnTo>
                  <a:lnTo>
                    <a:pt x="119" y="279"/>
                  </a:lnTo>
                  <a:lnTo>
                    <a:pt x="87" y="284"/>
                  </a:lnTo>
                  <a:lnTo>
                    <a:pt x="59" y="288"/>
                  </a:lnTo>
                  <a:lnTo>
                    <a:pt x="36" y="290"/>
                  </a:lnTo>
                  <a:lnTo>
                    <a:pt x="18" y="291"/>
                  </a:lnTo>
                  <a:lnTo>
                    <a:pt x="6" y="291"/>
                  </a:lnTo>
                  <a:lnTo>
                    <a:pt x="2" y="291"/>
                  </a:lnTo>
                  <a:close/>
                </a:path>
              </a:pathLst>
            </a:custGeom>
            <a:solidFill>
              <a:srgbClr val="000000"/>
            </a:solidFill>
            <a:ln w="9525">
              <a:noFill/>
              <a:round/>
              <a:headEnd/>
              <a:tailEnd/>
            </a:ln>
          </p:spPr>
          <p:txBody>
            <a:bodyPr/>
            <a:lstStyle/>
            <a:p>
              <a:endParaRPr lang="ru-RU"/>
            </a:p>
          </p:txBody>
        </p:sp>
        <p:sp>
          <p:nvSpPr>
            <p:cNvPr id="11339" name="Freeform 292"/>
            <p:cNvSpPr>
              <a:spLocks/>
            </p:cNvSpPr>
            <p:nvPr/>
          </p:nvSpPr>
          <p:spPr bwMode="auto">
            <a:xfrm>
              <a:off x="3927" y="3021"/>
              <a:ext cx="254" cy="171"/>
            </a:xfrm>
            <a:custGeom>
              <a:avLst/>
              <a:gdLst>
                <a:gd name="T0" fmla="*/ 0 w 507"/>
                <a:gd name="T1" fmla="*/ 314 h 341"/>
                <a:gd name="T2" fmla="*/ 5 w 507"/>
                <a:gd name="T3" fmla="*/ 341 h 341"/>
                <a:gd name="T4" fmla="*/ 9 w 507"/>
                <a:gd name="T5" fmla="*/ 340 h 341"/>
                <a:gd name="T6" fmla="*/ 21 w 507"/>
                <a:gd name="T7" fmla="*/ 337 h 341"/>
                <a:gd name="T8" fmla="*/ 40 w 507"/>
                <a:gd name="T9" fmla="*/ 334 h 341"/>
                <a:gd name="T10" fmla="*/ 64 w 507"/>
                <a:gd name="T11" fmla="*/ 328 h 341"/>
                <a:gd name="T12" fmla="*/ 93 w 507"/>
                <a:gd name="T13" fmla="*/ 319 h 341"/>
                <a:gd name="T14" fmla="*/ 127 w 507"/>
                <a:gd name="T15" fmla="*/ 309 h 341"/>
                <a:gd name="T16" fmla="*/ 164 w 507"/>
                <a:gd name="T17" fmla="*/ 296 h 341"/>
                <a:gd name="T18" fmla="*/ 203 w 507"/>
                <a:gd name="T19" fmla="*/ 279 h 341"/>
                <a:gd name="T20" fmla="*/ 243 w 507"/>
                <a:gd name="T21" fmla="*/ 259 h 341"/>
                <a:gd name="T22" fmla="*/ 285 w 507"/>
                <a:gd name="T23" fmla="*/ 237 h 341"/>
                <a:gd name="T24" fmla="*/ 327 w 507"/>
                <a:gd name="T25" fmla="*/ 210 h 341"/>
                <a:gd name="T26" fmla="*/ 367 w 507"/>
                <a:gd name="T27" fmla="*/ 180 h 341"/>
                <a:gd name="T28" fmla="*/ 407 w 507"/>
                <a:gd name="T29" fmla="*/ 145 h 341"/>
                <a:gd name="T30" fmla="*/ 443 w 507"/>
                <a:gd name="T31" fmla="*/ 106 h 341"/>
                <a:gd name="T32" fmla="*/ 477 w 507"/>
                <a:gd name="T33" fmla="*/ 61 h 341"/>
                <a:gd name="T34" fmla="*/ 507 w 507"/>
                <a:gd name="T35" fmla="*/ 12 h 341"/>
                <a:gd name="T36" fmla="*/ 484 w 507"/>
                <a:gd name="T37" fmla="*/ 0 h 341"/>
                <a:gd name="T38" fmla="*/ 455 w 507"/>
                <a:gd name="T39" fmla="*/ 47 h 341"/>
                <a:gd name="T40" fmla="*/ 423 w 507"/>
                <a:gd name="T41" fmla="*/ 89 h 341"/>
                <a:gd name="T42" fmla="*/ 388 w 507"/>
                <a:gd name="T43" fmla="*/ 127 h 341"/>
                <a:gd name="T44" fmla="*/ 350 w 507"/>
                <a:gd name="T45" fmla="*/ 160 h 341"/>
                <a:gd name="T46" fmla="*/ 311 w 507"/>
                <a:gd name="T47" fmla="*/ 189 h 341"/>
                <a:gd name="T48" fmla="*/ 271 w 507"/>
                <a:gd name="T49" fmla="*/ 214 h 341"/>
                <a:gd name="T50" fmla="*/ 230 w 507"/>
                <a:gd name="T51" fmla="*/ 236 h 341"/>
                <a:gd name="T52" fmla="*/ 191 w 507"/>
                <a:gd name="T53" fmla="*/ 256 h 341"/>
                <a:gd name="T54" fmla="*/ 153 w 507"/>
                <a:gd name="T55" fmla="*/ 271 h 341"/>
                <a:gd name="T56" fmla="*/ 117 w 507"/>
                <a:gd name="T57" fmla="*/ 283 h 341"/>
                <a:gd name="T58" fmla="*/ 85 w 507"/>
                <a:gd name="T59" fmla="*/ 294 h 341"/>
                <a:gd name="T60" fmla="*/ 58 w 507"/>
                <a:gd name="T61" fmla="*/ 302 h 341"/>
                <a:gd name="T62" fmla="*/ 35 w 507"/>
                <a:gd name="T63" fmla="*/ 307 h 341"/>
                <a:gd name="T64" fmla="*/ 16 w 507"/>
                <a:gd name="T65" fmla="*/ 311 h 341"/>
                <a:gd name="T66" fmla="*/ 5 w 507"/>
                <a:gd name="T67" fmla="*/ 313 h 341"/>
                <a:gd name="T68" fmla="*/ 0 w 507"/>
                <a:gd name="T69" fmla="*/ 314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7"/>
                <a:gd name="T106" fmla="*/ 0 h 341"/>
                <a:gd name="T107" fmla="*/ 507 w 507"/>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7" h="341">
                  <a:moveTo>
                    <a:pt x="0" y="314"/>
                  </a:moveTo>
                  <a:lnTo>
                    <a:pt x="5" y="341"/>
                  </a:lnTo>
                  <a:lnTo>
                    <a:pt x="9" y="340"/>
                  </a:lnTo>
                  <a:lnTo>
                    <a:pt x="21" y="337"/>
                  </a:lnTo>
                  <a:lnTo>
                    <a:pt x="40" y="334"/>
                  </a:lnTo>
                  <a:lnTo>
                    <a:pt x="64" y="328"/>
                  </a:lnTo>
                  <a:lnTo>
                    <a:pt x="93" y="319"/>
                  </a:lnTo>
                  <a:lnTo>
                    <a:pt x="127" y="309"/>
                  </a:lnTo>
                  <a:lnTo>
                    <a:pt x="164" y="296"/>
                  </a:lnTo>
                  <a:lnTo>
                    <a:pt x="203" y="279"/>
                  </a:lnTo>
                  <a:lnTo>
                    <a:pt x="243" y="259"/>
                  </a:lnTo>
                  <a:lnTo>
                    <a:pt x="285" y="237"/>
                  </a:lnTo>
                  <a:lnTo>
                    <a:pt x="327" y="210"/>
                  </a:lnTo>
                  <a:lnTo>
                    <a:pt x="367" y="180"/>
                  </a:lnTo>
                  <a:lnTo>
                    <a:pt x="407" y="145"/>
                  </a:lnTo>
                  <a:lnTo>
                    <a:pt x="443" y="106"/>
                  </a:lnTo>
                  <a:lnTo>
                    <a:pt x="477" y="61"/>
                  </a:lnTo>
                  <a:lnTo>
                    <a:pt x="507" y="12"/>
                  </a:lnTo>
                  <a:lnTo>
                    <a:pt x="484" y="0"/>
                  </a:lnTo>
                  <a:lnTo>
                    <a:pt x="455" y="47"/>
                  </a:lnTo>
                  <a:lnTo>
                    <a:pt x="423" y="89"/>
                  </a:lnTo>
                  <a:lnTo>
                    <a:pt x="388" y="127"/>
                  </a:lnTo>
                  <a:lnTo>
                    <a:pt x="350" y="160"/>
                  </a:lnTo>
                  <a:lnTo>
                    <a:pt x="311" y="189"/>
                  </a:lnTo>
                  <a:lnTo>
                    <a:pt x="271" y="214"/>
                  </a:lnTo>
                  <a:lnTo>
                    <a:pt x="230" y="236"/>
                  </a:lnTo>
                  <a:lnTo>
                    <a:pt x="191" y="256"/>
                  </a:lnTo>
                  <a:lnTo>
                    <a:pt x="153" y="271"/>
                  </a:lnTo>
                  <a:lnTo>
                    <a:pt x="117" y="283"/>
                  </a:lnTo>
                  <a:lnTo>
                    <a:pt x="85" y="294"/>
                  </a:lnTo>
                  <a:lnTo>
                    <a:pt x="58" y="302"/>
                  </a:lnTo>
                  <a:lnTo>
                    <a:pt x="35" y="307"/>
                  </a:lnTo>
                  <a:lnTo>
                    <a:pt x="16" y="311"/>
                  </a:lnTo>
                  <a:lnTo>
                    <a:pt x="5" y="313"/>
                  </a:lnTo>
                  <a:lnTo>
                    <a:pt x="0" y="314"/>
                  </a:lnTo>
                  <a:close/>
                </a:path>
              </a:pathLst>
            </a:custGeom>
            <a:solidFill>
              <a:srgbClr val="000000"/>
            </a:solidFill>
            <a:ln w="9525">
              <a:noFill/>
              <a:round/>
              <a:headEnd/>
              <a:tailEnd/>
            </a:ln>
          </p:spPr>
          <p:txBody>
            <a:bodyPr/>
            <a:lstStyle/>
            <a:p>
              <a:endParaRPr lang="ru-RU"/>
            </a:p>
          </p:txBody>
        </p:sp>
        <p:sp>
          <p:nvSpPr>
            <p:cNvPr id="11340" name="Freeform 293"/>
            <p:cNvSpPr>
              <a:spLocks/>
            </p:cNvSpPr>
            <p:nvPr/>
          </p:nvSpPr>
          <p:spPr bwMode="auto">
            <a:xfrm>
              <a:off x="3887" y="3095"/>
              <a:ext cx="58" cy="247"/>
            </a:xfrm>
            <a:custGeom>
              <a:avLst/>
              <a:gdLst>
                <a:gd name="T0" fmla="*/ 0 w 117"/>
                <a:gd name="T1" fmla="*/ 16 h 496"/>
                <a:gd name="T2" fmla="*/ 6 w 117"/>
                <a:gd name="T3" fmla="*/ 24 h 496"/>
                <a:gd name="T4" fmla="*/ 20 w 117"/>
                <a:gd name="T5" fmla="*/ 46 h 496"/>
                <a:gd name="T6" fmla="*/ 38 w 117"/>
                <a:gd name="T7" fmla="*/ 84 h 496"/>
                <a:gd name="T8" fmla="*/ 58 w 117"/>
                <a:gd name="T9" fmla="*/ 135 h 496"/>
                <a:gd name="T10" fmla="*/ 75 w 117"/>
                <a:gd name="T11" fmla="*/ 202 h 496"/>
                <a:gd name="T12" fmla="*/ 87 w 117"/>
                <a:gd name="T13" fmla="*/ 284 h 496"/>
                <a:gd name="T14" fmla="*/ 89 w 117"/>
                <a:gd name="T15" fmla="*/ 380 h 496"/>
                <a:gd name="T16" fmla="*/ 80 w 117"/>
                <a:gd name="T17" fmla="*/ 492 h 496"/>
                <a:gd name="T18" fmla="*/ 106 w 117"/>
                <a:gd name="T19" fmla="*/ 496 h 496"/>
                <a:gd name="T20" fmla="*/ 117 w 117"/>
                <a:gd name="T21" fmla="*/ 379 h 496"/>
                <a:gd name="T22" fmla="*/ 113 w 117"/>
                <a:gd name="T23" fmla="*/ 279 h 496"/>
                <a:gd name="T24" fmla="*/ 101 w 117"/>
                <a:gd name="T25" fmla="*/ 195 h 496"/>
                <a:gd name="T26" fmla="*/ 83 w 117"/>
                <a:gd name="T27" fmla="*/ 126 h 496"/>
                <a:gd name="T28" fmla="*/ 63 w 117"/>
                <a:gd name="T29" fmla="*/ 73 h 496"/>
                <a:gd name="T30" fmla="*/ 43 w 117"/>
                <a:gd name="T31" fmla="*/ 34 h 496"/>
                <a:gd name="T32" fmla="*/ 28 w 117"/>
                <a:gd name="T33" fmla="*/ 9 h 496"/>
                <a:gd name="T34" fmla="*/ 21 w 117"/>
                <a:gd name="T35" fmla="*/ 0 h 496"/>
                <a:gd name="T36" fmla="*/ 0 w 117"/>
                <a:gd name="T37" fmla="*/ 1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496"/>
                <a:gd name="T59" fmla="*/ 117 w 117"/>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496">
                  <a:moveTo>
                    <a:pt x="0" y="16"/>
                  </a:moveTo>
                  <a:lnTo>
                    <a:pt x="6" y="24"/>
                  </a:lnTo>
                  <a:lnTo>
                    <a:pt x="20" y="46"/>
                  </a:lnTo>
                  <a:lnTo>
                    <a:pt x="38" y="84"/>
                  </a:lnTo>
                  <a:lnTo>
                    <a:pt x="58" y="135"/>
                  </a:lnTo>
                  <a:lnTo>
                    <a:pt x="75" y="202"/>
                  </a:lnTo>
                  <a:lnTo>
                    <a:pt x="87" y="284"/>
                  </a:lnTo>
                  <a:lnTo>
                    <a:pt x="89" y="380"/>
                  </a:lnTo>
                  <a:lnTo>
                    <a:pt x="80" y="492"/>
                  </a:lnTo>
                  <a:lnTo>
                    <a:pt x="106" y="496"/>
                  </a:lnTo>
                  <a:lnTo>
                    <a:pt x="117" y="379"/>
                  </a:lnTo>
                  <a:lnTo>
                    <a:pt x="113" y="279"/>
                  </a:lnTo>
                  <a:lnTo>
                    <a:pt x="101" y="195"/>
                  </a:lnTo>
                  <a:lnTo>
                    <a:pt x="83" y="126"/>
                  </a:lnTo>
                  <a:lnTo>
                    <a:pt x="63" y="73"/>
                  </a:lnTo>
                  <a:lnTo>
                    <a:pt x="43" y="34"/>
                  </a:lnTo>
                  <a:lnTo>
                    <a:pt x="28" y="9"/>
                  </a:lnTo>
                  <a:lnTo>
                    <a:pt x="21" y="0"/>
                  </a:lnTo>
                  <a:lnTo>
                    <a:pt x="0" y="16"/>
                  </a:lnTo>
                  <a:close/>
                </a:path>
              </a:pathLst>
            </a:custGeom>
            <a:solidFill>
              <a:srgbClr val="000000"/>
            </a:solidFill>
            <a:ln w="9525">
              <a:noFill/>
              <a:round/>
              <a:headEnd/>
              <a:tailEnd/>
            </a:ln>
          </p:spPr>
          <p:txBody>
            <a:bodyPr/>
            <a:lstStyle/>
            <a:p>
              <a:endParaRPr lang="ru-RU"/>
            </a:p>
          </p:txBody>
        </p:sp>
        <p:sp>
          <p:nvSpPr>
            <p:cNvPr id="11341" name="Freeform 294"/>
            <p:cNvSpPr>
              <a:spLocks/>
            </p:cNvSpPr>
            <p:nvPr/>
          </p:nvSpPr>
          <p:spPr bwMode="auto">
            <a:xfrm>
              <a:off x="3906" y="3325"/>
              <a:ext cx="38" cy="55"/>
            </a:xfrm>
            <a:custGeom>
              <a:avLst/>
              <a:gdLst>
                <a:gd name="T0" fmla="*/ 0 w 75"/>
                <a:gd name="T1" fmla="*/ 87 h 111"/>
                <a:gd name="T2" fmla="*/ 12 w 75"/>
                <a:gd name="T3" fmla="*/ 111 h 111"/>
                <a:gd name="T4" fmla="*/ 27 w 75"/>
                <a:gd name="T5" fmla="*/ 100 h 111"/>
                <a:gd name="T6" fmla="*/ 40 w 75"/>
                <a:gd name="T7" fmla="*/ 87 h 111"/>
                <a:gd name="T8" fmla="*/ 51 w 75"/>
                <a:gd name="T9" fmla="*/ 70 h 111"/>
                <a:gd name="T10" fmla="*/ 59 w 75"/>
                <a:gd name="T11" fmla="*/ 53 h 111"/>
                <a:gd name="T12" fmla="*/ 66 w 75"/>
                <a:gd name="T13" fmla="*/ 37 h 111"/>
                <a:gd name="T14" fmla="*/ 71 w 75"/>
                <a:gd name="T15" fmla="*/ 22 h 111"/>
                <a:gd name="T16" fmla="*/ 74 w 75"/>
                <a:gd name="T17" fmla="*/ 12 h 111"/>
                <a:gd name="T18" fmla="*/ 75 w 75"/>
                <a:gd name="T19" fmla="*/ 6 h 111"/>
                <a:gd name="T20" fmla="*/ 49 w 75"/>
                <a:gd name="T21" fmla="*/ 0 h 111"/>
                <a:gd name="T22" fmla="*/ 46 w 75"/>
                <a:gd name="T23" fmla="*/ 9 h 111"/>
                <a:gd name="T24" fmla="*/ 43 w 75"/>
                <a:gd name="T25" fmla="*/ 20 h 111"/>
                <a:gd name="T26" fmla="*/ 38 w 75"/>
                <a:gd name="T27" fmla="*/ 32 h 111"/>
                <a:gd name="T28" fmla="*/ 34 w 75"/>
                <a:gd name="T29" fmla="*/ 45 h 111"/>
                <a:gd name="T30" fmla="*/ 27 w 75"/>
                <a:gd name="T31" fmla="*/ 58 h 111"/>
                <a:gd name="T32" fmla="*/ 19 w 75"/>
                <a:gd name="T33" fmla="*/ 70 h 111"/>
                <a:gd name="T34" fmla="*/ 11 w 75"/>
                <a:gd name="T35" fmla="*/ 80 h 111"/>
                <a:gd name="T36" fmla="*/ 0 w 75"/>
                <a:gd name="T37" fmla="*/ 87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7"/>
                  </a:moveTo>
                  <a:lnTo>
                    <a:pt x="12" y="111"/>
                  </a:lnTo>
                  <a:lnTo>
                    <a:pt x="27" y="100"/>
                  </a:lnTo>
                  <a:lnTo>
                    <a:pt x="40" y="87"/>
                  </a:lnTo>
                  <a:lnTo>
                    <a:pt x="51" y="70"/>
                  </a:lnTo>
                  <a:lnTo>
                    <a:pt x="59" y="53"/>
                  </a:lnTo>
                  <a:lnTo>
                    <a:pt x="66" y="37"/>
                  </a:lnTo>
                  <a:lnTo>
                    <a:pt x="71" y="22"/>
                  </a:lnTo>
                  <a:lnTo>
                    <a:pt x="74" y="12"/>
                  </a:lnTo>
                  <a:lnTo>
                    <a:pt x="75" y="6"/>
                  </a:lnTo>
                  <a:lnTo>
                    <a:pt x="49" y="0"/>
                  </a:lnTo>
                  <a:lnTo>
                    <a:pt x="46" y="9"/>
                  </a:lnTo>
                  <a:lnTo>
                    <a:pt x="43" y="20"/>
                  </a:lnTo>
                  <a:lnTo>
                    <a:pt x="38" y="32"/>
                  </a:lnTo>
                  <a:lnTo>
                    <a:pt x="34" y="45"/>
                  </a:lnTo>
                  <a:lnTo>
                    <a:pt x="27" y="58"/>
                  </a:lnTo>
                  <a:lnTo>
                    <a:pt x="19" y="70"/>
                  </a:lnTo>
                  <a:lnTo>
                    <a:pt x="11" y="80"/>
                  </a:lnTo>
                  <a:lnTo>
                    <a:pt x="0" y="87"/>
                  </a:lnTo>
                  <a:close/>
                </a:path>
              </a:pathLst>
            </a:custGeom>
            <a:solidFill>
              <a:srgbClr val="000000"/>
            </a:solidFill>
            <a:ln w="9525">
              <a:noFill/>
              <a:round/>
              <a:headEnd/>
              <a:tailEnd/>
            </a:ln>
          </p:spPr>
          <p:txBody>
            <a:bodyPr/>
            <a:lstStyle/>
            <a:p>
              <a:endParaRPr lang="ru-RU"/>
            </a:p>
          </p:txBody>
        </p:sp>
        <p:sp>
          <p:nvSpPr>
            <p:cNvPr id="11342" name="Freeform 295"/>
            <p:cNvSpPr>
              <a:spLocks/>
            </p:cNvSpPr>
            <p:nvPr/>
          </p:nvSpPr>
          <p:spPr bwMode="auto">
            <a:xfrm>
              <a:off x="3999" y="3320"/>
              <a:ext cx="38" cy="55"/>
            </a:xfrm>
            <a:custGeom>
              <a:avLst/>
              <a:gdLst>
                <a:gd name="T0" fmla="*/ 0 w 75"/>
                <a:gd name="T1" fmla="*/ 86 h 109"/>
                <a:gd name="T2" fmla="*/ 13 w 75"/>
                <a:gd name="T3" fmla="*/ 109 h 109"/>
                <a:gd name="T4" fmla="*/ 28 w 75"/>
                <a:gd name="T5" fmla="*/ 99 h 109"/>
                <a:gd name="T6" fmla="*/ 40 w 75"/>
                <a:gd name="T7" fmla="*/ 85 h 109"/>
                <a:gd name="T8" fmla="*/ 52 w 75"/>
                <a:gd name="T9" fmla="*/ 69 h 109"/>
                <a:gd name="T10" fmla="*/ 60 w 75"/>
                <a:gd name="T11" fmla="*/ 52 h 109"/>
                <a:gd name="T12" fmla="*/ 66 w 75"/>
                <a:gd name="T13" fmla="*/ 37 h 109"/>
                <a:gd name="T14" fmla="*/ 70 w 75"/>
                <a:gd name="T15" fmla="*/ 22 h 109"/>
                <a:gd name="T16" fmla="*/ 74 w 75"/>
                <a:gd name="T17" fmla="*/ 11 h 109"/>
                <a:gd name="T18" fmla="*/ 75 w 75"/>
                <a:gd name="T19" fmla="*/ 6 h 109"/>
                <a:gd name="T20" fmla="*/ 50 w 75"/>
                <a:gd name="T21" fmla="*/ 0 h 109"/>
                <a:gd name="T22" fmla="*/ 47 w 75"/>
                <a:gd name="T23" fmla="*/ 9 h 109"/>
                <a:gd name="T24" fmla="*/ 44 w 75"/>
                <a:gd name="T25" fmla="*/ 19 h 109"/>
                <a:gd name="T26" fmla="*/ 39 w 75"/>
                <a:gd name="T27" fmla="*/ 32 h 109"/>
                <a:gd name="T28" fmla="*/ 33 w 75"/>
                <a:gd name="T29" fmla="*/ 45 h 109"/>
                <a:gd name="T30" fmla="*/ 26 w 75"/>
                <a:gd name="T31" fmla="*/ 58 h 109"/>
                <a:gd name="T32" fmla="*/ 18 w 75"/>
                <a:gd name="T33" fmla="*/ 70 h 109"/>
                <a:gd name="T34" fmla="*/ 10 w 75"/>
                <a:gd name="T35" fmla="*/ 79 h 109"/>
                <a:gd name="T36" fmla="*/ 0 w 75"/>
                <a:gd name="T37" fmla="*/ 8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09"/>
                <a:gd name="T59" fmla="*/ 75 w 75"/>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09">
                  <a:moveTo>
                    <a:pt x="0" y="86"/>
                  </a:moveTo>
                  <a:lnTo>
                    <a:pt x="13" y="109"/>
                  </a:lnTo>
                  <a:lnTo>
                    <a:pt x="28" y="99"/>
                  </a:lnTo>
                  <a:lnTo>
                    <a:pt x="40" y="85"/>
                  </a:lnTo>
                  <a:lnTo>
                    <a:pt x="52" y="69"/>
                  </a:lnTo>
                  <a:lnTo>
                    <a:pt x="60" y="52"/>
                  </a:lnTo>
                  <a:lnTo>
                    <a:pt x="66" y="37"/>
                  </a:lnTo>
                  <a:lnTo>
                    <a:pt x="70" y="22"/>
                  </a:lnTo>
                  <a:lnTo>
                    <a:pt x="74" y="11"/>
                  </a:lnTo>
                  <a:lnTo>
                    <a:pt x="75" y="6"/>
                  </a:lnTo>
                  <a:lnTo>
                    <a:pt x="50" y="0"/>
                  </a:lnTo>
                  <a:lnTo>
                    <a:pt x="47" y="9"/>
                  </a:lnTo>
                  <a:lnTo>
                    <a:pt x="44" y="19"/>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43" name="Freeform 296"/>
            <p:cNvSpPr>
              <a:spLocks/>
            </p:cNvSpPr>
            <p:nvPr/>
          </p:nvSpPr>
          <p:spPr bwMode="auto">
            <a:xfrm>
              <a:off x="4078" y="3279"/>
              <a:ext cx="38" cy="55"/>
            </a:xfrm>
            <a:custGeom>
              <a:avLst/>
              <a:gdLst>
                <a:gd name="T0" fmla="*/ 0 w 75"/>
                <a:gd name="T1" fmla="*/ 86 h 111"/>
                <a:gd name="T2" fmla="*/ 12 w 75"/>
                <a:gd name="T3" fmla="*/ 111 h 111"/>
                <a:gd name="T4" fmla="*/ 27 w 75"/>
                <a:gd name="T5" fmla="*/ 100 h 111"/>
                <a:gd name="T6" fmla="*/ 40 w 75"/>
                <a:gd name="T7" fmla="*/ 86 h 111"/>
                <a:gd name="T8" fmla="*/ 52 w 75"/>
                <a:gd name="T9" fmla="*/ 70 h 111"/>
                <a:gd name="T10" fmla="*/ 60 w 75"/>
                <a:gd name="T11" fmla="*/ 53 h 111"/>
                <a:gd name="T12" fmla="*/ 65 w 75"/>
                <a:gd name="T13" fmla="*/ 37 h 111"/>
                <a:gd name="T14" fmla="*/ 70 w 75"/>
                <a:gd name="T15" fmla="*/ 23 h 111"/>
                <a:gd name="T16" fmla="*/ 74 w 75"/>
                <a:gd name="T17" fmla="*/ 11 h 111"/>
                <a:gd name="T18" fmla="*/ 75 w 75"/>
                <a:gd name="T19" fmla="*/ 6 h 111"/>
                <a:gd name="T20" fmla="*/ 49 w 75"/>
                <a:gd name="T21" fmla="*/ 0 h 111"/>
                <a:gd name="T22" fmla="*/ 47 w 75"/>
                <a:gd name="T23" fmla="*/ 9 h 111"/>
                <a:gd name="T24" fmla="*/ 44 w 75"/>
                <a:gd name="T25" fmla="*/ 20 h 111"/>
                <a:gd name="T26" fmla="*/ 39 w 75"/>
                <a:gd name="T27" fmla="*/ 32 h 111"/>
                <a:gd name="T28" fmla="*/ 33 w 75"/>
                <a:gd name="T29" fmla="*/ 45 h 111"/>
                <a:gd name="T30" fmla="*/ 26 w 75"/>
                <a:gd name="T31" fmla="*/ 58 h 111"/>
                <a:gd name="T32" fmla="*/ 18 w 75"/>
                <a:gd name="T33" fmla="*/ 70 h 111"/>
                <a:gd name="T34" fmla="*/ 10 w 75"/>
                <a:gd name="T35" fmla="*/ 79 h 111"/>
                <a:gd name="T36" fmla="*/ 0 w 75"/>
                <a:gd name="T37" fmla="*/ 8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6"/>
                  </a:moveTo>
                  <a:lnTo>
                    <a:pt x="12" y="111"/>
                  </a:lnTo>
                  <a:lnTo>
                    <a:pt x="27" y="100"/>
                  </a:lnTo>
                  <a:lnTo>
                    <a:pt x="40" y="86"/>
                  </a:lnTo>
                  <a:lnTo>
                    <a:pt x="52" y="70"/>
                  </a:lnTo>
                  <a:lnTo>
                    <a:pt x="60" y="53"/>
                  </a:lnTo>
                  <a:lnTo>
                    <a:pt x="65" y="37"/>
                  </a:lnTo>
                  <a:lnTo>
                    <a:pt x="70" y="23"/>
                  </a:lnTo>
                  <a:lnTo>
                    <a:pt x="74" y="11"/>
                  </a:lnTo>
                  <a:lnTo>
                    <a:pt x="75" y="6"/>
                  </a:lnTo>
                  <a:lnTo>
                    <a:pt x="49" y="0"/>
                  </a:lnTo>
                  <a:lnTo>
                    <a:pt x="47" y="9"/>
                  </a:lnTo>
                  <a:lnTo>
                    <a:pt x="44" y="20"/>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44" name="Freeform 297"/>
            <p:cNvSpPr>
              <a:spLocks/>
            </p:cNvSpPr>
            <p:nvPr/>
          </p:nvSpPr>
          <p:spPr bwMode="auto">
            <a:xfrm>
              <a:off x="3823" y="3047"/>
              <a:ext cx="106" cy="305"/>
            </a:xfrm>
            <a:custGeom>
              <a:avLst/>
              <a:gdLst>
                <a:gd name="T0" fmla="*/ 197 w 212"/>
                <a:gd name="T1" fmla="*/ 611 h 611"/>
                <a:gd name="T2" fmla="*/ 212 w 212"/>
                <a:gd name="T3" fmla="*/ 588 h 611"/>
                <a:gd name="T4" fmla="*/ 163 w 212"/>
                <a:gd name="T5" fmla="*/ 550 h 611"/>
                <a:gd name="T6" fmla="*/ 121 w 212"/>
                <a:gd name="T7" fmla="*/ 509 h 611"/>
                <a:gd name="T8" fmla="*/ 89 w 212"/>
                <a:gd name="T9" fmla="*/ 464 h 611"/>
                <a:gd name="T10" fmla="*/ 65 w 212"/>
                <a:gd name="T11" fmla="*/ 418 h 611"/>
                <a:gd name="T12" fmla="*/ 48 w 212"/>
                <a:gd name="T13" fmla="*/ 369 h 611"/>
                <a:gd name="T14" fmla="*/ 36 w 212"/>
                <a:gd name="T15" fmla="*/ 322 h 611"/>
                <a:gd name="T16" fmla="*/ 29 w 212"/>
                <a:gd name="T17" fmla="*/ 275 h 611"/>
                <a:gd name="T18" fmla="*/ 27 w 212"/>
                <a:gd name="T19" fmla="*/ 229 h 611"/>
                <a:gd name="T20" fmla="*/ 28 w 212"/>
                <a:gd name="T21" fmla="*/ 185 h 611"/>
                <a:gd name="T22" fmla="*/ 32 w 212"/>
                <a:gd name="T23" fmla="*/ 145 h 611"/>
                <a:gd name="T24" fmla="*/ 37 w 212"/>
                <a:gd name="T25" fmla="*/ 108 h 611"/>
                <a:gd name="T26" fmla="*/ 44 w 212"/>
                <a:gd name="T27" fmla="*/ 75 h 611"/>
                <a:gd name="T28" fmla="*/ 51 w 212"/>
                <a:gd name="T29" fmla="*/ 49 h 611"/>
                <a:gd name="T30" fmla="*/ 57 w 212"/>
                <a:gd name="T31" fmla="*/ 28 h 611"/>
                <a:gd name="T32" fmla="*/ 60 w 212"/>
                <a:gd name="T33" fmla="*/ 14 h 611"/>
                <a:gd name="T34" fmla="*/ 63 w 212"/>
                <a:gd name="T35" fmla="*/ 10 h 611"/>
                <a:gd name="T36" fmla="*/ 37 w 212"/>
                <a:gd name="T37" fmla="*/ 0 h 611"/>
                <a:gd name="T38" fmla="*/ 35 w 212"/>
                <a:gd name="T39" fmla="*/ 6 h 611"/>
                <a:gd name="T40" fmla="*/ 32 w 212"/>
                <a:gd name="T41" fmla="*/ 20 h 611"/>
                <a:gd name="T42" fmla="*/ 25 w 212"/>
                <a:gd name="T43" fmla="*/ 41 h 611"/>
                <a:gd name="T44" fmla="*/ 18 w 212"/>
                <a:gd name="T45" fmla="*/ 68 h 611"/>
                <a:gd name="T46" fmla="*/ 11 w 212"/>
                <a:gd name="T47" fmla="*/ 103 h 611"/>
                <a:gd name="T48" fmla="*/ 5 w 212"/>
                <a:gd name="T49" fmla="*/ 142 h 611"/>
                <a:gd name="T50" fmla="*/ 2 w 212"/>
                <a:gd name="T51" fmla="*/ 185 h 611"/>
                <a:gd name="T52" fmla="*/ 0 w 212"/>
                <a:gd name="T53" fmla="*/ 231 h 611"/>
                <a:gd name="T54" fmla="*/ 3 w 212"/>
                <a:gd name="T55" fmla="*/ 279 h 611"/>
                <a:gd name="T56" fmla="*/ 10 w 212"/>
                <a:gd name="T57" fmla="*/ 329 h 611"/>
                <a:gd name="T58" fmla="*/ 22 w 212"/>
                <a:gd name="T59" fmla="*/ 380 h 611"/>
                <a:gd name="T60" fmla="*/ 41 w 212"/>
                <a:gd name="T61" fmla="*/ 430 h 611"/>
                <a:gd name="T62" fmla="*/ 67 w 212"/>
                <a:gd name="T63" fmla="*/ 479 h 611"/>
                <a:gd name="T64" fmla="*/ 101 w 212"/>
                <a:gd name="T65" fmla="*/ 526 h 611"/>
                <a:gd name="T66" fmla="*/ 144 w 212"/>
                <a:gd name="T67" fmla="*/ 571 h 611"/>
                <a:gd name="T68" fmla="*/ 197 w 212"/>
                <a:gd name="T69" fmla="*/ 611 h 6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611"/>
                <a:gd name="T107" fmla="*/ 212 w 212"/>
                <a:gd name="T108" fmla="*/ 611 h 6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611">
                  <a:moveTo>
                    <a:pt x="197" y="611"/>
                  </a:moveTo>
                  <a:lnTo>
                    <a:pt x="212" y="588"/>
                  </a:lnTo>
                  <a:lnTo>
                    <a:pt x="163" y="550"/>
                  </a:lnTo>
                  <a:lnTo>
                    <a:pt x="121" y="509"/>
                  </a:lnTo>
                  <a:lnTo>
                    <a:pt x="89" y="464"/>
                  </a:lnTo>
                  <a:lnTo>
                    <a:pt x="65" y="418"/>
                  </a:lnTo>
                  <a:lnTo>
                    <a:pt x="48" y="369"/>
                  </a:lnTo>
                  <a:lnTo>
                    <a:pt x="36" y="322"/>
                  </a:lnTo>
                  <a:lnTo>
                    <a:pt x="29" y="275"/>
                  </a:lnTo>
                  <a:lnTo>
                    <a:pt x="27" y="229"/>
                  </a:lnTo>
                  <a:lnTo>
                    <a:pt x="28" y="185"/>
                  </a:lnTo>
                  <a:lnTo>
                    <a:pt x="32" y="145"/>
                  </a:lnTo>
                  <a:lnTo>
                    <a:pt x="37" y="108"/>
                  </a:lnTo>
                  <a:lnTo>
                    <a:pt x="44" y="75"/>
                  </a:lnTo>
                  <a:lnTo>
                    <a:pt x="51" y="49"/>
                  </a:lnTo>
                  <a:lnTo>
                    <a:pt x="57" y="28"/>
                  </a:lnTo>
                  <a:lnTo>
                    <a:pt x="60" y="14"/>
                  </a:lnTo>
                  <a:lnTo>
                    <a:pt x="63" y="10"/>
                  </a:lnTo>
                  <a:lnTo>
                    <a:pt x="37" y="0"/>
                  </a:lnTo>
                  <a:lnTo>
                    <a:pt x="35" y="6"/>
                  </a:lnTo>
                  <a:lnTo>
                    <a:pt x="32" y="20"/>
                  </a:lnTo>
                  <a:lnTo>
                    <a:pt x="25" y="41"/>
                  </a:lnTo>
                  <a:lnTo>
                    <a:pt x="18" y="68"/>
                  </a:lnTo>
                  <a:lnTo>
                    <a:pt x="11" y="103"/>
                  </a:lnTo>
                  <a:lnTo>
                    <a:pt x="5" y="142"/>
                  </a:lnTo>
                  <a:lnTo>
                    <a:pt x="2" y="185"/>
                  </a:lnTo>
                  <a:lnTo>
                    <a:pt x="0" y="231"/>
                  </a:lnTo>
                  <a:lnTo>
                    <a:pt x="3" y="279"/>
                  </a:lnTo>
                  <a:lnTo>
                    <a:pt x="10" y="329"/>
                  </a:lnTo>
                  <a:lnTo>
                    <a:pt x="22" y="380"/>
                  </a:lnTo>
                  <a:lnTo>
                    <a:pt x="41" y="430"/>
                  </a:lnTo>
                  <a:lnTo>
                    <a:pt x="67" y="479"/>
                  </a:lnTo>
                  <a:lnTo>
                    <a:pt x="101" y="526"/>
                  </a:lnTo>
                  <a:lnTo>
                    <a:pt x="144" y="571"/>
                  </a:lnTo>
                  <a:lnTo>
                    <a:pt x="197" y="611"/>
                  </a:lnTo>
                  <a:close/>
                </a:path>
              </a:pathLst>
            </a:custGeom>
            <a:solidFill>
              <a:srgbClr val="000000"/>
            </a:solidFill>
            <a:ln w="9525">
              <a:noFill/>
              <a:round/>
              <a:headEnd/>
              <a:tailEnd/>
            </a:ln>
          </p:spPr>
          <p:txBody>
            <a:bodyPr/>
            <a:lstStyle/>
            <a:p>
              <a:endParaRPr lang="ru-RU"/>
            </a:p>
          </p:txBody>
        </p:sp>
        <p:sp>
          <p:nvSpPr>
            <p:cNvPr id="11345" name="Freeform 298"/>
            <p:cNvSpPr>
              <a:spLocks/>
            </p:cNvSpPr>
            <p:nvPr/>
          </p:nvSpPr>
          <p:spPr bwMode="auto">
            <a:xfrm>
              <a:off x="3728" y="2981"/>
              <a:ext cx="111" cy="382"/>
            </a:xfrm>
            <a:custGeom>
              <a:avLst/>
              <a:gdLst>
                <a:gd name="T0" fmla="*/ 207 w 222"/>
                <a:gd name="T1" fmla="*/ 764 h 764"/>
                <a:gd name="T2" fmla="*/ 222 w 222"/>
                <a:gd name="T3" fmla="*/ 743 h 764"/>
                <a:gd name="T4" fmla="*/ 165 w 222"/>
                <a:gd name="T5" fmla="*/ 696 h 764"/>
                <a:gd name="T6" fmla="*/ 120 w 222"/>
                <a:gd name="T7" fmla="*/ 643 h 764"/>
                <a:gd name="T8" fmla="*/ 86 w 222"/>
                <a:gd name="T9" fmla="*/ 588 h 764"/>
                <a:gd name="T10" fmla="*/ 59 w 222"/>
                <a:gd name="T11" fmla="*/ 529 h 764"/>
                <a:gd name="T12" fmla="*/ 42 w 222"/>
                <a:gd name="T13" fmla="*/ 469 h 764"/>
                <a:gd name="T14" fmla="*/ 31 w 222"/>
                <a:gd name="T15" fmla="*/ 408 h 764"/>
                <a:gd name="T16" fmla="*/ 27 w 222"/>
                <a:gd name="T17" fmla="*/ 348 h 764"/>
                <a:gd name="T18" fmla="*/ 27 w 222"/>
                <a:gd name="T19" fmla="*/ 289 h 764"/>
                <a:gd name="T20" fmla="*/ 31 w 222"/>
                <a:gd name="T21" fmla="*/ 233 h 764"/>
                <a:gd name="T22" fmla="*/ 40 w 222"/>
                <a:gd name="T23" fmla="*/ 181 h 764"/>
                <a:gd name="T24" fmla="*/ 49 w 222"/>
                <a:gd name="T25" fmla="*/ 134 h 764"/>
                <a:gd name="T26" fmla="*/ 58 w 222"/>
                <a:gd name="T27" fmla="*/ 93 h 764"/>
                <a:gd name="T28" fmla="*/ 67 w 222"/>
                <a:gd name="T29" fmla="*/ 59 h 764"/>
                <a:gd name="T30" fmla="*/ 76 w 222"/>
                <a:gd name="T31" fmla="*/ 32 h 764"/>
                <a:gd name="T32" fmla="*/ 82 w 222"/>
                <a:gd name="T33" fmla="*/ 16 h 764"/>
                <a:gd name="T34" fmla="*/ 84 w 222"/>
                <a:gd name="T35" fmla="*/ 9 h 764"/>
                <a:gd name="T36" fmla="*/ 60 w 222"/>
                <a:gd name="T37" fmla="*/ 0 h 764"/>
                <a:gd name="T38" fmla="*/ 58 w 222"/>
                <a:gd name="T39" fmla="*/ 7 h 764"/>
                <a:gd name="T40" fmla="*/ 51 w 222"/>
                <a:gd name="T41" fmla="*/ 24 h 764"/>
                <a:gd name="T42" fmla="*/ 43 w 222"/>
                <a:gd name="T43" fmla="*/ 51 h 764"/>
                <a:gd name="T44" fmla="*/ 33 w 222"/>
                <a:gd name="T45" fmla="*/ 87 h 764"/>
                <a:gd name="T46" fmla="*/ 22 w 222"/>
                <a:gd name="T47" fmla="*/ 129 h 764"/>
                <a:gd name="T48" fmla="*/ 13 w 222"/>
                <a:gd name="T49" fmla="*/ 179 h 764"/>
                <a:gd name="T50" fmla="*/ 6 w 222"/>
                <a:gd name="T51" fmla="*/ 233 h 764"/>
                <a:gd name="T52" fmla="*/ 2 w 222"/>
                <a:gd name="T53" fmla="*/ 291 h 764"/>
                <a:gd name="T54" fmla="*/ 0 w 222"/>
                <a:gd name="T55" fmla="*/ 352 h 764"/>
                <a:gd name="T56" fmla="*/ 6 w 222"/>
                <a:gd name="T57" fmla="*/ 414 h 764"/>
                <a:gd name="T58" fmla="*/ 16 w 222"/>
                <a:gd name="T59" fmla="*/ 477 h 764"/>
                <a:gd name="T60" fmla="*/ 36 w 222"/>
                <a:gd name="T61" fmla="*/ 541 h 764"/>
                <a:gd name="T62" fmla="*/ 63 w 222"/>
                <a:gd name="T63" fmla="*/ 602 h 764"/>
                <a:gd name="T64" fmla="*/ 99 w 222"/>
                <a:gd name="T65" fmla="*/ 660 h 764"/>
                <a:gd name="T66" fmla="*/ 147 w 222"/>
                <a:gd name="T67" fmla="*/ 715 h 764"/>
                <a:gd name="T68" fmla="*/ 207 w 222"/>
                <a:gd name="T69" fmla="*/ 764 h 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764"/>
                <a:gd name="T107" fmla="*/ 222 w 222"/>
                <a:gd name="T108" fmla="*/ 764 h 7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764">
                  <a:moveTo>
                    <a:pt x="207" y="764"/>
                  </a:moveTo>
                  <a:lnTo>
                    <a:pt x="222" y="743"/>
                  </a:lnTo>
                  <a:lnTo>
                    <a:pt x="165" y="696"/>
                  </a:lnTo>
                  <a:lnTo>
                    <a:pt x="120" y="643"/>
                  </a:lnTo>
                  <a:lnTo>
                    <a:pt x="86" y="588"/>
                  </a:lnTo>
                  <a:lnTo>
                    <a:pt x="59" y="529"/>
                  </a:lnTo>
                  <a:lnTo>
                    <a:pt x="42" y="469"/>
                  </a:lnTo>
                  <a:lnTo>
                    <a:pt x="31" y="408"/>
                  </a:lnTo>
                  <a:lnTo>
                    <a:pt x="27" y="348"/>
                  </a:lnTo>
                  <a:lnTo>
                    <a:pt x="27" y="289"/>
                  </a:lnTo>
                  <a:lnTo>
                    <a:pt x="31" y="233"/>
                  </a:lnTo>
                  <a:lnTo>
                    <a:pt x="40" y="181"/>
                  </a:lnTo>
                  <a:lnTo>
                    <a:pt x="49" y="134"/>
                  </a:lnTo>
                  <a:lnTo>
                    <a:pt x="58" y="93"/>
                  </a:lnTo>
                  <a:lnTo>
                    <a:pt x="67" y="59"/>
                  </a:lnTo>
                  <a:lnTo>
                    <a:pt x="76" y="32"/>
                  </a:lnTo>
                  <a:lnTo>
                    <a:pt x="82" y="16"/>
                  </a:lnTo>
                  <a:lnTo>
                    <a:pt x="84" y="9"/>
                  </a:lnTo>
                  <a:lnTo>
                    <a:pt x="60" y="0"/>
                  </a:lnTo>
                  <a:lnTo>
                    <a:pt x="58" y="7"/>
                  </a:lnTo>
                  <a:lnTo>
                    <a:pt x="51" y="24"/>
                  </a:lnTo>
                  <a:lnTo>
                    <a:pt x="43" y="51"/>
                  </a:lnTo>
                  <a:lnTo>
                    <a:pt x="33" y="87"/>
                  </a:lnTo>
                  <a:lnTo>
                    <a:pt x="22" y="129"/>
                  </a:lnTo>
                  <a:lnTo>
                    <a:pt x="13" y="179"/>
                  </a:lnTo>
                  <a:lnTo>
                    <a:pt x="6" y="233"/>
                  </a:lnTo>
                  <a:lnTo>
                    <a:pt x="2" y="291"/>
                  </a:lnTo>
                  <a:lnTo>
                    <a:pt x="0" y="352"/>
                  </a:lnTo>
                  <a:lnTo>
                    <a:pt x="6" y="414"/>
                  </a:lnTo>
                  <a:lnTo>
                    <a:pt x="16" y="477"/>
                  </a:lnTo>
                  <a:lnTo>
                    <a:pt x="36" y="541"/>
                  </a:lnTo>
                  <a:lnTo>
                    <a:pt x="63" y="602"/>
                  </a:lnTo>
                  <a:lnTo>
                    <a:pt x="99" y="660"/>
                  </a:lnTo>
                  <a:lnTo>
                    <a:pt x="147" y="715"/>
                  </a:lnTo>
                  <a:lnTo>
                    <a:pt x="207" y="764"/>
                  </a:lnTo>
                  <a:close/>
                </a:path>
              </a:pathLst>
            </a:custGeom>
            <a:solidFill>
              <a:srgbClr val="000000"/>
            </a:solidFill>
            <a:ln w="9525">
              <a:noFill/>
              <a:round/>
              <a:headEnd/>
              <a:tailEnd/>
            </a:ln>
          </p:spPr>
          <p:txBody>
            <a:bodyPr/>
            <a:lstStyle/>
            <a:p>
              <a:endParaRPr lang="ru-RU"/>
            </a:p>
          </p:txBody>
        </p:sp>
      </p:grpSp>
      <p:pic>
        <p:nvPicPr>
          <p:cNvPr id="399677" name="Picture 317">
            <a:hlinkClick r:id="" action="ppaction://media"/>
          </p:cNvPr>
          <p:cNvPicPr>
            <a:picLocks noRot="1" noChangeAspect="1" noChangeArrowheads="1"/>
          </p:cNvPicPr>
          <p:nvPr>
            <a:wavAudioFile r:embed="rId1" name="MSj00749880000[1].wav"/>
          </p:nvPr>
        </p:nvPicPr>
        <p:blipFill>
          <a:blip r:embed="rId4"/>
          <a:srcRect/>
          <a:stretch>
            <a:fillRect/>
          </a:stretch>
        </p:blipFill>
        <p:spPr bwMode="auto">
          <a:xfrm>
            <a:off x="0" y="0"/>
            <a:ext cx="73025" cy="73025"/>
          </a:xfrm>
          <a:prstGeom prst="rect">
            <a:avLst/>
          </a:prstGeom>
          <a:noFill/>
          <a:ln w="9525">
            <a:noFill/>
            <a:miter lim="800000"/>
            <a:headEnd/>
            <a:tailEnd/>
          </a:ln>
        </p:spPr>
      </p:pic>
      <p:grpSp>
        <p:nvGrpSpPr>
          <p:cNvPr id="3" name="Group 318"/>
          <p:cNvGrpSpPr>
            <a:grpSpLocks/>
          </p:cNvGrpSpPr>
          <p:nvPr/>
        </p:nvGrpSpPr>
        <p:grpSpPr bwMode="auto">
          <a:xfrm>
            <a:off x="323850" y="1412875"/>
            <a:ext cx="871538" cy="869950"/>
            <a:chOff x="3651" y="2839"/>
            <a:chExt cx="549" cy="548"/>
          </a:xfrm>
        </p:grpSpPr>
        <p:sp>
          <p:nvSpPr>
            <p:cNvPr id="11314" name="Freeform 319"/>
            <p:cNvSpPr>
              <a:spLocks/>
            </p:cNvSpPr>
            <p:nvPr/>
          </p:nvSpPr>
          <p:spPr bwMode="auto">
            <a:xfrm>
              <a:off x="3651" y="2839"/>
              <a:ext cx="549" cy="548"/>
            </a:xfrm>
            <a:custGeom>
              <a:avLst/>
              <a:gdLst>
                <a:gd name="T0" fmla="*/ 1096 w 1098"/>
                <a:gd name="T1" fmla="*/ 605 h 1098"/>
                <a:gd name="T2" fmla="*/ 1074 w 1098"/>
                <a:gd name="T3" fmla="*/ 713 h 1098"/>
                <a:gd name="T4" fmla="*/ 1032 w 1098"/>
                <a:gd name="T5" fmla="*/ 811 h 1098"/>
                <a:gd name="T6" fmla="*/ 972 w 1098"/>
                <a:gd name="T7" fmla="*/ 898 h 1098"/>
                <a:gd name="T8" fmla="*/ 899 w 1098"/>
                <a:gd name="T9" fmla="*/ 972 h 1098"/>
                <a:gd name="T10" fmla="*/ 811 w 1098"/>
                <a:gd name="T11" fmla="*/ 1032 h 1098"/>
                <a:gd name="T12" fmla="*/ 712 w 1098"/>
                <a:gd name="T13" fmla="*/ 1073 h 1098"/>
                <a:gd name="T14" fmla="*/ 605 w 1098"/>
                <a:gd name="T15" fmla="*/ 1095 h 1098"/>
                <a:gd name="T16" fmla="*/ 492 w 1098"/>
                <a:gd name="T17" fmla="*/ 1095 h 1098"/>
                <a:gd name="T18" fmla="*/ 385 w 1098"/>
                <a:gd name="T19" fmla="*/ 1073 h 1098"/>
                <a:gd name="T20" fmla="*/ 287 w 1098"/>
                <a:gd name="T21" fmla="*/ 1032 h 1098"/>
                <a:gd name="T22" fmla="*/ 199 w 1098"/>
                <a:gd name="T23" fmla="*/ 972 h 1098"/>
                <a:gd name="T24" fmla="*/ 126 w 1098"/>
                <a:gd name="T25" fmla="*/ 898 h 1098"/>
                <a:gd name="T26" fmla="*/ 66 w 1098"/>
                <a:gd name="T27" fmla="*/ 811 h 1098"/>
                <a:gd name="T28" fmla="*/ 24 w 1098"/>
                <a:gd name="T29" fmla="*/ 713 h 1098"/>
                <a:gd name="T30" fmla="*/ 2 w 1098"/>
                <a:gd name="T31" fmla="*/ 605 h 1098"/>
                <a:gd name="T32" fmla="*/ 2 w 1098"/>
                <a:gd name="T33" fmla="*/ 493 h 1098"/>
                <a:gd name="T34" fmla="*/ 24 w 1098"/>
                <a:gd name="T35" fmla="*/ 385 h 1098"/>
                <a:gd name="T36" fmla="*/ 66 w 1098"/>
                <a:gd name="T37" fmla="*/ 287 h 1098"/>
                <a:gd name="T38" fmla="*/ 126 w 1098"/>
                <a:gd name="T39" fmla="*/ 200 h 1098"/>
                <a:gd name="T40" fmla="*/ 199 w 1098"/>
                <a:gd name="T41" fmla="*/ 126 h 1098"/>
                <a:gd name="T42" fmla="*/ 287 w 1098"/>
                <a:gd name="T43" fmla="*/ 66 h 1098"/>
                <a:gd name="T44" fmla="*/ 385 w 1098"/>
                <a:gd name="T45" fmla="*/ 25 h 1098"/>
                <a:gd name="T46" fmla="*/ 492 w 1098"/>
                <a:gd name="T47" fmla="*/ 3 h 1098"/>
                <a:gd name="T48" fmla="*/ 611 w 1098"/>
                <a:gd name="T49" fmla="*/ 3 h 1098"/>
                <a:gd name="T50" fmla="*/ 725 w 1098"/>
                <a:gd name="T51" fmla="*/ 25 h 1098"/>
                <a:gd name="T52" fmla="*/ 826 w 1098"/>
                <a:gd name="T53" fmla="*/ 65 h 1098"/>
                <a:gd name="T54" fmla="*/ 912 w 1098"/>
                <a:gd name="T55" fmla="*/ 124 h 1098"/>
                <a:gd name="T56" fmla="*/ 984 w 1098"/>
                <a:gd name="T57" fmla="*/ 198 h 1098"/>
                <a:gd name="T58" fmla="*/ 1039 w 1098"/>
                <a:gd name="T59" fmla="*/ 285 h 1098"/>
                <a:gd name="T60" fmla="*/ 1076 w 1098"/>
                <a:gd name="T61" fmla="*/ 384 h 1098"/>
                <a:gd name="T62" fmla="*/ 1096 w 1098"/>
                <a:gd name="T63" fmla="*/ 491 h 10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8"/>
                <a:gd name="T97" fmla="*/ 0 h 1098"/>
                <a:gd name="T98" fmla="*/ 1098 w 1098"/>
                <a:gd name="T99" fmla="*/ 1098 h 10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8" h="1098">
                  <a:moveTo>
                    <a:pt x="1098" y="549"/>
                  </a:moveTo>
                  <a:lnTo>
                    <a:pt x="1096" y="605"/>
                  </a:lnTo>
                  <a:lnTo>
                    <a:pt x="1086" y="660"/>
                  </a:lnTo>
                  <a:lnTo>
                    <a:pt x="1074" y="713"/>
                  </a:lnTo>
                  <a:lnTo>
                    <a:pt x="1055" y="762"/>
                  </a:lnTo>
                  <a:lnTo>
                    <a:pt x="1032" y="811"/>
                  </a:lnTo>
                  <a:lnTo>
                    <a:pt x="1005" y="856"/>
                  </a:lnTo>
                  <a:lnTo>
                    <a:pt x="972" y="898"/>
                  </a:lnTo>
                  <a:lnTo>
                    <a:pt x="938" y="937"/>
                  </a:lnTo>
                  <a:lnTo>
                    <a:pt x="899" y="972"/>
                  </a:lnTo>
                  <a:lnTo>
                    <a:pt x="856" y="1004"/>
                  </a:lnTo>
                  <a:lnTo>
                    <a:pt x="811" y="1032"/>
                  </a:lnTo>
                  <a:lnTo>
                    <a:pt x="763" y="1055"/>
                  </a:lnTo>
                  <a:lnTo>
                    <a:pt x="712" y="1073"/>
                  </a:lnTo>
                  <a:lnTo>
                    <a:pt x="659" y="1086"/>
                  </a:lnTo>
                  <a:lnTo>
                    <a:pt x="605" y="1095"/>
                  </a:lnTo>
                  <a:lnTo>
                    <a:pt x="548" y="1098"/>
                  </a:lnTo>
                  <a:lnTo>
                    <a:pt x="492" y="1095"/>
                  </a:lnTo>
                  <a:lnTo>
                    <a:pt x="438" y="1086"/>
                  </a:lnTo>
                  <a:lnTo>
                    <a:pt x="385" y="1073"/>
                  </a:lnTo>
                  <a:lnTo>
                    <a:pt x="335" y="1055"/>
                  </a:lnTo>
                  <a:lnTo>
                    <a:pt x="287" y="1032"/>
                  </a:lnTo>
                  <a:lnTo>
                    <a:pt x="242" y="1004"/>
                  </a:lnTo>
                  <a:lnTo>
                    <a:pt x="199" y="972"/>
                  </a:lnTo>
                  <a:lnTo>
                    <a:pt x="160" y="937"/>
                  </a:lnTo>
                  <a:lnTo>
                    <a:pt x="126" y="898"/>
                  </a:lnTo>
                  <a:lnTo>
                    <a:pt x="93" y="856"/>
                  </a:lnTo>
                  <a:lnTo>
                    <a:pt x="66" y="811"/>
                  </a:lnTo>
                  <a:lnTo>
                    <a:pt x="43" y="762"/>
                  </a:lnTo>
                  <a:lnTo>
                    <a:pt x="24" y="713"/>
                  </a:lnTo>
                  <a:lnTo>
                    <a:pt x="12" y="660"/>
                  </a:lnTo>
                  <a:lnTo>
                    <a:pt x="2" y="605"/>
                  </a:lnTo>
                  <a:lnTo>
                    <a:pt x="0" y="549"/>
                  </a:lnTo>
                  <a:lnTo>
                    <a:pt x="2" y="493"/>
                  </a:lnTo>
                  <a:lnTo>
                    <a:pt x="12" y="438"/>
                  </a:lnTo>
                  <a:lnTo>
                    <a:pt x="24" y="385"/>
                  </a:lnTo>
                  <a:lnTo>
                    <a:pt x="43" y="336"/>
                  </a:lnTo>
                  <a:lnTo>
                    <a:pt x="66" y="287"/>
                  </a:lnTo>
                  <a:lnTo>
                    <a:pt x="93" y="242"/>
                  </a:lnTo>
                  <a:lnTo>
                    <a:pt x="126" y="200"/>
                  </a:lnTo>
                  <a:lnTo>
                    <a:pt x="160" y="161"/>
                  </a:lnTo>
                  <a:lnTo>
                    <a:pt x="199" y="126"/>
                  </a:lnTo>
                  <a:lnTo>
                    <a:pt x="242" y="94"/>
                  </a:lnTo>
                  <a:lnTo>
                    <a:pt x="287" y="66"/>
                  </a:lnTo>
                  <a:lnTo>
                    <a:pt x="335" y="43"/>
                  </a:lnTo>
                  <a:lnTo>
                    <a:pt x="385" y="25"/>
                  </a:lnTo>
                  <a:lnTo>
                    <a:pt x="438" y="12"/>
                  </a:lnTo>
                  <a:lnTo>
                    <a:pt x="492" y="3"/>
                  </a:lnTo>
                  <a:lnTo>
                    <a:pt x="548" y="0"/>
                  </a:lnTo>
                  <a:lnTo>
                    <a:pt x="611" y="3"/>
                  </a:lnTo>
                  <a:lnTo>
                    <a:pt x="669" y="11"/>
                  </a:lnTo>
                  <a:lnTo>
                    <a:pt x="725" y="25"/>
                  </a:lnTo>
                  <a:lnTo>
                    <a:pt x="778" y="43"/>
                  </a:lnTo>
                  <a:lnTo>
                    <a:pt x="826" y="65"/>
                  </a:lnTo>
                  <a:lnTo>
                    <a:pt x="871" y="93"/>
                  </a:lnTo>
                  <a:lnTo>
                    <a:pt x="912" y="124"/>
                  </a:lnTo>
                  <a:lnTo>
                    <a:pt x="950" y="158"/>
                  </a:lnTo>
                  <a:lnTo>
                    <a:pt x="984" y="198"/>
                  </a:lnTo>
                  <a:lnTo>
                    <a:pt x="1014" y="240"/>
                  </a:lnTo>
                  <a:lnTo>
                    <a:pt x="1039" y="285"/>
                  </a:lnTo>
                  <a:lnTo>
                    <a:pt x="1060" y="334"/>
                  </a:lnTo>
                  <a:lnTo>
                    <a:pt x="1076" y="384"/>
                  </a:lnTo>
                  <a:lnTo>
                    <a:pt x="1089" y="437"/>
                  </a:lnTo>
                  <a:lnTo>
                    <a:pt x="1096" y="491"/>
                  </a:lnTo>
                  <a:lnTo>
                    <a:pt x="1098" y="549"/>
                  </a:lnTo>
                  <a:close/>
                </a:path>
              </a:pathLst>
            </a:custGeom>
            <a:solidFill>
              <a:srgbClr val="000000"/>
            </a:solidFill>
            <a:ln w="9525">
              <a:noFill/>
              <a:round/>
              <a:headEnd/>
              <a:tailEnd/>
            </a:ln>
          </p:spPr>
          <p:txBody>
            <a:bodyPr/>
            <a:lstStyle/>
            <a:p>
              <a:endParaRPr lang="ru-RU"/>
            </a:p>
          </p:txBody>
        </p:sp>
        <p:sp>
          <p:nvSpPr>
            <p:cNvPr id="11315" name="Freeform 320"/>
            <p:cNvSpPr>
              <a:spLocks/>
            </p:cNvSpPr>
            <p:nvPr/>
          </p:nvSpPr>
          <p:spPr bwMode="auto">
            <a:xfrm>
              <a:off x="3708" y="2940"/>
              <a:ext cx="470" cy="425"/>
            </a:xfrm>
            <a:custGeom>
              <a:avLst/>
              <a:gdLst>
                <a:gd name="T0" fmla="*/ 817 w 940"/>
                <a:gd name="T1" fmla="*/ 29 h 852"/>
                <a:gd name="T2" fmla="*/ 842 w 940"/>
                <a:gd name="T3" fmla="*/ 90 h 852"/>
                <a:gd name="T4" fmla="*/ 861 w 940"/>
                <a:gd name="T5" fmla="*/ 155 h 852"/>
                <a:gd name="T6" fmla="*/ 870 w 940"/>
                <a:gd name="T7" fmla="*/ 223 h 852"/>
                <a:gd name="T8" fmla="*/ 869 w 940"/>
                <a:gd name="T9" fmla="*/ 309 h 852"/>
                <a:gd name="T10" fmla="*/ 848 w 940"/>
                <a:gd name="T11" fmla="*/ 407 h 852"/>
                <a:gd name="T12" fmla="*/ 810 w 940"/>
                <a:gd name="T13" fmla="*/ 497 h 852"/>
                <a:gd name="T14" fmla="*/ 756 w 940"/>
                <a:gd name="T15" fmla="*/ 578 h 852"/>
                <a:gd name="T16" fmla="*/ 688 w 940"/>
                <a:gd name="T17" fmla="*/ 646 h 852"/>
                <a:gd name="T18" fmla="*/ 607 w 940"/>
                <a:gd name="T19" fmla="*/ 700 h 852"/>
                <a:gd name="T20" fmla="*/ 516 w 940"/>
                <a:gd name="T21" fmla="*/ 738 h 852"/>
                <a:gd name="T22" fmla="*/ 418 w 940"/>
                <a:gd name="T23" fmla="*/ 758 h 852"/>
                <a:gd name="T24" fmla="*/ 340 w 940"/>
                <a:gd name="T25" fmla="*/ 760 h 852"/>
                <a:gd name="T26" fmla="*/ 287 w 940"/>
                <a:gd name="T27" fmla="*/ 755 h 852"/>
                <a:gd name="T28" fmla="*/ 236 w 940"/>
                <a:gd name="T29" fmla="*/ 743 h 852"/>
                <a:gd name="T30" fmla="*/ 188 w 940"/>
                <a:gd name="T31" fmla="*/ 728 h 852"/>
                <a:gd name="T32" fmla="*/ 141 w 940"/>
                <a:gd name="T33" fmla="*/ 708 h 852"/>
                <a:gd name="T34" fmla="*/ 97 w 940"/>
                <a:gd name="T35" fmla="*/ 684 h 852"/>
                <a:gd name="T36" fmla="*/ 55 w 940"/>
                <a:gd name="T37" fmla="*/ 655 h 852"/>
                <a:gd name="T38" fmla="*/ 17 w 940"/>
                <a:gd name="T39" fmla="*/ 621 h 852"/>
                <a:gd name="T40" fmla="*/ 17 w 940"/>
                <a:gd name="T41" fmla="*/ 632 h 852"/>
                <a:gd name="T42" fmla="*/ 56 w 940"/>
                <a:gd name="T43" fmla="*/ 682 h 852"/>
                <a:gd name="T44" fmla="*/ 103 w 940"/>
                <a:gd name="T45" fmla="*/ 727 h 852"/>
                <a:gd name="T46" fmla="*/ 153 w 940"/>
                <a:gd name="T47" fmla="*/ 767 h 852"/>
                <a:gd name="T48" fmla="*/ 210 w 940"/>
                <a:gd name="T49" fmla="*/ 799 h 852"/>
                <a:gd name="T50" fmla="*/ 270 w 940"/>
                <a:gd name="T51" fmla="*/ 824 h 852"/>
                <a:gd name="T52" fmla="*/ 333 w 940"/>
                <a:gd name="T53" fmla="*/ 841 h 852"/>
                <a:gd name="T54" fmla="*/ 400 w 940"/>
                <a:gd name="T55" fmla="*/ 851 h 852"/>
                <a:gd name="T56" fmla="*/ 486 w 940"/>
                <a:gd name="T57" fmla="*/ 849 h 852"/>
                <a:gd name="T58" fmla="*/ 584 w 940"/>
                <a:gd name="T59" fmla="*/ 829 h 852"/>
                <a:gd name="T60" fmla="*/ 675 w 940"/>
                <a:gd name="T61" fmla="*/ 791 h 852"/>
                <a:gd name="T62" fmla="*/ 756 w 940"/>
                <a:gd name="T63" fmla="*/ 737 h 852"/>
                <a:gd name="T64" fmla="*/ 825 w 940"/>
                <a:gd name="T65" fmla="*/ 669 h 852"/>
                <a:gd name="T66" fmla="*/ 879 w 940"/>
                <a:gd name="T67" fmla="*/ 588 h 852"/>
                <a:gd name="T68" fmla="*/ 917 w 940"/>
                <a:gd name="T69" fmla="*/ 497 h 852"/>
                <a:gd name="T70" fmla="*/ 938 w 940"/>
                <a:gd name="T71" fmla="*/ 399 h 852"/>
                <a:gd name="T72" fmla="*/ 938 w 940"/>
                <a:gd name="T73" fmla="*/ 297 h 852"/>
                <a:gd name="T74" fmla="*/ 918 w 940"/>
                <a:gd name="T75" fmla="*/ 203 h 852"/>
                <a:gd name="T76" fmla="*/ 882 w 940"/>
                <a:gd name="T77" fmla="*/ 114 h 852"/>
                <a:gd name="T78" fmla="*/ 832 w 940"/>
                <a:gd name="T79" fmla="*/ 36 h 8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0"/>
                <a:gd name="T121" fmla="*/ 0 h 852"/>
                <a:gd name="T122" fmla="*/ 940 w 940"/>
                <a:gd name="T123" fmla="*/ 852 h 8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0" h="852">
                  <a:moveTo>
                    <a:pt x="801" y="0"/>
                  </a:moveTo>
                  <a:lnTo>
                    <a:pt x="817" y="29"/>
                  </a:lnTo>
                  <a:lnTo>
                    <a:pt x="831" y="59"/>
                  </a:lnTo>
                  <a:lnTo>
                    <a:pt x="842" y="90"/>
                  </a:lnTo>
                  <a:lnTo>
                    <a:pt x="853" y="121"/>
                  </a:lnTo>
                  <a:lnTo>
                    <a:pt x="861" y="155"/>
                  </a:lnTo>
                  <a:lnTo>
                    <a:pt x="866" y="188"/>
                  </a:lnTo>
                  <a:lnTo>
                    <a:pt x="870" y="223"/>
                  </a:lnTo>
                  <a:lnTo>
                    <a:pt x="871" y="257"/>
                  </a:lnTo>
                  <a:lnTo>
                    <a:pt x="869" y="309"/>
                  </a:lnTo>
                  <a:lnTo>
                    <a:pt x="861" y="359"/>
                  </a:lnTo>
                  <a:lnTo>
                    <a:pt x="848" y="407"/>
                  </a:lnTo>
                  <a:lnTo>
                    <a:pt x="832" y="453"/>
                  </a:lnTo>
                  <a:lnTo>
                    <a:pt x="810" y="497"/>
                  </a:lnTo>
                  <a:lnTo>
                    <a:pt x="785" y="538"/>
                  </a:lnTo>
                  <a:lnTo>
                    <a:pt x="756" y="578"/>
                  </a:lnTo>
                  <a:lnTo>
                    <a:pt x="724" y="613"/>
                  </a:lnTo>
                  <a:lnTo>
                    <a:pt x="688" y="646"/>
                  </a:lnTo>
                  <a:lnTo>
                    <a:pt x="649" y="674"/>
                  </a:lnTo>
                  <a:lnTo>
                    <a:pt x="607" y="700"/>
                  </a:lnTo>
                  <a:lnTo>
                    <a:pt x="563" y="722"/>
                  </a:lnTo>
                  <a:lnTo>
                    <a:pt x="516" y="738"/>
                  </a:lnTo>
                  <a:lnTo>
                    <a:pt x="468" y="750"/>
                  </a:lnTo>
                  <a:lnTo>
                    <a:pt x="418" y="758"/>
                  </a:lnTo>
                  <a:lnTo>
                    <a:pt x="366" y="761"/>
                  </a:lnTo>
                  <a:lnTo>
                    <a:pt x="340" y="760"/>
                  </a:lnTo>
                  <a:lnTo>
                    <a:pt x="313" y="758"/>
                  </a:lnTo>
                  <a:lnTo>
                    <a:pt x="287" y="755"/>
                  </a:lnTo>
                  <a:lnTo>
                    <a:pt x="262" y="750"/>
                  </a:lnTo>
                  <a:lnTo>
                    <a:pt x="236" y="743"/>
                  </a:lnTo>
                  <a:lnTo>
                    <a:pt x="212" y="737"/>
                  </a:lnTo>
                  <a:lnTo>
                    <a:pt x="188" y="728"/>
                  </a:lnTo>
                  <a:lnTo>
                    <a:pt x="164" y="718"/>
                  </a:lnTo>
                  <a:lnTo>
                    <a:pt x="141" y="708"/>
                  </a:lnTo>
                  <a:lnTo>
                    <a:pt x="119" y="696"/>
                  </a:lnTo>
                  <a:lnTo>
                    <a:pt x="97" y="684"/>
                  </a:lnTo>
                  <a:lnTo>
                    <a:pt x="76" y="670"/>
                  </a:lnTo>
                  <a:lnTo>
                    <a:pt x="55" y="655"/>
                  </a:lnTo>
                  <a:lnTo>
                    <a:pt x="37" y="639"/>
                  </a:lnTo>
                  <a:lnTo>
                    <a:pt x="17" y="621"/>
                  </a:lnTo>
                  <a:lnTo>
                    <a:pt x="0" y="604"/>
                  </a:lnTo>
                  <a:lnTo>
                    <a:pt x="17" y="632"/>
                  </a:lnTo>
                  <a:lnTo>
                    <a:pt x="36" y="657"/>
                  </a:lnTo>
                  <a:lnTo>
                    <a:pt x="56" y="682"/>
                  </a:lnTo>
                  <a:lnTo>
                    <a:pt x="78" y="705"/>
                  </a:lnTo>
                  <a:lnTo>
                    <a:pt x="103" y="727"/>
                  </a:lnTo>
                  <a:lnTo>
                    <a:pt x="127" y="748"/>
                  </a:lnTo>
                  <a:lnTo>
                    <a:pt x="153" y="767"/>
                  </a:lnTo>
                  <a:lnTo>
                    <a:pt x="181" y="784"/>
                  </a:lnTo>
                  <a:lnTo>
                    <a:pt x="210" y="799"/>
                  </a:lnTo>
                  <a:lnTo>
                    <a:pt x="239" y="813"/>
                  </a:lnTo>
                  <a:lnTo>
                    <a:pt x="270" y="824"/>
                  </a:lnTo>
                  <a:lnTo>
                    <a:pt x="301" y="835"/>
                  </a:lnTo>
                  <a:lnTo>
                    <a:pt x="333" y="841"/>
                  </a:lnTo>
                  <a:lnTo>
                    <a:pt x="366" y="847"/>
                  </a:lnTo>
                  <a:lnTo>
                    <a:pt x="400" y="851"/>
                  </a:lnTo>
                  <a:lnTo>
                    <a:pt x="434" y="852"/>
                  </a:lnTo>
                  <a:lnTo>
                    <a:pt x="486" y="849"/>
                  </a:lnTo>
                  <a:lnTo>
                    <a:pt x="536" y="841"/>
                  </a:lnTo>
                  <a:lnTo>
                    <a:pt x="584" y="829"/>
                  </a:lnTo>
                  <a:lnTo>
                    <a:pt x="631" y="813"/>
                  </a:lnTo>
                  <a:lnTo>
                    <a:pt x="675" y="791"/>
                  </a:lnTo>
                  <a:lnTo>
                    <a:pt x="717" y="765"/>
                  </a:lnTo>
                  <a:lnTo>
                    <a:pt x="756" y="737"/>
                  </a:lnTo>
                  <a:lnTo>
                    <a:pt x="791" y="704"/>
                  </a:lnTo>
                  <a:lnTo>
                    <a:pt x="825" y="669"/>
                  </a:lnTo>
                  <a:lnTo>
                    <a:pt x="854" y="629"/>
                  </a:lnTo>
                  <a:lnTo>
                    <a:pt x="879" y="588"/>
                  </a:lnTo>
                  <a:lnTo>
                    <a:pt x="900" y="544"/>
                  </a:lnTo>
                  <a:lnTo>
                    <a:pt x="917" y="497"/>
                  </a:lnTo>
                  <a:lnTo>
                    <a:pt x="930" y="448"/>
                  </a:lnTo>
                  <a:lnTo>
                    <a:pt x="938" y="399"/>
                  </a:lnTo>
                  <a:lnTo>
                    <a:pt x="940" y="347"/>
                  </a:lnTo>
                  <a:lnTo>
                    <a:pt x="938" y="297"/>
                  </a:lnTo>
                  <a:lnTo>
                    <a:pt x="931" y="249"/>
                  </a:lnTo>
                  <a:lnTo>
                    <a:pt x="918" y="203"/>
                  </a:lnTo>
                  <a:lnTo>
                    <a:pt x="903" y="158"/>
                  </a:lnTo>
                  <a:lnTo>
                    <a:pt x="882" y="114"/>
                  </a:lnTo>
                  <a:lnTo>
                    <a:pt x="859" y="74"/>
                  </a:lnTo>
                  <a:lnTo>
                    <a:pt x="832" y="36"/>
                  </a:lnTo>
                  <a:lnTo>
                    <a:pt x="801" y="0"/>
                  </a:lnTo>
                  <a:close/>
                </a:path>
              </a:pathLst>
            </a:custGeom>
            <a:solidFill>
              <a:srgbClr val="C4C4C4"/>
            </a:solidFill>
            <a:ln w="9525">
              <a:noFill/>
              <a:round/>
              <a:headEnd/>
              <a:tailEnd/>
            </a:ln>
          </p:spPr>
          <p:txBody>
            <a:bodyPr/>
            <a:lstStyle/>
            <a:p>
              <a:endParaRPr lang="ru-RU"/>
            </a:p>
          </p:txBody>
        </p:sp>
        <p:sp>
          <p:nvSpPr>
            <p:cNvPr id="11316" name="Freeform 321"/>
            <p:cNvSpPr>
              <a:spLocks/>
            </p:cNvSpPr>
            <p:nvPr/>
          </p:nvSpPr>
          <p:spPr bwMode="auto">
            <a:xfrm>
              <a:off x="3673" y="2861"/>
              <a:ext cx="470" cy="459"/>
            </a:xfrm>
            <a:custGeom>
              <a:avLst/>
              <a:gdLst>
                <a:gd name="T0" fmla="*/ 488 w 941"/>
                <a:gd name="T1" fmla="*/ 916 h 919"/>
                <a:gd name="T2" fmla="*/ 586 w 941"/>
                <a:gd name="T3" fmla="*/ 896 h 919"/>
                <a:gd name="T4" fmla="*/ 677 w 941"/>
                <a:gd name="T5" fmla="*/ 858 h 919"/>
                <a:gd name="T6" fmla="*/ 758 w 941"/>
                <a:gd name="T7" fmla="*/ 804 h 919"/>
                <a:gd name="T8" fmla="*/ 826 w 941"/>
                <a:gd name="T9" fmla="*/ 736 h 919"/>
                <a:gd name="T10" fmla="*/ 880 w 941"/>
                <a:gd name="T11" fmla="*/ 655 h 919"/>
                <a:gd name="T12" fmla="*/ 918 w 941"/>
                <a:gd name="T13" fmla="*/ 565 h 919"/>
                <a:gd name="T14" fmla="*/ 939 w 941"/>
                <a:gd name="T15" fmla="*/ 467 h 919"/>
                <a:gd name="T16" fmla="*/ 940 w 941"/>
                <a:gd name="T17" fmla="*/ 381 h 919"/>
                <a:gd name="T18" fmla="*/ 931 w 941"/>
                <a:gd name="T19" fmla="*/ 313 h 919"/>
                <a:gd name="T20" fmla="*/ 912 w 941"/>
                <a:gd name="T21" fmla="*/ 248 h 919"/>
                <a:gd name="T22" fmla="*/ 887 w 941"/>
                <a:gd name="T23" fmla="*/ 187 h 919"/>
                <a:gd name="T24" fmla="*/ 853 w 941"/>
                <a:gd name="T25" fmla="*/ 141 h 919"/>
                <a:gd name="T26" fmla="*/ 815 w 941"/>
                <a:gd name="T27" fmla="*/ 107 h 919"/>
                <a:gd name="T28" fmla="*/ 774 w 941"/>
                <a:gd name="T29" fmla="*/ 79 h 919"/>
                <a:gd name="T30" fmla="*/ 730 w 941"/>
                <a:gd name="T31" fmla="*/ 53 h 919"/>
                <a:gd name="T32" fmla="*/ 683 w 941"/>
                <a:gd name="T33" fmla="*/ 34 h 919"/>
                <a:gd name="T34" fmla="*/ 635 w 941"/>
                <a:gd name="T35" fmla="*/ 18 h 919"/>
                <a:gd name="T36" fmla="*/ 584 w 941"/>
                <a:gd name="T37" fmla="*/ 6 h 919"/>
                <a:gd name="T38" fmla="*/ 531 w 941"/>
                <a:gd name="T39" fmla="*/ 1 h 919"/>
                <a:gd name="T40" fmla="*/ 453 w 941"/>
                <a:gd name="T41" fmla="*/ 3 h 919"/>
                <a:gd name="T42" fmla="*/ 355 w 941"/>
                <a:gd name="T43" fmla="*/ 23 h 919"/>
                <a:gd name="T44" fmla="*/ 264 w 941"/>
                <a:gd name="T45" fmla="*/ 61 h 919"/>
                <a:gd name="T46" fmla="*/ 183 w 941"/>
                <a:gd name="T47" fmla="*/ 116 h 919"/>
                <a:gd name="T48" fmla="*/ 115 w 941"/>
                <a:gd name="T49" fmla="*/ 185 h 919"/>
                <a:gd name="T50" fmla="*/ 61 w 941"/>
                <a:gd name="T51" fmla="*/ 265 h 919"/>
                <a:gd name="T52" fmla="*/ 23 w 941"/>
                <a:gd name="T53" fmla="*/ 355 h 919"/>
                <a:gd name="T54" fmla="*/ 2 w 941"/>
                <a:gd name="T55" fmla="*/ 453 h 919"/>
                <a:gd name="T56" fmla="*/ 1 w 941"/>
                <a:gd name="T57" fmla="*/ 540 h 919"/>
                <a:gd name="T58" fmla="*/ 10 w 941"/>
                <a:gd name="T59" fmla="*/ 608 h 919"/>
                <a:gd name="T60" fmla="*/ 29 w 941"/>
                <a:gd name="T61" fmla="*/ 672 h 919"/>
                <a:gd name="T62" fmla="*/ 54 w 941"/>
                <a:gd name="T63" fmla="*/ 733 h 919"/>
                <a:gd name="T64" fmla="*/ 87 w 941"/>
                <a:gd name="T65" fmla="*/ 779 h 919"/>
                <a:gd name="T66" fmla="*/ 125 w 941"/>
                <a:gd name="T67" fmla="*/ 813 h 919"/>
                <a:gd name="T68" fmla="*/ 167 w 941"/>
                <a:gd name="T69" fmla="*/ 842 h 919"/>
                <a:gd name="T70" fmla="*/ 211 w 941"/>
                <a:gd name="T71" fmla="*/ 866 h 919"/>
                <a:gd name="T72" fmla="*/ 258 w 941"/>
                <a:gd name="T73" fmla="*/ 886 h 919"/>
                <a:gd name="T74" fmla="*/ 306 w 941"/>
                <a:gd name="T75" fmla="*/ 901 h 919"/>
                <a:gd name="T76" fmla="*/ 357 w 941"/>
                <a:gd name="T77" fmla="*/ 913 h 919"/>
                <a:gd name="T78" fmla="*/ 410 w 941"/>
                <a:gd name="T79" fmla="*/ 918 h 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1"/>
                <a:gd name="T121" fmla="*/ 0 h 919"/>
                <a:gd name="T122" fmla="*/ 941 w 941"/>
                <a:gd name="T123" fmla="*/ 919 h 9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1" h="919">
                  <a:moveTo>
                    <a:pt x="436" y="919"/>
                  </a:moveTo>
                  <a:lnTo>
                    <a:pt x="488" y="916"/>
                  </a:lnTo>
                  <a:lnTo>
                    <a:pt x="538" y="908"/>
                  </a:lnTo>
                  <a:lnTo>
                    <a:pt x="586" y="896"/>
                  </a:lnTo>
                  <a:lnTo>
                    <a:pt x="633" y="880"/>
                  </a:lnTo>
                  <a:lnTo>
                    <a:pt x="677" y="858"/>
                  </a:lnTo>
                  <a:lnTo>
                    <a:pt x="719" y="832"/>
                  </a:lnTo>
                  <a:lnTo>
                    <a:pt x="758" y="804"/>
                  </a:lnTo>
                  <a:lnTo>
                    <a:pt x="794" y="771"/>
                  </a:lnTo>
                  <a:lnTo>
                    <a:pt x="826" y="736"/>
                  </a:lnTo>
                  <a:lnTo>
                    <a:pt x="855" y="696"/>
                  </a:lnTo>
                  <a:lnTo>
                    <a:pt x="880" y="655"/>
                  </a:lnTo>
                  <a:lnTo>
                    <a:pt x="902" y="611"/>
                  </a:lnTo>
                  <a:lnTo>
                    <a:pt x="918" y="565"/>
                  </a:lnTo>
                  <a:lnTo>
                    <a:pt x="931" y="517"/>
                  </a:lnTo>
                  <a:lnTo>
                    <a:pt x="939" y="467"/>
                  </a:lnTo>
                  <a:lnTo>
                    <a:pt x="941" y="415"/>
                  </a:lnTo>
                  <a:lnTo>
                    <a:pt x="940" y="381"/>
                  </a:lnTo>
                  <a:lnTo>
                    <a:pt x="936" y="346"/>
                  </a:lnTo>
                  <a:lnTo>
                    <a:pt x="931" y="313"/>
                  </a:lnTo>
                  <a:lnTo>
                    <a:pt x="923" y="279"/>
                  </a:lnTo>
                  <a:lnTo>
                    <a:pt x="912" y="248"/>
                  </a:lnTo>
                  <a:lnTo>
                    <a:pt x="901" y="217"/>
                  </a:lnTo>
                  <a:lnTo>
                    <a:pt x="887" y="187"/>
                  </a:lnTo>
                  <a:lnTo>
                    <a:pt x="871" y="158"/>
                  </a:lnTo>
                  <a:lnTo>
                    <a:pt x="853" y="141"/>
                  </a:lnTo>
                  <a:lnTo>
                    <a:pt x="834" y="124"/>
                  </a:lnTo>
                  <a:lnTo>
                    <a:pt x="815" y="107"/>
                  </a:lnTo>
                  <a:lnTo>
                    <a:pt x="795" y="92"/>
                  </a:lnTo>
                  <a:lnTo>
                    <a:pt x="774" y="79"/>
                  </a:lnTo>
                  <a:lnTo>
                    <a:pt x="752" y="66"/>
                  </a:lnTo>
                  <a:lnTo>
                    <a:pt x="730" y="53"/>
                  </a:lnTo>
                  <a:lnTo>
                    <a:pt x="707" y="43"/>
                  </a:lnTo>
                  <a:lnTo>
                    <a:pt x="683" y="34"/>
                  </a:lnTo>
                  <a:lnTo>
                    <a:pt x="659" y="24"/>
                  </a:lnTo>
                  <a:lnTo>
                    <a:pt x="635" y="18"/>
                  </a:lnTo>
                  <a:lnTo>
                    <a:pt x="609" y="12"/>
                  </a:lnTo>
                  <a:lnTo>
                    <a:pt x="584" y="6"/>
                  </a:lnTo>
                  <a:lnTo>
                    <a:pt x="557" y="3"/>
                  </a:lnTo>
                  <a:lnTo>
                    <a:pt x="531" y="1"/>
                  </a:lnTo>
                  <a:lnTo>
                    <a:pt x="504" y="0"/>
                  </a:lnTo>
                  <a:lnTo>
                    <a:pt x="453" y="3"/>
                  </a:lnTo>
                  <a:lnTo>
                    <a:pt x="403" y="11"/>
                  </a:lnTo>
                  <a:lnTo>
                    <a:pt x="355" y="23"/>
                  </a:lnTo>
                  <a:lnTo>
                    <a:pt x="307" y="41"/>
                  </a:lnTo>
                  <a:lnTo>
                    <a:pt x="264" y="61"/>
                  </a:lnTo>
                  <a:lnTo>
                    <a:pt x="222" y="87"/>
                  </a:lnTo>
                  <a:lnTo>
                    <a:pt x="183" y="116"/>
                  </a:lnTo>
                  <a:lnTo>
                    <a:pt x="147" y="149"/>
                  </a:lnTo>
                  <a:lnTo>
                    <a:pt x="115" y="185"/>
                  </a:lnTo>
                  <a:lnTo>
                    <a:pt x="86" y="224"/>
                  </a:lnTo>
                  <a:lnTo>
                    <a:pt x="61" y="265"/>
                  </a:lnTo>
                  <a:lnTo>
                    <a:pt x="39" y="309"/>
                  </a:lnTo>
                  <a:lnTo>
                    <a:pt x="23" y="355"/>
                  </a:lnTo>
                  <a:lnTo>
                    <a:pt x="10" y="404"/>
                  </a:lnTo>
                  <a:lnTo>
                    <a:pt x="2" y="453"/>
                  </a:lnTo>
                  <a:lnTo>
                    <a:pt x="0" y="505"/>
                  </a:lnTo>
                  <a:lnTo>
                    <a:pt x="1" y="540"/>
                  </a:lnTo>
                  <a:lnTo>
                    <a:pt x="4" y="574"/>
                  </a:lnTo>
                  <a:lnTo>
                    <a:pt x="10" y="608"/>
                  </a:lnTo>
                  <a:lnTo>
                    <a:pt x="18" y="640"/>
                  </a:lnTo>
                  <a:lnTo>
                    <a:pt x="29" y="672"/>
                  </a:lnTo>
                  <a:lnTo>
                    <a:pt x="40" y="703"/>
                  </a:lnTo>
                  <a:lnTo>
                    <a:pt x="54" y="733"/>
                  </a:lnTo>
                  <a:lnTo>
                    <a:pt x="70" y="762"/>
                  </a:lnTo>
                  <a:lnTo>
                    <a:pt x="87" y="779"/>
                  </a:lnTo>
                  <a:lnTo>
                    <a:pt x="107" y="797"/>
                  </a:lnTo>
                  <a:lnTo>
                    <a:pt x="125" y="813"/>
                  </a:lnTo>
                  <a:lnTo>
                    <a:pt x="146" y="828"/>
                  </a:lnTo>
                  <a:lnTo>
                    <a:pt x="167" y="842"/>
                  </a:lnTo>
                  <a:lnTo>
                    <a:pt x="189" y="854"/>
                  </a:lnTo>
                  <a:lnTo>
                    <a:pt x="211" y="866"/>
                  </a:lnTo>
                  <a:lnTo>
                    <a:pt x="234" y="876"/>
                  </a:lnTo>
                  <a:lnTo>
                    <a:pt x="258" y="886"/>
                  </a:lnTo>
                  <a:lnTo>
                    <a:pt x="282" y="895"/>
                  </a:lnTo>
                  <a:lnTo>
                    <a:pt x="306" y="901"/>
                  </a:lnTo>
                  <a:lnTo>
                    <a:pt x="332" y="908"/>
                  </a:lnTo>
                  <a:lnTo>
                    <a:pt x="357" y="913"/>
                  </a:lnTo>
                  <a:lnTo>
                    <a:pt x="383" y="916"/>
                  </a:lnTo>
                  <a:lnTo>
                    <a:pt x="410" y="918"/>
                  </a:lnTo>
                  <a:lnTo>
                    <a:pt x="436" y="919"/>
                  </a:lnTo>
                  <a:close/>
                </a:path>
              </a:pathLst>
            </a:custGeom>
            <a:solidFill>
              <a:srgbClr val="FFFFFF"/>
            </a:solidFill>
            <a:ln w="9525">
              <a:noFill/>
              <a:round/>
              <a:headEnd/>
              <a:tailEnd/>
            </a:ln>
          </p:spPr>
          <p:txBody>
            <a:bodyPr/>
            <a:lstStyle/>
            <a:p>
              <a:endParaRPr lang="ru-RU"/>
            </a:p>
          </p:txBody>
        </p:sp>
        <p:sp>
          <p:nvSpPr>
            <p:cNvPr id="11317" name="Freeform 322"/>
            <p:cNvSpPr>
              <a:spLocks/>
            </p:cNvSpPr>
            <p:nvPr/>
          </p:nvSpPr>
          <p:spPr bwMode="auto">
            <a:xfrm>
              <a:off x="3774" y="2895"/>
              <a:ext cx="238" cy="161"/>
            </a:xfrm>
            <a:custGeom>
              <a:avLst/>
              <a:gdLst>
                <a:gd name="T0" fmla="*/ 0 w 474"/>
                <a:gd name="T1" fmla="*/ 3 h 322"/>
                <a:gd name="T2" fmla="*/ 5 w 474"/>
                <a:gd name="T3" fmla="*/ 29 h 322"/>
                <a:gd name="T4" fmla="*/ 9 w 474"/>
                <a:gd name="T5" fmla="*/ 29 h 322"/>
                <a:gd name="T6" fmla="*/ 16 w 474"/>
                <a:gd name="T7" fmla="*/ 28 h 322"/>
                <a:gd name="T8" fmla="*/ 28 w 474"/>
                <a:gd name="T9" fmla="*/ 28 h 322"/>
                <a:gd name="T10" fmla="*/ 46 w 474"/>
                <a:gd name="T11" fmla="*/ 28 h 322"/>
                <a:gd name="T12" fmla="*/ 66 w 474"/>
                <a:gd name="T13" fmla="*/ 30 h 322"/>
                <a:gd name="T14" fmla="*/ 91 w 474"/>
                <a:gd name="T15" fmla="*/ 35 h 322"/>
                <a:gd name="T16" fmla="*/ 117 w 474"/>
                <a:gd name="T17" fmla="*/ 42 h 322"/>
                <a:gd name="T18" fmla="*/ 148 w 474"/>
                <a:gd name="T19" fmla="*/ 51 h 322"/>
                <a:gd name="T20" fmla="*/ 180 w 474"/>
                <a:gd name="T21" fmla="*/ 66 h 322"/>
                <a:gd name="T22" fmla="*/ 215 w 474"/>
                <a:gd name="T23" fmla="*/ 85 h 322"/>
                <a:gd name="T24" fmla="*/ 252 w 474"/>
                <a:gd name="T25" fmla="*/ 108 h 322"/>
                <a:gd name="T26" fmla="*/ 291 w 474"/>
                <a:gd name="T27" fmla="*/ 138 h 322"/>
                <a:gd name="T28" fmla="*/ 330 w 474"/>
                <a:gd name="T29" fmla="*/ 172 h 322"/>
                <a:gd name="T30" fmla="*/ 370 w 474"/>
                <a:gd name="T31" fmla="*/ 215 h 322"/>
                <a:gd name="T32" fmla="*/ 411 w 474"/>
                <a:gd name="T33" fmla="*/ 264 h 322"/>
                <a:gd name="T34" fmla="*/ 452 w 474"/>
                <a:gd name="T35" fmla="*/ 322 h 322"/>
                <a:gd name="T36" fmla="*/ 474 w 474"/>
                <a:gd name="T37" fmla="*/ 308 h 322"/>
                <a:gd name="T38" fmla="*/ 432 w 474"/>
                <a:gd name="T39" fmla="*/ 248 h 322"/>
                <a:gd name="T40" fmla="*/ 389 w 474"/>
                <a:gd name="T41" fmla="*/ 195 h 322"/>
                <a:gd name="T42" fmla="*/ 346 w 474"/>
                <a:gd name="T43" fmla="*/ 151 h 322"/>
                <a:gd name="T44" fmla="*/ 305 w 474"/>
                <a:gd name="T45" fmla="*/ 115 h 322"/>
                <a:gd name="T46" fmla="*/ 264 w 474"/>
                <a:gd name="T47" fmla="*/ 83 h 322"/>
                <a:gd name="T48" fmla="*/ 226 w 474"/>
                <a:gd name="T49" fmla="*/ 59 h 322"/>
                <a:gd name="T50" fmla="*/ 190 w 474"/>
                <a:gd name="T51" fmla="*/ 40 h 322"/>
                <a:gd name="T52" fmla="*/ 155 w 474"/>
                <a:gd name="T53" fmla="*/ 25 h 322"/>
                <a:gd name="T54" fmla="*/ 123 w 474"/>
                <a:gd name="T55" fmla="*/ 14 h 322"/>
                <a:gd name="T56" fmla="*/ 94 w 474"/>
                <a:gd name="T57" fmla="*/ 7 h 322"/>
                <a:gd name="T58" fmla="*/ 67 w 474"/>
                <a:gd name="T59" fmla="*/ 3 h 322"/>
                <a:gd name="T60" fmla="*/ 46 w 474"/>
                <a:gd name="T61" fmla="*/ 0 h 322"/>
                <a:gd name="T62" fmla="*/ 27 w 474"/>
                <a:gd name="T63" fmla="*/ 0 h 322"/>
                <a:gd name="T64" fmla="*/ 13 w 474"/>
                <a:gd name="T65" fmla="*/ 2 h 322"/>
                <a:gd name="T66" fmla="*/ 4 w 474"/>
                <a:gd name="T67" fmla="*/ 2 h 322"/>
                <a:gd name="T68" fmla="*/ 0 w 474"/>
                <a:gd name="T69" fmla="*/ 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22"/>
                <a:gd name="T107" fmla="*/ 474 w 474"/>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22">
                  <a:moveTo>
                    <a:pt x="0" y="3"/>
                  </a:moveTo>
                  <a:lnTo>
                    <a:pt x="5" y="29"/>
                  </a:lnTo>
                  <a:lnTo>
                    <a:pt x="9" y="29"/>
                  </a:lnTo>
                  <a:lnTo>
                    <a:pt x="16" y="28"/>
                  </a:lnTo>
                  <a:lnTo>
                    <a:pt x="28" y="28"/>
                  </a:lnTo>
                  <a:lnTo>
                    <a:pt x="46" y="28"/>
                  </a:lnTo>
                  <a:lnTo>
                    <a:pt x="66" y="30"/>
                  </a:lnTo>
                  <a:lnTo>
                    <a:pt x="91" y="35"/>
                  </a:lnTo>
                  <a:lnTo>
                    <a:pt x="117" y="42"/>
                  </a:lnTo>
                  <a:lnTo>
                    <a:pt x="148" y="51"/>
                  </a:lnTo>
                  <a:lnTo>
                    <a:pt x="180" y="66"/>
                  </a:lnTo>
                  <a:lnTo>
                    <a:pt x="215" y="85"/>
                  </a:lnTo>
                  <a:lnTo>
                    <a:pt x="252" y="108"/>
                  </a:lnTo>
                  <a:lnTo>
                    <a:pt x="291" y="138"/>
                  </a:lnTo>
                  <a:lnTo>
                    <a:pt x="330" y="172"/>
                  </a:lnTo>
                  <a:lnTo>
                    <a:pt x="370" y="215"/>
                  </a:lnTo>
                  <a:lnTo>
                    <a:pt x="411" y="264"/>
                  </a:lnTo>
                  <a:lnTo>
                    <a:pt x="452" y="322"/>
                  </a:lnTo>
                  <a:lnTo>
                    <a:pt x="474" y="308"/>
                  </a:lnTo>
                  <a:lnTo>
                    <a:pt x="432" y="248"/>
                  </a:lnTo>
                  <a:lnTo>
                    <a:pt x="389" y="195"/>
                  </a:lnTo>
                  <a:lnTo>
                    <a:pt x="346" y="151"/>
                  </a:lnTo>
                  <a:lnTo>
                    <a:pt x="305" y="115"/>
                  </a:lnTo>
                  <a:lnTo>
                    <a:pt x="264" y="83"/>
                  </a:lnTo>
                  <a:lnTo>
                    <a:pt x="226" y="59"/>
                  </a:lnTo>
                  <a:lnTo>
                    <a:pt x="190" y="40"/>
                  </a:lnTo>
                  <a:lnTo>
                    <a:pt x="155" y="25"/>
                  </a:lnTo>
                  <a:lnTo>
                    <a:pt x="123" y="14"/>
                  </a:lnTo>
                  <a:lnTo>
                    <a:pt x="94" y="7"/>
                  </a:lnTo>
                  <a:lnTo>
                    <a:pt x="67" y="3"/>
                  </a:lnTo>
                  <a:lnTo>
                    <a:pt x="46" y="0"/>
                  </a:lnTo>
                  <a:lnTo>
                    <a:pt x="27" y="0"/>
                  </a:lnTo>
                  <a:lnTo>
                    <a:pt x="13" y="2"/>
                  </a:lnTo>
                  <a:lnTo>
                    <a:pt x="4" y="2"/>
                  </a:lnTo>
                  <a:lnTo>
                    <a:pt x="0" y="3"/>
                  </a:lnTo>
                  <a:close/>
                </a:path>
              </a:pathLst>
            </a:custGeom>
            <a:solidFill>
              <a:srgbClr val="000000"/>
            </a:solidFill>
            <a:ln w="9525">
              <a:noFill/>
              <a:round/>
              <a:headEnd/>
              <a:tailEnd/>
            </a:ln>
          </p:spPr>
          <p:txBody>
            <a:bodyPr/>
            <a:lstStyle/>
            <a:p>
              <a:endParaRPr lang="ru-RU"/>
            </a:p>
          </p:txBody>
        </p:sp>
        <p:sp>
          <p:nvSpPr>
            <p:cNvPr id="11318" name="Freeform 323"/>
            <p:cNvSpPr>
              <a:spLocks/>
            </p:cNvSpPr>
            <p:nvPr/>
          </p:nvSpPr>
          <p:spPr bwMode="auto">
            <a:xfrm>
              <a:off x="3860" y="2855"/>
              <a:ext cx="227" cy="155"/>
            </a:xfrm>
            <a:custGeom>
              <a:avLst/>
              <a:gdLst>
                <a:gd name="T0" fmla="*/ 3 w 455"/>
                <a:gd name="T1" fmla="*/ 4 h 310"/>
                <a:gd name="T2" fmla="*/ 0 w 455"/>
                <a:gd name="T3" fmla="*/ 20 h 310"/>
                <a:gd name="T4" fmla="*/ 2 w 455"/>
                <a:gd name="T5" fmla="*/ 20 h 310"/>
                <a:gd name="T6" fmla="*/ 10 w 455"/>
                <a:gd name="T7" fmla="*/ 19 h 310"/>
                <a:gd name="T8" fmla="*/ 22 w 455"/>
                <a:gd name="T9" fmla="*/ 18 h 310"/>
                <a:gd name="T10" fmla="*/ 38 w 455"/>
                <a:gd name="T11" fmla="*/ 19 h 310"/>
                <a:gd name="T12" fmla="*/ 58 w 455"/>
                <a:gd name="T13" fmla="*/ 20 h 310"/>
                <a:gd name="T14" fmla="*/ 81 w 455"/>
                <a:gd name="T15" fmla="*/ 25 h 310"/>
                <a:gd name="T16" fmla="*/ 107 w 455"/>
                <a:gd name="T17" fmla="*/ 32 h 310"/>
                <a:gd name="T18" fmla="*/ 136 w 455"/>
                <a:gd name="T19" fmla="*/ 41 h 310"/>
                <a:gd name="T20" fmla="*/ 167 w 455"/>
                <a:gd name="T21" fmla="*/ 55 h 310"/>
                <a:gd name="T22" fmla="*/ 202 w 455"/>
                <a:gd name="T23" fmla="*/ 73 h 310"/>
                <a:gd name="T24" fmla="*/ 236 w 455"/>
                <a:gd name="T25" fmla="*/ 97 h 310"/>
                <a:gd name="T26" fmla="*/ 274 w 455"/>
                <a:gd name="T27" fmla="*/ 125 h 310"/>
                <a:gd name="T28" fmla="*/ 312 w 455"/>
                <a:gd name="T29" fmla="*/ 161 h 310"/>
                <a:gd name="T30" fmla="*/ 353 w 455"/>
                <a:gd name="T31" fmla="*/ 203 h 310"/>
                <a:gd name="T32" fmla="*/ 393 w 455"/>
                <a:gd name="T33" fmla="*/ 252 h 310"/>
                <a:gd name="T34" fmla="*/ 433 w 455"/>
                <a:gd name="T35" fmla="*/ 310 h 310"/>
                <a:gd name="T36" fmla="*/ 455 w 455"/>
                <a:gd name="T37" fmla="*/ 296 h 310"/>
                <a:gd name="T38" fmla="*/ 412 w 455"/>
                <a:gd name="T39" fmla="*/ 236 h 310"/>
                <a:gd name="T40" fmla="*/ 370 w 455"/>
                <a:gd name="T41" fmla="*/ 184 h 310"/>
                <a:gd name="T42" fmla="*/ 330 w 455"/>
                <a:gd name="T43" fmla="*/ 140 h 310"/>
                <a:gd name="T44" fmla="*/ 289 w 455"/>
                <a:gd name="T45" fmla="*/ 103 h 310"/>
                <a:gd name="T46" fmla="*/ 251 w 455"/>
                <a:gd name="T47" fmla="*/ 73 h 310"/>
                <a:gd name="T48" fmla="*/ 214 w 455"/>
                <a:gd name="T49" fmla="*/ 50 h 310"/>
                <a:gd name="T50" fmla="*/ 180 w 455"/>
                <a:gd name="T51" fmla="*/ 32 h 310"/>
                <a:gd name="T52" fmla="*/ 146 w 455"/>
                <a:gd name="T53" fmla="*/ 18 h 310"/>
                <a:gd name="T54" fmla="*/ 116 w 455"/>
                <a:gd name="T55" fmla="*/ 9 h 310"/>
                <a:gd name="T56" fmla="*/ 90 w 455"/>
                <a:gd name="T57" fmla="*/ 3 h 310"/>
                <a:gd name="T58" fmla="*/ 66 w 455"/>
                <a:gd name="T59" fmla="*/ 1 h 310"/>
                <a:gd name="T60" fmla="*/ 46 w 455"/>
                <a:gd name="T61" fmla="*/ 0 h 310"/>
                <a:gd name="T62" fmla="*/ 29 w 455"/>
                <a:gd name="T63" fmla="*/ 0 h 310"/>
                <a:gd name="T64" fmla="*/ 16 w 455"/>
                <a:gd name="T65" fmla="*/ 2 h 310"/>
                <a:gd name="T66" fmla="*/ 8 w 455"/>
                <a:gd name="T67" fmla="*/ 3 h 310"/>
                <a:gd name="T68" fmla="*/ 3 w 455"/>
                <a:gd name="T69" fmla="*/ 4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5"/>
                <a:gd name="T106" fmla="*/ 0 h 310"/>
                <a:gd name="T107" fmla="*/ 455 w 455"/>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5" h="310">
                  <a:moveTo>
                    <a:pt x="3" y="4"/>
                  </a:moveTo>
                  <a:lnTo>
                    <a:pt x="0" y="20"/>
                  </a:lnTo>
                  <a:lnTo>
                    <a:pt x="2" y="20"/>
                  </a:lnTo>
                  <a:lnTo>
                    <a:pt x="10" y="19"/>
                  </a:lnTo>
                  <a:lnTo>
                    <a:pt x="22" y="18"/>
                  </a:lnTo>
                  <a:lnTo>
                    <a:pt x="38" y="19"/>
                  </a:lnTo>
                  <a:lnTo>
                    <a:pt x="58" y="20"/>
                  </a:lnTo>
                  <a:lnTo>
                    <a:pt x="81" y="25"/>
                  </a:lnTo>
                  <a:lnTo>
                    <a:pt x="107" y="32"/>
                  </a:lnTo>
                  <a:lnTo>
                    <a:pt x="136" y="41"/>
                  </a:lnTo>
                  <a:lnTo>
                    <a:pt x="167" y="55"/>
                  </a:lnTo>
                  <a:lnTo>
                    <a:pt x="202" y="73"/>
                  </a:lnTo>
                  <a:lnTo>
                    <a:pt x="236" y="97"/>
                  </a:lnTo>
                  <a:lnTo>
                    <a:pt x="274" y="125"/>
                  </a:lnTo>
                  <a:lnTo>
                    <a:pt x="312" y="161"/>
                  </a:lnTo>
                  <a:lnTo>
                    <a:pt x="353" y="203"/>
                  </a:lnTo>
                  <a:lnTo>
                    <a:pt x="393" y="252"/>
                  </a:lnTo>
                  <a:lnTo>
                    <a:pt x="433" y="310"/>
                  </a:lnTo>
                  <a:lnTo>
                    <a:pt x="455" y="296"/>
                  </a:lnTo>
                  <a:lnTo>
                    <a:pt x="412" y="236"/>
                  </a:lnTo>
                  <a:lnTo>
                    <a:pt x="370" y="184"/>
                  </a:lnTo>
                  <a:lnTo>
                    <a:pt x="330" y="140"/>
                  </a:lnTo>
                  <a:lnTo>
                    <a:pt x="289" y="103"/>
                  </a:lnTo>
                  <a:lnTo>
                    <a:pt x="251" y="73"/>
                  </a:lnTo>
                  <a:lnTo>
                    <a:pt x="214" y="50"/>
                  </a:lnTo>
                  <a:lnTo>
                    <a:pt x="180" y="32"/>
                  </a:lnTo>
                  <a:lnTo>
                    <a:pt x="146" y="18"/>
                  </a:lnTo>
                  <a:lnTo>
                    <a:pt x="116" y="9"/>
                  </a:lnTo>
                  <a:lnTo>
                    <a:pt x="90" y="3"/>
                  </a:lnTo>
                  <a:lnTo>
                    <a:pt x="66" y="1"/>
                  </a:lnTo>
                  <a:lnTo>
                    <a:pt x="46" y="0"/>
                  </a:lnTo>
                  <a:lnTo>
                    <a:pt x="29" y="0"/>
                  </a:lnTo>
                  <a:lnTo>
                    <a:pt x="16" y="2"/>
                  </a:lnTo>
                  <a:lnTo>
                    <a:pt x="8" y="3"/>
                  </a:lnTo>
                  <a:lnTo>
                    <a:pt x="3" y="4"/>
                  </a:lnTo>
                  <a:close/>
                </a:path>
              </a:pathLst>
            </a:custGeom>
            <a:solidFill>
              <a:srgbClr val="000000"/>
            </a:solidFill>
            <a:ln w="9525">
              <a:noFill/>
              <a:round/>
              <a:headEnd/>
              <a:tailEnd/>
            </a:ln>
          </p:spPr>
          <p:txBody>
            <a:bodyPr/>
            <a:lstStyle/>
            <a:p>
              <a:endParaRPr lang="ru-RU"/>
            </a:p>
          </p:txBody>
        </p:sp>
        <p:sp>
          <p:nvSpPr>
            <p:cNvPr id="11319" name="Freeform 324"/>
            <p:cNvSpPr>
              <a:spLocks/>
            </p:cNvSpPr>
            <p:nvPr/>
          </p:nvSpPr>
          <p:spPr bwMode="auto">
            <a:xfrm>
              <a:off x="3694" y="2964"/>
              <a:ext cx="214" cy="152"/>
            </a:xfrm>
            <a:custGeom>
              <a:avLst/>
              <a:gdLst>
                <a:gd name="T0" fmla="*/ 0 w 429"/>
                <a:gd name="T1" fmla="*/ 3 h 305"/>
                <a:gd name="T2" fmla="*/ 6 w 429"/>
                <a:gd name="T3" fmla="*/ 28 h 305"/>
                <a:gd name="T4" fmla="*/ 8 w 429"/>
                <a:gd name="T5" fmla="*/ 28 h 305"/>
                <a:gd name="T6" fmla="*/ 15 w 429"/>
                <a:gd name="T7" fmla="*/ 27 h 305"/>
                <a:gd name="T8" fmla="*/ 27 w 429"/>
                <a:gd name="T9" fmla="*/ 26 h 305"/>
                <a:gd name="T10" fmla="*/ 42 w 429"/>
                <a:gd name="T11" fmla="*/ 27 h 305"/>
                <a:gd name="T12" fmla="*/ 60 w 429"/>
                <a:gd name="T13" fmla="*/ 28 h 305"/>
                <a:gd name="T14" fmla="*/ 81 w 429"/>
                <a:gd name="T15" fmla="*/ 32 h 305"/>
                <a:gd name="T16" fmla="*/ 105 w 429"/>
                <a:gd name="T17" fmla="*/ 38 h 305"/>
                <a:gd name="T18" fmla="*/ 133 w 429"/>
                <a:gd name="T19" fmla="*/ 47 h 305"/>
                <a:gd name="T20" fmla="*/ 162 w 429"/>
                <a:gd name="T21" fmla="*/ 61 h 305"/>
                <a:gd name="T22" fmla="*/ 193 w 429"/>
                <a:gd name="T23" fmla="*/ 78 h 305"/>
                <a:gd name="T24" fmla="*/ 226 w 429"/>
                <a:gd name="T25" fmla="*/ 100 h 305"/>
                <a:gd name="T26" fmla="*/ 261 w 429"/>
                <a:gd name="T27" fmla="*/ 127 h 305"/>
                <a:gd name="T28" fmla="*/ 296 w 429"/>
                <a:gd name="T29" fmla="*/ 161 h 305"/>
                <a:gd name="T30" fmla="*/ 332 w 429"/>
                <a:gd name="T31" fmla="*/ 201 h 305"/>
                <a:gd name="T32" fmla="*/ 370 w 429"/>
                <a:gd name="T33" fmla="*/ 250 h 305"/>
                <a:gd name="T34" fmla="*/ 407 w 429"/>
                <a:gd name="T35" fmla="*/ 305 h 305"/>
                <a:gd name="T36" fmla="*/ 429 w 429"/>
                <a:gd name="T37" fmla="*/ 291 h 305"/>
                <a:gd name="T38" fmla="*/ 390 w 429"/>
                <a:gd name="T39" fmla="*/ 232 h 305"/>
                <a:gd name="T40" fmla="*/ 350 w 429"/>
                <a:gd name="T41" fmla="*/ 183 h 305"/>
                <a:gd name="T42" fmla="*/ 312 w 429"/>
                <a:gd name="T43" fmla="*/ 140 h 305"/>
                <a:gd name="T44" fmla="*/ 274 w 429"/>
                <a:gd name="T45" fmla="*/ 104 h 305"/>
                <a:gd name="T46" fmla="*/ 239 w 429"/>
                <a:gd name="T47" fmla="*/ 76 h 305"/>
                <a:gd name="T48" fmla="*/ 203 w 429"/>
                <a:gd name="T49" fmla="*/ 51 h 305"/>
                <a:gd name="T50" fmla="*/ 171 w 429"/>
                <a:gd name="T51" fmla="*/ 34 h 305"/>
                <a:gd name="T52" fmla="*/ 140 w 429"/>
                <a:gd name="T53" fmla="*/ 20 h 305"/>
                <a:gd name="T54" fmla="*/ 111 w 429"/>
                <a:gd name="T55" fmla="*/ 11 h 305"/>
                <a:gd name="T56" fmla="*/ 84 w 429"/>
                <a:gd name="T57" fmla="*/ 4 h 305"/>
                <a:gd name="T58" fmla="*/ 61 w 429"/>
                <a:gd name="T59" fmla="*/ 1 h 305"/>
                <a:gd name="T60" fmla="*/ 42 w 429"/>
                <a:gd name="T61" fmla="*/ 0 h 305"/>
                <a:gd name="T62" fmla="*/ 26 w 429"/>
                <a:gd name="T63" fmla="*/ 0 h 305"/>
                <a:gd name="T64" fmla="*/ 13 w 429"/>
                <a:gd name="T65" fmla="*/ 1 h 305"/>
                <a:gd name="T66" fmla="*/ 4 w 429"/>
                <a:gd name="T67" fmla="*/ 2 h 305"/>
                <a:gd name="T68" fmla="*/ 0 w 429"/>
                <a:gd name="T69" fmla="*/ 3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305"/>
                <a:gd name="T107" fmla="*/ 429 w 429"/>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305">
                  <a:moveTo>
                    <a:pt x="0" y="3"/>
                  </a:moveTo>
                  <a:lnTo>
                    <a:pt x="6" y="28"/>
                  </a:lnTo>
                  <a:lnTo>
                    <a:pt x="8" y="28"/>
                  </a:lnTo>
                  <a:lnTo>
                    <a:pt x="15" y="27"/>
                  </a:lnTo>
                  <a:lnTo>
                    <a:pt x="27" y="26"/>
                  </a:lnTo>
                  <a:lnTo>
                    <a:pt x="42" y="27"/>
                  </a:lnTo>
                  <a:lnTo>
                    <a:pt x="60" y="28"/>
                  </a:lnTo>
                  <a:lnTo>
                    <a:pt x="81" y="32"/>
                  </a:lnTo>
                  <a:lnTo>
                    <a:pt x="105" y="38"/>
                  </a:lnTo>
                  <a:lnTo>
                    <a:pt x="133" y="47"/>
                  </a:lnTo>
                  <a:lnTo>
                    <a:pt x="162" y="61"/>
                  </a:lnTo>
                  <a:lnTo>
                    <a:pt x="193" y="78"/>
                  </a:lnTo>
                  <a:lnTo>
                    <a:pt x="226" y="100"/>
                  </a:lnTo>
                  <a:lnTo>
                    <a:pt x="261" y="127"/>
                  </a:lnTo>
                  <a:lnTo>
                    <a:pt x="296" y="161"/>
                  </a:lnTo>
                  <a:lnTo>
                    <a:pt x="332" y="201"/>
                  </a:lnTo>
                  <a:lnTo>
                    <a:pt x="370" y="250"/>
                  </a:lnTo>
                  <a:lnTo>
                    <a:pt x="407" y="305"/>
                  </a:lnTo>
                  <a:lnTo>
                    <a:pt x="429" y="291"/>
                  </a:lnTo>
                  <a:lnTo>
                    <a:pt x="390" y="232"/>
                  </a:lnTo>
                  <a:lnTo>
                    <a:pt x="350" y="183"/>
                  </a:lnTo>
                  <a:lnTo>
                    <a:pt x="312" y="140"/>
                  </a:lnTo>
                  <a:lnTo>
                    <a:pt x="274" y="104"/>
                  </a:lnTo>
                  <a:lnTo>
                    <a:pt x="239" y="76"/>
                  </a:lnTo>
                  <a:lnTo>
                    <a:pt x="203" y="51"/>
                  </a:lnTo>
                  <a:lnTo>
                    <a:pt x="171" y="34"/>
                  </a:lnTo>
                  <a:lnTo>
                    <a:pt x="140" y="20"/>
                  </a:lnTo>
                  <a:lnTo>
                    <a:pt x="111" y="11"/>
                  </a:lnTo>
                  <a:lnTo>
                    <a:pt x="84" y="4"/>
                  </a:lnTo>
                  <a:lnTo>
                    <a:pt x="61" y="1"/>
                  </a:lnTo>
                  <a:lnTo>
                    <a:pt x="42" y="0"/>
                  </a:lnTo>
                  <a:lnTo>
                    <a:pt x="26" y="0"/>
                  </a:lnTo>
                  <a:lnTo>
                    <a:pt x="13" y="1"/>
                  </a:lnTo>
                  <a:lnTo>
                    <a:pt x="4" y="2"/>
                  </a:lnTo>
                  <a:lnTo>
                    <a:pt x="0" y="3"/>
                  </a:lnTo>
                  <a:close/>
                </a:path>
              </a:pathLst>
            </a:custGeom>
            <a:solidFill>
              <a:srgbClr val="000000"/>
            </a:solidFill>
            <a:ln w="9525">
              <a:noFill/>
              <a:round/>
              <a:headEnd/>
              <a:tailEnd/>
            </a:ln>
          </p:spPr>
          <p:txBody>
            <a:bodyPr/>
            <a:lstStyle/>
            <a:p>
              <a:endParaRPr lang="ru-RU"/>
            </a:p>
          </p:txBody>
        </p:sp>
        <p:sp>
          <p:nvSpPr>
            <p:cNvPr id="11320" name="Freeform 325"/>
            <p:cNvSpPr>
              <a:spLocks/>
            </p:cNvSpPr>
            <p:nvPr/>
          </p:nvSpPr>
          <p:spPr bwMode="auto">
            <a:xfrm>
              <a:off x="3899" y="2953"/>
              <a:ext cx="234" cy="159"/>
            </a:xfrm>
            <a:custGeom>
              <a:avLst/>
              <a:gdLst>
                <a:gd name="T0" fmla="*/ 0 w 468"/>
                <a:gd name="T1" fmla="*/ 295 h 319"/>
                <a:gd name="T2" fmla="*/ 8 w 468"/>
                <a:gd name="T3" fmla="*/ 319 h 319"/>
                <a:gd name="T4" fmla="*/ 59 w 468"/>
                <a:gd name="T5" fmla="*/ 302 h 319"/>
                <a:gd name="T6" fmla="*/ 106 w 468"/>
                <a:gd name="T7" fmla="*/ 281 h 319"/>
                <a:gd name="T8" fmla="*/ 152 w 468"/>
                <a:gd name="T9" fmla="*/ 259 h 319"/>
                <a:gd name="T10" fmla="*/ 195 w 468"/>
                <a:gd name="T11" fmla="*/ 235 h 319"/>
                <a:gd name="T12" fmla="*/ 235 w 468"/>
                <a:gd name="T13" fmla="*/ 211 h 319"/>
                <a:gd name="T14" fmla="*/ 273 w 468"/>
                <a:gd name="T15" fmla="*/ 185 h 319"/>
                <a:gd name="T16" fmla="*/ 308 w 468"/>
                <a:gd name="T17" fmla="*/ 161 h 319"/>
                <a:gd name="T18" fmla="*/ 340 w 468"/>
                <a:gd name="T19" fmla="*/ 136 h 319"/>
                <a:gd name="T20" fmla="*/ 369 w 468"/>
                <a:gd name="T21" fmla="*/ 113 h 319"/>
                <a:gd name="T22" fmla="*/ 394 w 468"/>
                <a:gd name="T23" fmla="*/ 91 h 319"/>
                <a:gd name="T24" fmla="*/ 416 w 468"/>
                <a:gd name="T25" fmla="*/ 70 h 319"/>
                <a:gd name="T26" fmla="*/ 435 w 468"/>
                <a:gd name="T27" fmla="*/ 53 h 319"/>
                <a:gd name="T28" fmla="*/ 448 w 468"/>
                <a:gd name="T29" fmla="*/ 38 h 319"/>
                <a:gd name="T30" fmla="*/ 459 w 468"/>
                <a:gd name="T31" fmla="*/ 27 h 319"/>
                <a:gd name="T32" fmla="*/ 466 w 468"/>
                <a:gd name="T33" fmla="*/ 19 h 319"/>
                <a:gd name="T34" fmla="*/ 468 w 468"/>
                <a:gd name="T35" fmla="*/ 17 h 319"/>
                <a:gd name="T36" fmla="*/ 448 w 468"/>
                <a:gd name="T37" fmla="*/ 0 h 319"/>
                <a:gd name="T38" fmla="*/ 446 w 468"/>
                <a:gd name="T39" fmla="*/ 2 h 319"/>
                <a:gd name="T40" fmla="*/ 439 w 468"/>
                <a:gd name="T41" fmla="*/ 9 h 319"/>
                <a:gd name="T42" fmla="*/ 429 w 468"/>
                <a:gd name="T43" fmla="*/ 20 h 319"/>
                <a:gd name="T44" fmla="*/ 415 w 468"/>
                <a:gd name="T45" fmla="*/ 34 h 319"/>
                <a:gd name="T46" fmla="*/ 397 w 468"/>
                <a:gd name="T47" fmla="*/ 52 h 319"/>
                <a:gd name="T48" fmla="*/ 376 w 468"/>
                <a:gd name="T49" fmla="*/ 71 h 319"/>
                <a:gd name="T50" fmla="*/ 352 w 468"/>
                <a:gd name="T51" fmla="*/ 93 h 319"/>
                <a:gd name="T52" fmla="*/ 323 w 468"/>
                <a:gd name="T53" fmla="*/ 116 h 319"/>
                <a:gd name="T54" fmla="*/ 293 w 468"/>
                <a:gd name="T55" fmla="*/ 139 h 319"/>
                <a:gd name="T56" fmla="*/ 258 w 468"/>
                <a:gd name="T57" fmla="*/ 164 h 319"/>
                <a:gd name="T58" fmla="*/ 222 w 468"/>
                <a:gd name="T59" fmla="*/ 189 h 319"/>
                <a:gd name="T60" fmla="*/ 182 w 468"/>
                <a:gd name="T61" fmla="*/ 213 h 319"/>
                <a:gd name="T62" fmla="*/ 141 w 468"/>
                <a:gd name="T63" fmla="*/ 236 h 319"/>
                <a:gd name="T64" fmla="*/ 96 w 468"/>
                <a:gd name="T65" fmla="*/ 258 h 319"/>
                <a:gd name="T66" fmla="*/ 49 w 468"/>
                <a:gd name="T67" fmla="*/ 277 h 319"/>
                <a:gd name="T68" fmla="*/ 0 w 468"/>
                <a:gd name="T69" fmla="*/ 295 h 3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
                <a:gd name="T106" fmla="*/ 0 h 319"/>
                <a:gd name="T107" fmla="*/ 468 w 468"/>
                <a:gd name="T108" fmla="*/ 319 h 3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 h="319">
                  <a:moveTo>
                    <a:pt x="0" y="295"/>
                  </a:moveTo>
                  <a:lnTo>
                    <a:pt x="8" y="319"/>
                  </a:lnTo>
                  <a:lnTo>
                    <a:pt x="59" y="302"/>
                  </a:lnTo>
                  <a:lnTo>
                    <a:pt x="106" y="281"/>
                  </a:lnTo>
                  <a:lnTo>
                    <a:pt x="152" y="259"/>
                  </a:lnTo>
                  <a:lnTo>
                    <a:pt x="195" y="235"/>
                  </a:lnTo>
                  <a:lnTo>
                    <a:pt x="235" y="211"/>
                  </a:lnTo>
                  <a:lnTo>
                    <a:pt x="273" y="185"/>
                  </a:lnTo>
                  <a:lnTo>
                    <a:pt x="308" y="161"/>
                  </a:lnTo>
                  <a:lnTo>
                    <a:pt x="340" y="136"/>
                  </a:lnTo>
                  <a:lnTo>
                    <a:pt x="369" y="113"/>
                  </a:lnTo>
                  <a:lnTo>
                    <a:pt x="394" y="91"/>
                  </a:lnTo>
                  <a:lnTo>
                    <a:pt x="416" y="70"/>
                  </a:lnTo>
                  <a:lnTo>
                    <a:pt x="435" y="53"/>
                  </a:lnTo>
                  <a:lnTo>
                    <a:pt x="448" y="38"/>
                  </a:lnTo>
                  <a:lnTo>
                    <a:pt x="459" y="27"/>
                  </a:lnTo>
                  <a:lnTo>
                    <a:pt x="466" y="19"/>
                  </a:lnTo>
                  <a:lnTo>
                    <a:pt x="468" y="17"/>
                  </a:lnTo>
                  <a:lnTo>
                    <a:pt x="448" y="0"/>
                  </a:lnTo>
                  <a:lnTo>
                    <a:pt x="446" y="2"/>
                  </a:lnTo>
                  <a:lnTo>
                    <a:pt x="439" y="9"/>
                  </a:lnTo>
                  <a:lnTo>
                    <a:pt x="429" y="20"/>
                  </a:lnTo>
                  <a:lnTo>
                    <a:pt x="415" y="34"/>
                  </a:lnTo>
                  <a:lnTo>
                    <a:pt x="397" y="52"/>
                  </a:lnTo>
                  <a:lnTo>
                    <a:pt x="376" y="71"/>
                  </a:lnTo>
                  <a:lnTo>
                    <a:pt x="352" y="93"/>
                  </a:lnTo>
                  <a:lnTo>
                    <a:pt x="323" y="116"/>
                  </a:lnTo>
                  <a:lnTo>
                    <a:pt x="293" y="139"/>
                  </a:lnTo>
                  <a:lnTo>
                    <a:pt x="258" y="164"/>
                  </a:lnTo>
                  <a:lnTo>
                    <a:pt x="222" y="189"/>
                  </a:lnTo>
                  <a:lnTo>
                    <a:pt x="182" y="213"/>
                  </a:lnTo>
                  <a:lnTo>
                    <a:pt x="141" y="236"/>
                  </a:lnTo>
                  <a:lnTo>
                    <a:pt x="96" y="258"/>
                  </a:lnTo>
                  <a:lnTo>
                    <a:pt x="49" y="277"/>
                  </a:lnTo>
                  <a:lnTo>
                    <a:pt x="0" y="295"/>
                  </a:lnTo>
                  <a:close/>
                </a:path>
              </a:pathLst>
            </a:custGeom>
            <a:solidFill>
              <a:srgbClr val="000000"/>
            </a:solidFill>
            <a:ln w="9525">
              <a:noFill/>
              <a:round/>
              <a:headEnd/>
              <a:tailEnd/>
            </a:ln>
          </p:spPr>
          <p:txBody>
            <a:bodyPr/>
            <a:lstStyle/>
            <a:p>
              <a:endParaRPr lang="ru-RU"/>
            </a:p>
          </p:txBody>
        </p:sp>
        <p:sp>
          <p:nvSpPr>
            <p:cNvPr id="11321" name="Freeform 326"/>
            <p:cNvSpPr>
              <a:spLocks/>
            </p:cNvSpPr>
            <p:nvPr/>
          </p:nvSpPr>
          <p:spPr bwMode="auto">
            <a:xfrm>
              <a:off x="3938" y="3182"/>
              <a:ext cx="243" cy="160"/>
            </a:xfrm>
            <a:custGeom>
              <a:avLst/>
              <a:gdLst>
                <a:gd name="T0" fmla="*/ 1 w 486"/>
                <a:gd name="T1" fmla="*/ 293 h 320"/>
                <a:gd name="T2" fmla="*/ 0 w 486"/>
                <a:gd name="T3" fmla="*/ 320 h 320"/>
                <a:gd name="T4" fmla="*/ 4 w 486"/>
                <a:gd name="T5" fmla="*/ 320 h 320"/>
                <a:gd name="T6" fmla="*/ 16 w 486"/>
                <a:gd name="T7" fmla="*/ 320 h 320"/>
                <a:gd name="T8" fmla="*/ 33 w 486"/>
                <a:gd name="T9" fmla="*/ 318 h 320"/>
                <a:gd name="T10" fmla="*/ 56 w 486"/>
                <a:gd name="T11" fmla="*/ 316 h 320"/>
                <a:gd name="T12" fmla="*/ 84 w 486"/>
                <a:gd name="T13" fmla="*/ 311 h 320"/>
                <a:gd name="T14" fmla="*/ 115 w 486"/>
                <a:gd name="T15" fmla="*/ 306 h 320"/>
                <a:gd name="T16" fmla="*/ 151 w 486"/>
                <a:gd name="T17" fmla="*/ 296 h 320"/>
                <a:gd name="T18" fmla="*/ 188 w 486"/>
                <a:gd name="T19" fmla="*/ 285 h 320"/>
                <a:gd name="T20" fmla="*/ 227 w 486"/>
                <a:gd name="T21" fmla="*/ 269 h 320"/>
                <a:gd name="T22" fmla="*/ 267 w 486"/>
                <a:gd name="T23" fmla="*/ 248 h 320"/>
                <a:gd name="T24" fmla="*/ 307 w 486"/>
                <a:gd name="T25" fmla="*/ 224 h 320"/>
                <a:gd name="T26" fmla="*/ 347 w 486"/>
                <a:gd name="T27" fmla="*/ 194 h 320"/>
                <a:gd name="T28" fmla="*/ 386 w 486"/>
                <a:gd name="T29" fmla="*/ 158 h 320"/>
                <a:gd name="T30" fmla="*/ 421 w 486"/>
                <a:gd name="T31" fmla="*/ 116 h 320"/>
                <a:gd name="T32" fmla="*/ 456 w 486"/>
                <a:gd name="T33" fmla="*/ 67 h 320"/>
                <a:gd name="T34" fmla="*/ 486 w 486"/>
                <a:gd name="T35" fmla="*/ 12 h 320"/>
                <a:gd name="T36" fmla="*/ 462 w 486"/>
                <a:gd name="T37" fmla="*/ 0 h 320"/>
                <a:gd name="T38" fmla="*/ 433 w 486"/>
                <a:gd name="T39" fmla="*/ 53 h 320"/>
                <a:gd name="T40" fmla="*/ 401 w 486"/>
                <a:gd name="T41" fmla="*/ 99 h 320"/>
                <a:gd name="T42" fmla="*/ 366 w 486"/>
                <a:gd name="T43" fmla="*/ 139 h 320"/>
                <a:gd name="T44" fmla="*/ 329 w 486"/>
                <a:gd name="T45" fmla="*/ 173 h 320"/>
                <a:gd name="T46" fmla="*/ 292 w 486"/>
                <a:gd name="T47" fmla="*/ 202 h 320"/>
                <a:gd name="T48" fmla="*/ 253 w 486"/>
                <a:gd name="T49" fmla="*/ 225 h 320"/>
                <a:gd name="T50" fmla="*/ 215 w 486"/>
                <a:gd name="T51" fmla="*/ 245 h 320"/>
                <a:gd name="T52" fmla="*/ 178 w 486"/>
                <a:gd name="T53" fmla="*/ 260 h 320"/>
                <a:gd name="T54" fmla="*/ 143 w 486"/>
                <a:gd name="T55" fmla="*/ 271 h 320"/>
                <a:gd name="T56" fmla="*/ 110 w 486"/>
                <a:gd name="T57" fmla="*/ 279 h 320"/>
                <a:gd name="T58" fmla="*/ 80 w 486"/>
                <a:gd name="T59" fmla="*/ 286 h 320"/>
                <a:gd name="T60" fmla="*/ 54 w 486"/>
                <a:gd name="T61" fmla="*/ 290 h 320"/>
                <a:gd name="T62" fmla="*/ 32 w 486"/>
                <a:gd name="T63" fmla="*/ 292 h 320"/>
                <a:gd name="T64" fmla="*/ 16 w 486"/>
                <a:gd name="T65" fmla="*/ 293 h 320"/>
                <a:gd name="T66" fmla="*/ 4 w 486"/>
                <a:gd name="T67" fmla="*/ 293 h 320"/>
                <a:gd name="T68" fmla="*/ 1 w 486"/>
                <a:gd name="T69" fmla="*/ 293 h 3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320"/>
                <a:gd name="T107" fmla="*/ 486 w 486"/>
                <a:gd name="T108" fmla="*/ 320 h 3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320">
                  <a:moveTo>
                    <a:pt x="1" y="293"/>
                  </a:moveTo>
                  <a:lnTo>
                    <a:pt x="0" y="320"/>
                  </a:lnTo>
                  <a:lnTo>
                    <a:pt x="4" y="320"/>
                  </a:lnTo>
                  <a:lnTo>
                    <a:pt x="16" y="320"/>
                  </a:lnTo>
                  <a:lnTo>
                    <a:pt x="33" y="318"/>
                  </a:lnTo>
                  <a:lnTo>
                    <a:pt x="56" y="316"/>
                  </a:lnTo>
                  <a:lnTo>
                    <a:pt x="84" y="311"/>
                  </a:lnTo>
                  <a:lnTo>
                    <a:pt x="115" y="306"/>
                  </a:lnTo>
                  <a:lnTo>
                    <a:pt x="151" y="296"/>
                  </a:lnTo>
                  <a:lnTo>
                    <a:pt x="188" y="285"/>
                  </a:lnTo>
                  <a:lnTo>
                    <a:pt x="227" y="269"/>
                  </a:lnTo>
                  <a:lnTo>
                    <a:pt x="267" y="248"/>
                  </a:lnTo>
                  <a:lnTo>
                    <a:pt x="307" y="224"/>
                  </a:lnTo>
                  <a:lnTo>
                    <a:pt x="347" y="194"/>
                  </a:lnTo>
                  <a:lnTo>
                    <a:pt x="386" y="158"/>
                  </a:lnTo>
                  <a:lnTo>
                    <a:pt x="421" y="116"/>
                  </a:lnTo>
                  <a:lnTo>
                    <a:pt x="456" y="67"/>
                  </a:lnTo>
                  <a:lnTo>
                    <a:pt x="486" y="12"/>
                  </a:lnTo>
                  <a:lnTo>
                    <a:pt x="462" y="0"/>
                  </a:lnTo>
                  <a:lnTo>
                    <a:pt x="433" y="53"/>
                  </a:lnTo>
                  <a:lnTo>
                    <a:pt x="401" y="99"/>
                  </a:lnTo>
                  <a:lnTo>
                    <a:pt x="366" y="139"/>
                  </a:lnTo>
                  <a:lnTo>
                    <a:pt x="329" y="173"/>
                  </a:lnTo>
                  <a:lnTo>
                    <a:pt x="292" y="202"/>
                  </a:lnTo>
                  <a:lnTo>
                    <a:pt x="253" y="225"/>
                  </a:lnTo>
                  <a:lnTo>
                    <a:pt x="215" y="245"/>
                  </a:lnTo>
                  <a:lnTo>
                    <a:pt x="178" y="260"/>
                  </a:lnTo>
                  <a:lnTo>
                    <a:pt x="143" y="271"/>
                  </a:lnTo>
                  <a:lnTo>
                    <a:pt x="110" y="279"/>
                  </a:lnTo>
                  <a:lnTo>
                    <a:pt x="80" y="286"/>
                  </a:lnTo>
                  <a:lnTo>
                    <a:pt x="54" y="290"/>
                  </a:lnTo>
                  <a:lnTo>
                    <a:pt x="32" y="292"/>
                  </a:lnTo>
                  <a:lnTo>
                    <a:pt x="16" y="293"/>
                  </a:lnTo>
                  <a:lnTo>
                    <a:pt x="4" y="293"/>
                  </a:lnTo>
                  <a:lnTo>
                    <a:pt x="1" y="293"/>
                  </a:lnTo>
                  <a:close/>
                </a:path>
              </a:pathLst>
            </a:custGeom>
            <a:solidFill>
              <a:srgbClr val="000000"/>
            </a:solidFill>
            <a:ln w="9525">
              <a:noFill/>
              <a:round/>
              <a:headEnd/>
              <a:tailEnd/>
            </a:ln>
          </p:spPr>
          <p:txBody>
            <a:bodyPr/>
            <a:lstStyle/>
            <a:p>
              <a:endParaRPr lang="ru-RU"/>
            </a:p>
          </p:txBody>
        </p:sp>
        <p:sp>
          <p:nvSpPr>
            <p:cNvPr id="11322" name="Freeform 327"/>
            <p:cNvSpPr>
              <a:spLocks/>
            </p:cNvSpPr>
            <p:nvPr/>
          </p:nvSpPr>
          <p:spPr bwMode="auto">
            <a:xfrm>
              <a:off x="3937" y="3108"/>
              <a:ext cx="256" cy="159"/>
            </a:xfrm>
            <a:custGeom>
              <a:avLst/>
              <a:gdLst>
                <a:gd name="T0" fmla="*/ 2 w 513"/>
                <a:gd name="T1" fmla="*/ 291 h 318"/>
                <a:gd name="T2" fmla="*/ 0 w 513"/>
                <a:gd name="T3" fmla="*/ 318 h 318"/>
                <a:gd name="T4" fmla="*/ 5 w 513"/>
                <a:gd name="T5" fmla="*/ 318 h 318"/>
                <a:gd name="T6" fmla="*/ 18 w 513"/>
                <a:gd name="T7" fmla="*/ 318 h 318"/>
                <a:gd name="T8" fmla="*/ 36 w 513"/>
                <a:gd name="T9" fmla="*/ 317 h 318"/>
                <a:gd name="T10" fmla="*/ 60 w 513"/>
                <a:gd name="T11" fmla="*/ 314 h 318"/>
                <a:gd name="T12" fmla="*/ 90 w 513"/>
                <a:gd name="T13" fmla="*/ 311 h 318"/>
                <a:gd name="T14" fmla="*/ 125 w 513"/>
                <a:gd name="T15" fmla="*/ 304 h 318"/>
                <a:gd name="T16" fmla="*/ 162 w 513"/>
                <a:gd name="T17" fmla="*/ 296 h 318"/>
                <a:gd name="T18" fmla="*/ 202 w 513"/>
                <a:gd name="T19" fmla="*/ 283 h 318"/>
                <a:gd name="T20" fmla="*/ 243 w 513"/>
                <a:gd name="T21" fmla="*/ 267 h 318"/>
                <a:gd name="T22" fmla="*/ 285 w 513"/>
                <a:gd name="T23" fmla="*/ 248 h 318"/>
                <a:gd name="T24" fmla="*/ 328 w 513"/>
                <a:gd name="T25" fmla="*/ 223 h 318"/>
                <a:gd name="T26" fmla="*/ 370 w 513"/>
                <a:gd name="T27" fmla="*/ 193 h 318"/>
                <a:gd name="T28" fmla="*/ 411 w 513"/>
                <a:gd name="T29" fmla="*/ 158 h 318"/>
                <a:gd name="T30" fmla="*/ 447 w 513"/>
                <a:gd name="T31" fmla="*/ 115 h 318"/>
                <a:gd name="T32" fmla="*/ 482 w 513"/>
                <a:gd name="T33" fmla="*/ 67 h 318"/>
                <a:gd name="T34" fmla="*/ 513 w 513"/>
                <a:gd name="T35" fmla="*/ 11 h 318"/>
                <a:gd name="T36" fmla="*/ 489 w 513"/>
                <a:gd name="T37" fmla="*/ 0 h 318"/>
                <a:gd name="T38" fmla="*/ 460 w 513"/>
                <a:gd name="T39" fmla="*/ 53 h 318"/>
                <a:gd name="T40" fmla="*/ 427 w 513"/>
                <a:gd name="T41" fmla="*/ 99 h 318"/>
                <a:gd name="T42" fmla="*/ 391 w 513"/>
                <a:gd name="T43" fmla="*/ 138 h 318"/>
                <a:gd name="T44" fmla="*/ 353 w 513"/>
                <a:gd name="T45" fmla="*/ 173 h 318"/>
                <a:gd name="T46" fmla="*/ 314 w 513"/>
                <a:gd name="T47" fmla="*/ 200 h 318"/>
                <a:gd name="T48" fmla="*/ 272 w 513"/>
                <a:gd name="T49" fmla="*/ 225 h 318"/>
                <a:gd name="T50" fmla="*/ 232 w 513"/>
                <a:gd name="T51" fmla="*/ 243 h 318"/>
                <a:gd name="T52" fmla="*/ 193 w 513"/>
                <a:gd name="T53" fmla="*/ 258 h 318"/>
                <a:gd name="T54" fmla="*/ 155 w 513"/>
                <a:gd name="T55" fmla="*/ 269 h 318"/>
                <a:gd name="T56" fmla="*/ 119 w 513"/>
                <a:gd name="T57" fmla="*/ 279 h 318"/>
                <a:gd name="T58" fmla="*/ 87 w 513"/>
                <a:gd name="T59" fmla="*/ 284 h 318"/>
                <a:gd name="T60" fmla="*/ 59 w 513"/>
                <a:gd name="T61" fmla="*/ 288 h 318"/>
                <a:gd name="T62" fmla="*/ 36 w 513"/>
                <a:gd name="T63" fmla="*/ 290 h 318"/>
                <a:gd name="T64" fmla="*/ 18 w 513"/>
                <a:gd name="T65" fmla="*/ 291 h 318"/>
                <a:gd name="T66" fmla="*/ 6 w 513"/>
                <a:gd name="T67" fmla="*/ 291 h 318"/>
                <a:gd name="T68" fmla="*/ 2 w 513"/>
                <a:gd name="T69" fmla="*/ 291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318"/>
                <a:gd name="T107" fmla="*/ 513 w 513"/>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318">
                  <a:moveTo>
                    <a:pt x="2" y="291"/>
                  </a:moveTo>
                  <a:lnTo>
                    <a:pt x="0" y="318"/>
                  </a:lnTo>
                  <a:lnTo>
                    <a:pt x="5" y="318"/>
                  </a:lnTo>
                  <a:lnTo>
                    <a:pt x="18" y="318"/>
                  </a:lnTo>
                  <a:lnTo>
                    <a:pt x="36" y="317"/>
                  </a:lnTo>
                  <a:lnTo>
                    <a:pt x="60" y="314"/>
                  </a:lnTo>
                  <a:lnTo>
                    <a:pt x="90" y="311"/>
                  </a:lnTo>
                  <a:lnTo>
                    <a:pt x="125" y="304"/>
                  </a:lnTo>
                  <a:lnTo>
                    <a:pt x="162" y="296"/>
                  </a:lnTo>
                  <a:lnTo>
                    <a:pt x="202" y="283"/>
                  </a:lnTo>
                  <a:lnTo>
                    <a:pt x="243" y="267"/>
                  </a:lnTo>
                  <a:lnTo>
                    <a:pt x="285" y="248"/>
                  </a:lnTo>
                  <a:lnTo>
                    <a:pt x="328" y="223"/>
                  </a:lnTo>
                  <a:lnTo>
                    <a:pt x="370" y="193"/>
                  </a:lnTo>
                  <a:lnTo>
                    <a:pt x="411" y="158"/>
                  </a:lnTo>
                  <a:lnTo>
                    <a:pt x="447" y="115"/>
                  </a:lnTo>
                  <a:lnTo>
                    <a:pt x="482" y="67"/>
                  </a:lnTo>
                  <a:lnTo>
                    <a:pt x="513" y="11"/>
                  </a:lnTo>
                  <a:lnTo>
                    <a:pt x="489" y="0"/>
                  </a:lnTo>
                  <a:lnTo>
                    <a:pt x="460" y="53"/>
                  </a:lnTo>
                  <a:lnTo>
                    <a:pt x="427" y="99"/>
                  </a:lnTo>
                  <a:lnTo>
                    <a:pt x="391" y="138"/>
                  </a:lnTo>
                  <a:lnTo>
                    <a:pt x="353" y="173"/>
                  </a:lnTo>
                  <a:lnTo>
                    <a:pt x="314" y="200"/>
                  </a:lnTo>
                  <a:lnTo>
                    <a:pt x="272" y="225"/>
                  </a:lnTo>
                  <a:lnTo>
                    <a:pt x="232" y="243"/>
                  </a:lnTo>
                  <a:lnTo>
                    <a:pt x="193" y="258"/>
                  </a:lnTo>
                  <a:lnTo>
                    <a:pt x="155" y="269"/>
                  </a:lnTo>
                  <a:lnTo>
                    <a:pt x="119" y="279"/>
                  </a:lnTo>
                  <a:lnTo>
                    <a:pt x="87" y="284"/>
                  </a:lnTo>
                  <a:lnTo>
                    <a:pt x="59" y="288"/>
                  </a:lnTo>
                  <a:lnTo>
                    <a:pt x="36" y="290"/>
                  </a:lnTo>
                  <a:lnTo>
                    <a:pt x="18" y="291"/>
                  </a:lnTo>
                  <a:lnTo>
                    <a:pt x="6" y="291"/>
                  </a:lnTo>
                  <a:lnTo>
                    <a:pt x="2" y="291"/>
                  </a:lnTo>
                  <a:close/>
                </a:path>
              </a:pathLst>
            </a:custGeom>
            <a:solidFill>
              <a:srgbClr val="000000"/>
            </a:solidFill>
            <a:ln w="9525">
              <a:noFill/>
              <a:round/>
              <a:headEnd/>
              <a:tailEnd/>
            </a:ln>
          </p:spPr>
          <p:txBody>
            <a:bodyPr/>
            <a:lstStyle/>
            <a:p>
              <a:endParaRPr lang="ru-RU"/>
            </a:p>
          </p:txBody>
        </p:sp>
        <p:sp>
          <p:nvSpPr>
            <p:cNvPr id="11323" name="Freeform 328"/>
            <p:cNvSpPr>
              <a:spLocks/>
            </p:cNvSpPr>
            <p:nvPr/>
          </p:nvSpPr>
          <p:spPr bwMode="auto">
            <a:xfrm>
              <a:off x="3927" y="3021"/>
              <a:ext cx="254" cy="171"/>
            </a:xfrm>
            <a:custGeom>
              <a:avLst/>
              <a:gdLst>
                <a:gd name="T0" fmla="*/ 0 w 507"/>
                <a:gd name="T1" fmla="*/ 314 h 341"/>
                <a:gd name="T2" fmla="*/ 5 w 507"/>
                <a:gd name="T3" fmla="*/ 341 h 341"/>
                <a:gd name="T4" fmla="*/ 9 w 507"/>
                <a:gd name="T5" fmla="*/ 340 h 341"/>
                <a:gd name="T6" fmla="*/ 21 w 507"/>
                <a:gd name="T7" fmla="*/ 337 h 341"/>
                <a:gd name="T8" fmla="*/ 40 w 507"/>
                <a:gd name="T9" fmla="*/ 334 h 341"/>
                <a:gd name="T10" fmla="*/ 64 w 507"/>
                <a:gd name="T11" fmla="*/ 328 h 341"/>
                <a:gd name="T12" fmla="*/ 93 w 507"/>
                <a:gd name="T13" fmla="*/ 319 h 341"/>
                <a:gd name="T14" fmla="*/ 127 w 507"/>
                <a:gd name="T15" fmla="*/ 309 h 341"/>
                <a:gd name="T16" fmla="*/ 164 w 507"/>
                <a:gd name="T17" fmla="*/ 296 h 341"/>
                <a:gd name="T18" fmla="*/ 203 w 507"/>
                <a:gd name="T19" fmla="*/ 279 h 341"/>
                <a:gd name="T20" fmla="*/ 243 w 507"/>
                <a:gd name="T21" fmla="*/ 259 h 341"/>
                <a:gd name="T22" fmla="*/ 285 w 507"/>
                <a:gd name="T23" fmla="*/ 237 h 341"/>
                <a:gd name="T24" fmla="*/ 327 w 507"/>
                <a:gd name="T25" fmla="*/ 210 h 341"/>
                <a:gd name="T26" fmla="*/ 367 w 507"/>
                <a:gd name="T27" fmla="*/ 180 h 341"/>
                <a:gd name="T28" fmla="*/ 407 w 507"/>
                <a:gd name="T29" fmla="*/ 145 h 341"/>
                <a:gd name="T30" fmla="*/ 443 w 507"/>
                <a:gd name="T31" fmla="*/ 106 h 341"/>
                <a:gd name="T32" fmla="*/ 477 w 507"/>
                <a:gd name="T33" fmla="*/ 61 h 341"/>
                <a:gd name="T34" fmla="*/ 507 w 507"/>
                <a:gd name="T35" fmla="*/ 12 h 341"/>
                <a:gd name="T36" fmla="*/ 484 w 507"/>
                <a:gd name="T37" fmla="*/ 0 h 341"/>
                <a:gd name="T38" fmla="*/ 455 w 507"/>
                <a:gd name="T39" fmla="*/ 47 h 341"/>
                <a:gd name="T40" fmla="*/ 423 w 507"/>
                <a:gd name="T41" fmla="*/ 89 h 341"/>
                <a:gd name="T42" fmla="*/ 388 w 507"/>
                <a:gd name="T43" fmla="*/ 127 h 341"/>
                <a:gd name="T44" fmla="*/ 350 w 507"/>
                <a:gd name="T45" fmla="*/ 160 h 341"/>
                <a:gd name="T46" fmla="*/ 311 w 507"/>
                <a:gd name="T47" fmla="*/ 189 h 341"/>
                <a:gd name="T48" fmla="*/ 271 w 507"/>
                <a:gd name="T49" fmla="*/ 214 h 341"/>
                <a:gd name="T50" fmla="*/ 230 w 507"/>
                <a:gd name="T51" fmla="*/ 236 h 341"/>
                <a:gd name="T52" fmla="*/ 191 w 507"/>
                <a:gd name="T53" fmla="*/ 256 h 341"/>
                <a:gd name="T54" fmla="*/ 153 w 507"/>
                <a:gd name="T55" fmla="*/ 271 h 341"/>
                <a:gd name="T56" fmla="*/ 117 w 507"/>
                <a:gd name="T57" fmla="*/ 283 h 341"/>
                <a:gd name="T58" fmla="*/ 85 w 507"/>
                <a:gd name="T59" fmla="*/ 294 h 341"/>
                <a:gd name="T60" fmla="*/ 58 w 507"/>
                <a:gd name="T61" fmla="*/ 302 h 341"/>
                <a:gd name="T62" fmla="*/ 35 w 507"/>
                <a:gd name="T63" fmla="*/ 307 h 341"/>
                <a:gd name="T64" fmla="*/ 16 w 507"/>
                <a:gd name="T65" fmla="*/ 311 h 341"/>
                <a:gd name="T66" fmla="*/ 5 w 507"/>
                <a:gd name="T67" fmla="*/ 313 h 341"/>
                <a:gd name="T68" fmla="*/ 0 w 507"/>
                <a:gd name="T69" fmla="*/ 314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7"/>
                <a:gd name="T106" fmla="*/ 0 h 341"/>
                <a:gd name="T107" fmla="*/ 507 w 507"/>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7" h="341">
                  <a:moveTo>
                    <a:pt x="0" y="314"/>
                  </a:moveTo>
                  <a:lnTo>
                    <a:pt x="5" y="341"/>
                  </a:lnTo>
                  <a:lnTo>
                    <a:pt x="9" y="340"/>
                  </a:lnTo>
                  <a:lnTo>
                    <a:pt x="21" y="337"/>
                  </a:lnTo>
                  <a:lnTo>
                    <a:pt x="40" y="334"/>
                  </a:lnTo>
                  <a:lnTo>
                    <a:pt x="64" y="328"/>
                  </a:lnTo>
                  <a:lnTo>
                    <a:pt x="93" y="319"/>
                  </a:lnTo>
                  <a:lnTo>
                    <a:pt x="127" y="309"/>
                  </a:lnTo>
                  <a:lnTo>
                    <a:pt x="164" y="296"/>
                  </a:lnTo>
                  <a:lnTo>
                    <a:pt x="203" y="279"/>
                  </a:lnTo>
                  <a:lnTo>
                    <a:pt x="243" y="259"/>
                  </a:lnTo>
                  <a:lnTo>
                    <a:pt x="285" y="237"/>
                  </a:lnTo>
                  <a:lnTo>
                    <a:pt x="327" y="210"/>
                  </a:lnTo>
                  <a:lnTo>
                    <a:pt x="367" y="180"/>
                  </a:lnTo>
                  <a:lnTo>
                    <a:pt x="407" y="145"/>
                  </a:lnTo>
                  <a:lnTo>
                    <a:pt x="443" y="106"/>
                  </a:lnTo>
                  <a:lnTo>
                    <a:pt x="477" y="61"/>
                  </a:lnTo>
                  <a:lnTo>
                    <a:pt x="507" y="12"/>
                  </a:lnTo>
                  <a:lnTo>
                    <a:pt x="484" y="0"/>
                  </a:lnTo>
                  <a:lnTo>
                    <a:pt x="455" y="47"/>
                  </a:lnTo>
                  <a:lnTo>
                    <a:pt x="423" y="89"/>
                  </a:lnTo>
                  <a:lnTo>
                    <a:pt x="388" y="127"/>
                  </a:lnTo>
                  <a:lnTo>
                    <a:pt x="350" y="160"/>
                  </a:lnTo>
                  <a:lnTo>
                    <a:pt x="311" y="189"/>
                  </a:lnTo>
                  <a:lnTo>
                    <a:pt x="271" y="214"/>
                  </a:lnTo>
                  <a:lnTo>
                    <a:pt x="230" y="236"/>
                  </a:lnTo>
                  <a:lnTo>
                    <a:pt x="191" y="256"/>
                  </a:lnTo>
                  <a:lnTo>
                    <a:pt x="153" y="271"/>
                  </a:lnTo>
                  <a:lnTo>
                    <a:pt x="117" y="283"/>
                  </a:lnTo>
                  <a:lnTo>
                    <a:pt x="85" y="294"/>
                  </a:lnTo>
                  <a:lnTo>
                    <a:pt x="58" y="302"/>
                  </a:lnTo>
                  <a:lnTo>
                    <a:pt x="35" y="307"/>
                  </a:lnTo>
                  <a:lnTo>
                    <a:pt x="16" y="311"/>
                  </a:lnTo>
                  <a:lnTo>
                    <a:pt x="5" y="313"/>
                  </a:lnTo>
                  <a:lnTo>
                    <a:pt x="0" y="314"/>
                  </a:lnTo>
                  <a:close/>
                </a:path>
              </a:pathLst>
            </a:custGeom>
            <a:solidFill>
              <a:srgbClr val="000000"/>
            </a:solidFill>
            <a:ln w="9525">
              <a:noFill/>
              <a:round/>
              <a:headEnd/>
              <a:tailEnd/>
            </a:ln>
          </p:spPr>
          <p:txBody>
            <a:bodyPr/>
            <a:lstStyle/>
            <a:p>
              <a:endParaRPr lang="ru-RU"/>
            </a:p>
          </p:txBody>
        </p:sp>
        <p:sp>
          <p:nvSpPr>
            <p:cNvPr id="11324" name="Freeform 329"/>
            <p:cNvSpPr>
              <a:spLocks/>
            </p:cNvSpPr>
            <p:nvPr/>
          </p:nvSpPr>
          <p:spPr bwMode="auto">
            <a:xfrm>
              <a:off x="3887" y="3095"/>
              <a:ext cx="58" cy="247"/>
            </a:xfrm>
            <a:custGeom>
              <a:avLst/>
              <a:gdLst>
                <a:gd name="T0" fmla="*/ 0 w 117"/>
                <a:gd name="T1" fmla="*/ 16 h 496"/>
                <a:gd name="T2" fmla="*/ 6 w 117"/>
                <a:gd name="T3" fmla="*/ 24 h 496"/>
                <a:gd name="T4" fmla="*/ 20 w 117"/>
                <a:gd name="T5" fmla="*/ 46 h 496"/>
                <a:gd name="T6" fmla="*/ 38 w 117"/>
                <a:gd name="T7" fmla="*/ 84 h 496"/>
                <a:gd name="T8" fmla="*/ 58 w 117"/>
                <a:gd name="T9" fmla="*/ 135 h 496"/>
                <a:gd name="T10" fmla="*/ 75 w 117"/>
                <a:gd name="T11" fmla="*/ 202 h 496"/>
                <a:gd name="T12" fmla="*/ 87 w 117"/>
                <a:gd name="T13" fmla="*/ 284 h 496"/>
                <a:gd name="T14" fmla="*/ 89 w 117"/>
                <a:gd name="T15" fmla="*/ 380 h 496"/>
                <a:gd name="T16" fmla="*/ 80 w 117"/>
                <a:gd name="T17" fmla="*/ 492 h 496"/>
                <a:gd name="T18" fmla="*/ 106 w 117"/>
                <a:gd name="T19" fmla="*/ 496 h 496"/>
                <a:gd name="T20" fmla="*/ 117 w 117"/>
                <a:gd name="T21" fmla="*/ 379 h 496"/>
                <a:gd name="T22" fmla="*/ 113 w 117"/>
                <a:gd name="T23" fmla="*/ 279 h 496"/>
                <a:gd name="T24" fmla="*/ 101 w 117"/>
                <a:gd name="T25" fmla="*/ 195 h 496"/>
                <a:gd name="T26" fmla="*/ 83 w 117"/>
                <a:gd name="T27" fmla="*/ 126 h 496"/>
                <a:gd name="T28" fmla="*/ 63 w 117"/>
                <a:gd name="T29" fmla="*/ 73 h 496"/>
                <a:gd name="T30" fmla="*/ 43 w 117"/>
                <a:gd name="T31" fmla="*/ 34 h 496"/>
                <a:gd name="T32" fmla="*/ 28 w 117"/>
                <a:gd name="T33" fmla="*/ 9 h 496"/>
                <a:gd name="T34" fmla="*/ 21 w 117"/>
                <a:gd name="T35" fmla="*/ 0 h 496"/>
                <a:gd name="T36" fmla="*/ 0 w 117"/>
                <a:gd name="T37" fmla="*/ 1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496"/>
                <a:gd name="T59" fmla="*/ 117 w 117"/>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496">
                  <a:moveTo>
                    <a:pt x="0" y="16"/>
                  </a:moveTo>
                  <a:lnTo>
                    <a:pt x="6" y="24"/>
                  </a:lnTo>
                  <a:lnTo>
                    <a:pt x="20" y="46"/>
                  </a:lnTo>
                  <a:lnTo>
                    <a:pt x="38" y="84"/>
                  </a:lnTo>
                  <a:lnTo>
                    <a:pt x="58" y="135"/>
                  </a:lnTo>
                  <a:lnTo>
                    <a:pt x="75" y="202"/>
                  </a:lnTo>
                  <a:lnTo>
                    <a:pt x="87" y="284"/>
                  </a:lnTo>
                  <a:lnTo>
                    <a:pt x="89" y="380"/>
                  </a:lnTo>
                  <a:lnTo>
                    <a:pt x="80" y="492"/>
                  </a:lnTo>
                  <a:lnTo>
                    <a:pt x="106" y="496"/>
                  </a:lnTo>
                  <a:lnTo>
                    <a:pt x="117" y="379"/>
                  </a:lnTo>
                  <a:lnTo>
                    <a:pt x="113" y="279"/>
                  </a:lnTo>
                  <a:lnTo>
                    <a:pt x="101" y="195"/>
                  </a:lnTo>
                  <a:lnTo>
                    <a:pt x="83" y="126"/>
                  </a:lnTo>
                  <a:lnTo>
                    <a:pt x="63" y="73"/>
                  </a:lnTo>
                  <a:lnTo>
                    <a:pt x="43" y="34"/>
                  </a:lnTo>
                  <a:lnTo>
                    <a:pt x="28" y="9"/>
                  </a:lnTo>
                  <a:lnTo>
                    <a:pt x="21" y="0"/>
                  </a:lnTo>
                  <a:lnTo>
                    <a:pt x="0" y="16"/>
                  </a:lnTo>
                  <a:close/>
                </a:path>
              </a:pathLst>
            </a:custGeom>
            <a:solidFill>
              <a:srgbClr val="000000"/>
            </a:solidFill>
            <a:ln w="9525">
              <a:noFill/>
              <a:round/>
              <a:headEnd/>
              <a:tailEnd/>
            </a:ln>
          </p:spPr>
          <p:txBody>
            <a:bodyPr/>
            <a:lstStyle/>
            <a:p>
              <a:endParaRPr lang="ru-RU"/>
            </a:p>
          </p:txBody>
        </p:sp>
        <p:sp>
          <p:nvSpPr>
            <p:cNvPr id="11325" name="Freeform 330"/>
            <p:cNvSpPr>
              <a:spLocks/>
            </p:cNvSpPr>
            <p:nvPr/>
          </p:nvSpPr>
          <p:spPr bwMode="auto">
            <a:xfrm>
              <a:off x="3906" y="3325"/>
              <a:ext cx="38" cy="55"/>
            </a:xfrm>
            <a:custGeom>
              <a:avLst/>
              <a:gdLst>
                <a:gd name="T0" fmla="*/ 0 w 75"/>
                <a:gd name="T1" fmla="*/ 87 h 111"/>
                <a:gd name="T2" fmla="*/ 12 w 75"/>
                <a:gd name="T3" fmla="*/ 111 h 111"/>
                <a:gd name="T4" fmla="*/ 27 w 75"/>
                <a:gd name="T5" fmla="*/ 100 h 111"/>
                <a:gd name="T6" fmla="*/ 40 w 75"/>
                <a:gd name="T7" fmla="*/ 87 h 111"/>
                <a:gd name="T8" fmla="*/ 51 w 75"/>
                <a:gd name="T9" fmla="*/ 70 h 111"/>
                <a:gd name="T10" fmla="*/ 59 w 75"/>
                <a:gd name="T11" fmla="*/ 53 h 111"/>
                <a:gd name="T12" fmla="*/ 66 w 75"/>
                <a:gd name="T13" fmla="*/ 37 h 111"/>
                <a:gd name="T14" fmla="*/ 71 w 75"/>
                <a:gd name="T15" fmla="*/ 22 h 111"/>
                <a:gd name="T16" fmla="*/ 74 w 75"/>
                <a:gd name="T17" fmla="*/ 12 h 111"/>
                <a:gd name="T18" fmla="*/ 75 w 75"/>
                <a:gd name="T19" fmla="*/ 6 h 111"/>
                <a:gd name="T20" fmla="*/ 49 w 75"/>
                <a:gd name="T21" fmla="*/ 0 h 111"/>
                <a:gd name="T22" fmla="*/ 46 w 75"/>
                <a:gd name="T23" fmla="*/ 9 h 111"/>
                <a:gd name="T24" fmla="*/ 43 w 75"/>
                <a:gd name="T25" fmla="*/ 20 h 111"/>
                <a:gd name="T26" fmla="*/ 38 w 75"/>
                <a:gd name="T27" fmla="*/ 32 h 111"/>
                <a:gd name="T28" fmla="*/ 34 w 75"/>
                <a:gd name="T29" fmla="*/ 45 h 111"/>
                <a:gd name="T30" fmla="*/ 27 w 75"/>
                <a:gd name="T31" fmla="*/ 58 h 111"/>
                <a:gd name="T32" fmla="*/ 19 w 75"/>
                <a:gd name="T33" fmla="*/ 70 h 111"/>
                <a:gd name="T34" fmla="*/ 11 w 75"/>
                <a:gd name="T35" fmla="*/ 80 h 111"/>
                <a:gd name="T36" fmla="*/ 0 w 75"/>
                <a:gd name="T37" fmla="*/ 87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7"/>
                  </a:moveTo>
                  <a:lnTo>
                    <a:pt x="12" y="111"/>
                  </a:lnTo>
                  <a:lnTo>
                    <a:pt x="27" y="100"/>
                  </a:lnTo>
                  <a:lnTo>
                    <a:pt x="40" y="87"/>
                  </a:lnTo>
                  <a:lnTo>
                    <a:pt x="51" y="70"/>
                  </a:lnTo>
                  <a:lnTo>
                    <a:pt x="59" y="53"/>
                  </a:lnTo>
                  <a:lnTo>
                    <a:pt x="66" y="37"/>
                  </a:lnTo>
                  <a:lnTo>
                    <a:pt x="71" y="22"/>
                  </a:lnTo>
                  <a:lnTo>
                    <a:pt x="74" y="12"/>
                  </a:lnTo>
                  <a:lnTo>
                    <a:pt x="75" y="6"/>
                  </a:lnTo>
                  <a:lnTo>
                    <a:pt x="49" y="0"/>
                  </a:lnTo>
                  <a:lnTo>
                    <a:pt x="46" y="9"/>
                  </a:lnTo>
                  <a:lnTo>
                    <a:pt x="43" y="20"/>
                  </a:lnTo>
                  <a:lnTo>
                    <a:pt x="38" y="32"/>
                  </a:lnTo>
                  <a:lnTo>
                    <a:pt x="34" y="45"/>
                  </a:lnTo>
                  <a:lnTo>
                    <a:pt x="27" y="58"/>
                  </a:lnTo>
                  <a:lnTo>
                    <a:pt x="19" y="70"/>
                  </a:lnTo>
                  <a:lnTo>
                    <a:pt x="11" y="80"/>
                  </a:lnTo>
                  <a:lnTo>
                    <a:pt x="0" y="87"/>
                  </a:lnTo>
                  <a:close/>
                </a:path>
              </a:pathLst>
            </a:custGeom>
            <a:solidFill>
              <a:srgbClr val="000000"/>
            </a:solidFill>
            <a:ln w="9525">
              <a:noFill/>
              <a:round/>
              <a:headEnd/>
              <a:tailEnd/>
            </a:ln>
          </p:spPr>
          <p:txBody>
            <a:bodyPr/>
            <a:lstStyle/>
            <a:p>
              <a:endParaRPr lang="ru-RU"/>
            </a:p>
          </p:txBody>
        </p:sp>
        <p:sp>
          <p:nvSpPr>
            <p:cNvPr id="11326" name="Freeform 331"/>
            <p:cNvSpPr>
              <a:spLocks/>
            </p:cNvSpPr>
            <p:nvPr/>
          </p:nvSpPr>
          <p:spPr bwMode="auto">
            <a:xfrm>
              <a:off x="3999" y="3320"/>
              <a:ext cx="38" cy="55"/>
            </a:xfrm>
            <a:custGeom>
              <a:avLst/>
              <a:gdLst>
                <a:gd name="T0" fmla="*/ 0 w 75"/>
                <a:gd name="T1" fmla="*/ 86 h 109"/>
                <a:gd name="T2" fmla="*/ 13 w 75"/>
                <a:gd name="T3" fmla="*/ 109 h 109"/>
                <a:gd name="T4" fmla="*/ 28 w 75"/>
                <a:gd name="T5" fmla="*/ 99 h 109"/>
                <a:gd name="T6" fmla="*/ 40 w 75"/>
                <a:gd name="T7" fmla="*/ 85 h 109"/>
                <a:gd name="T8" fmla="*/ 52 w 75"/>
                <a:gd name="T9" fmla="*/ 69 h 109"/>
                <a:gd name="T10" fmla="*/ 60 w 75"/>
                <a:gd name="T11" fmla="*/ 52 h 109"/>
                <a:gd name="T12" fmla="*/ 66 w 75"/>
                <a:gd name="T13" fmla="*/ 37 h 109"/>
                <a:gd name="T14" fmla="*/ 70 w 75"/>
                <a:gd name="T15" fmla="*/ 22 h 109"/>
                <a:gd name="T16" fmla="*/ 74 w 75"/>
                <a:gd name="T17" fmla="*/ 11 h 109"/>
                <a:gd name="T18" fmla="*/ 75 w 75"/>
                <a:gd name="T19" fmla="*/ 6 h 109"/>
                <a:gd name="T20" fmla="*/ 50 w 75"/>
                <a:gd name="T21" fmla="*/ 0 h 109"/>
                <a:gd name="T22" fmla="*/ 47 w 75"/>
                <a:gd name="T23" fmla="*/ 9 h 109"/>
                <a:gd name="T24" fmla="*/ 44 w 75"/>
                <a:gd name="T25" fmla="*/ 19 h 109"/>
                <a:gd name="T26" fmla="*/ 39 w 75"/>
                <a:gd name="T27" fmla="*/ 32 h 109"/>
                <a:gd name="T28" fmla="*/ 33 w 75"/>
                <a:gd name="T29" fmla="*/ 45 h 109"/>
                <a:gd name="T30" fmla="*/ 26 w 75"/>
                <a:gd name="T31" fmla="*/ 58 h 109"/>
                <a:gd name="T32" fmla="*/ 18 w 75"/>
                <a:gd name="T33" fmla="*/ 70 h 109"/>
                <a:gd name="T34" fmla="*/ 10 w 75"/>
                <a:gd name="T35" fmla="*/ 79 h 109"/>
                <a:gd name="T36" fmla="*/ 0 w 75"/>
                <a:gd name="T37" fmla="*/ 8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09"/>
                <a:gd name="T59" fmla="*/ 75 w 75"/>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09">
                  <a:moveTo>
                    <a:pt x="0" y="86"/>
                  </a:moveTo>
                  <a:lnTo>
                    <a:pt x="13" y="109"/>
                  </a:lnTo>
                  <a:lnTo>
                    <a:pt x="28" y="99"/>
                  </a:lnTo>
                  <a:lnTo>
                    <a:pt x="40" y="85"/>
                  </a:lnTo>
                  <a:lnTo>
                    <a:pt x="52" y="69"/>
                  </a:lnTo>
                  <a:lnTo>
                    <a:pt x="60" y="52"/>
                  </a:lnTo>
                  <a:lnTo>
                    <a:pt x="66" y="37"/>
                  </a:lnTo>
                  <a:lnTo>
                    <a:pt x="70" y="22"/>
                  </a:lnTo>
                  <a:lnTo>
                    <a:pt x="74" y="11"/>
                  </a:lnTo>
                  <a:lnTo>
                    <a:pt x="75" y="6"/>
                  </a:lnTo>
                  <a:lnTo>
                    <a:pt x="50" y="0"/>
                  </a:lnTo>
                  <a:lnTo>
                    <a:pt x="47" y="9"/>
                  </a:lnTo>
                  <a:lnTo>
                    <a:pt x="44" y="19"/>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27" name="Freeform 332"/>
            <p:cNvSpPr>
              <a:spLocks/>
            </p:cNvSpPr>
            <p:nvPr/>
          </p:nvSpPr>
          <p:spPr bwMode="auto">
            <a:xfrm>
              <a:off x="4078" y="3279"/>
              <a:ext cx="38" cy="55"/>
            </a:xfrm>
            <a:custGeom>
              <a:avLst/>
              <a:gdLst>
                <a:gd name="T0" fmla="*/ 0 w 75"/>
                <a:gd name="T1" fmla="*/ 86 h 111"/>
                <a:gd name="T2" fmla="*/ 12 w 75"/>
                <a:gd name="T3" fmla="*/ 111 h 111"/>
                <a:gd name="T4" fmla="*/ 27 w 75"/>
                <a:gd name="T5" fmla="*/ 100 h 111"/>
                <a:gd name="T6" fmla="*/ 40 w 75"/>
                <a:gd name="T7" fmla="*/ 86 h 111"/>
                <a:gd name="T8" fmla="*/ 52 w 75"/>
                <a:gd name="T9" fmla="*/ 70 h 111"/>
                <a:gd name="T10" fmla="*/ 60 w 75"/>
                <a:gd name="T11" fmla="*/ 53 h 111"/>
                <a:gd name="T12" fmla="*/ 65 w 75"/>
                <a:gd name="T13" fmla="*/ 37 h 111"/>
                <a:gd name="T14" fmla="*/ 70 w 75"/>
                <a:gd name="T15" fmla="*/ 23 h 111"/>
                <a:gd name="T16" fmla="*/ 74 w 75"/>
                <a:gd name="T17" fmla="*/ 11 h 111"/>
                <a:gd name="T18" fmla="*/ 75 w 75"/>
                <a:gd name="T19" fmla="*/ 6 h 111"/>
                <a:gd name="T20" fmla="*/ 49 w 75"/>
                <a:gd name="T21" fmla="*/ 0 h 111"/>
                <a:gd name="T22" fmla="*/ 47 w 75"/>
                <a:gd name="T23" fmla="*/ 9 h 111"/>
                <a:gd name="T24" fmla="*/ 44 w 75"/>
                <a:gd name="T25" fmla="*/ 20 h 111"/>
                <a:gd name="T26" fmla="*/ 39 w 75"/>
                <a:gd name="T27" fmla="*/ 32 h 111"/>
                <a:gd name="T28" fmla="*/ 33 w 75"/>
                <a:gd name="T29" fmla="*/ 45 h 111"/>
                <a:gd name="T30" fmla="*/ 26 w 75"/>
                <a:gd name="T31" fmla="*/ 58 h 111"/>
                <a:gd name="T32" fmla="*/ 18 w 75"/>
                <a:gd name="T33" fmla="*/ 70 h 111"/>
                <a:gd name="T34" fmla="*/ 10 w 75"/>
                <a:gd name="T35" fmla="*/ 79 h 111"/>
                <a:gd name="T36" fmla="*/ 0 w 75"/>
                <a:gd name="T37" fmla="*/ 8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6"/>
                  </a:moveTo>
                  <a:lnTo>
                    <a:pt x="12" y="111"/>
                  </a:lnTo>
                  <a:lnTo>
                    <a:pt x="27" y="100"/>
                  </a:lnTo>
                  <a:lnTo>
                    <a:pt x="40" y="86"/>
                  </a:lnTo>
                  <a:lnTo>
                    <a:pt x="52" y="70"/>
                  </a:lnTo>
                  <a:lnTo>
                    <a:pt x="60" y="53"/>
                  </a:lnTo>
                  <a:lnTo>
                    <a:pt x="65" y="37"/>
                  </a:lnTo>
                  <a:lnTo>
                    <a:pt x="70" y="23"/>
                  </a:lnTo>
                  <a:lnTo>
                    <a:pt x="74" y="11"/>
                  </a:lnTo>
                  <a:lnTo>
                    <a:pt x="75" y="6"/>
                  </a:lnTo>
                  <a:lnTo>
                    <a:pt x="49" y="0"/>
                  </a:lnTo>
                  <a:lnTo>
                    <a:pt x="47" y="9"/>
                  </a:lnTo>
                  <a:lnTo>
                    <a:pt x="44" y="20"/>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28" name="Freeform 333"/>
            <p:cNvSpPr>
              <a:spLocks/>
            </p:cNvSpPr>
            <p:nvPr/>
          </p:nvSpPr>
          <p:spPr bwMode="auto">
            <a:xfrm>
              <a:off x="3823" y="3047"/>
              <a:ext cx="106" cy="305"/>
            </a:xfrm>
            <a:custGeom>
              <a:avLst/>
              <a:gdLst>
                <a:gd name="T0" fmla="*/ 197 w 212"/>
                <a:gd name="T1" fmla="*/ 611 h 611"/>
                <a:gd name="T2" fmla="*/ 212 w 212"/>
                <a:gd name="T3" fmla="*/ 588 h 611"/>
                <a:gd name="T4" fmla="*/ 163 w 212"/>
                <a:gd name="T5" fmla="*/ 550 h 611"/>
                <a:gd name="T6" fmla="*/ 121 w 212"/>
                <a:gd name="T7" fmla="*/ 509 h 611"/>
                <a:gd name="T8" fmla="*/ 89 w 212"/>
                <a:gd name="T9" fmla="*/ 464 h 611"/>
                <a:gd name="T10" fmla="*/ 65 w 212"/>
                <a:gd name="T11" fmla="*/ 418 h 611"/>
                <a:gd name="T12" fmla="*/ 48 w 212"/>
                <a:gd name="T13" fmla="*/ 369 h 611"/>
                <a:gd name="T14" fmla="*/ 36 w 212"/>
                <a:gd name="T15" fmla="*/ 322 h 611"/>
                <a:gd name="T16" fmla="*/ 29 w 212"/>
                <a:gd name="T17" fmla="*/ 275 h 611"/>
                <a:gd name="T18" fmla="*/ 27 w 212"/>
                <a:gd name="T19" fmla="*/ 229 h 611"/>
                <a:gd name="T20" fmla="*/ 28 w 212"/>
                <a:gd name="T21" fmla="*/ 185 h 611"/>
                <a:gd name="T22" fmla="*/ 32 w 212"/>
                <a:gd name="T23" fmla="*/ 145 h 611"/>
                <a:gd name="T24" fmla="*/ 37 w 212"/>
                <a:gd name="T25" fmla="*/ 108 h 611"/>
                <a:gd name="T26" fmla="*/ 44 w 212"/>
                <a:gd name="T27" fmla="*/ 75 h 611"/>
                <a:gd name="T28" fmla="*/ 51 w 212"/>
                <a:gd name="T29" fmla="*/ 49 h 611"/>
                <a:gd name="T30" fmla="*/ 57 w 212"/>
                <a:gd name="T31" fmla="*/ 28 h 611"/>
                <a:gd name="T32" fmla="*/ 60 w 212"/>
                <a:gd name="T33" fmla="*/ 14 h 611"/>
                <a:gd name="T34" fmla="*/ 63 w 212"/>
                <a:gd name="T35" fmla="*/ 10 h 611"/>
                <a:gd name="T36" fmla="*/ 37 w 212"/>
                <a:gd name="T37" fmla="*/ 0 h 611"/>
                <a:gd name="T38" fmla="*/ 35 w 212"/>
                <a:gd name="T39" fmla="*/ 6 h 611"/>
                <a:gd name="T40" fmla="*/ 32 w 212"/>
                <a:gd name="T41" fmla="*/ 20 h 611"/>
                <a:gd name="T42" fmla="*/ 25 w 212"/>
                <a:gd name="T43" fmla="*/ 41 h 611"/>
                <a:gd name="T44" fmla="*/ 18 w 212"/>
                <a:gd name="T45" fmla="*/ 68 h 611"/>
                <a:gd name="T46" fmla="*/ 11 w 212"/>
                <a:gd name="T47" fmla="*/ 103 h 611"/>
                <a:gd name="T48" fmla="*/ 5 w 212"/>
                <a:gd name="T49" fmla="*/ 142 h 611"/>
                <a:gd name="T50" fmla="*/ 2 w 212"/>
                <a:gd name="T51" fmla="*/ 185 h 611"/>
                <a:gd name="T52" fmla="*/ 0 w 212"/>
                <a:gd name="T53" fmla="*/ 231 h 611"/>
                <a:gd name="T54" fmla="*/ 3 w 212"/>
                <a:gd name="T55" fmla="*/ 279 h 611"/>
                <a:gd name="T56" fmla="*/ 10 w 212"/>
                <a:gd name="T57" fmla="*/ 329 h 611"/>
                <a:gd name="T58" fmla="*/ 22 w 212"/>
                <a:gd name="T59" fmla="*/ 380 h 611"/>
                <a:gd name="T60" fmla="*/ 41 w 212"/>
                <a:gd name="T61" fmla="*/ 430 h 611"/>
                <a:gd name="T62" fmla="*/ 67 w 212"/>
                <a:gd name="T63" fmla="*/ 479 h 611"/>
                <a:gd name="T64" fmla="*/ 101 w 212"/>
                <a:gd name="T65" fmla="*/ 526 h 611"/>
                <a:gd name="T66" fmla="*/ 144 w 212"/>
                <a:gd name="T67" fmla="*/ 571 h 611"/>
                <a:gd name="T68" fmla="*/ 197 w 212"/>
                <a:gd name="T69" fmla="*/ 611 h 6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611"/>
                <a:gd name="T107" fmla="*/ 212 w 212"/>
                <a:gd name="T108" fmla="*/ 611 h 6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611">
                  <a:moveTo>
                    <a:pt x="197" y="611"/>
                  </a:moveTo>
                  <a:lnTo>
                    <a:pt x="212" y="588"/>
                  </a:lnTo>
                  <a:lnTo>
                    <a:pt x="163" y="550"/>
                  </a:lnTo>
                  <a:lnTo>
                    <a:pt x="121" y="509"/>
                  </a:lnTo>
                  <a:lnTo>
                    <a:pt x="89" y="464"/>
                  </a:lnTo>
                  <a:lnTo>
                    <a:pt x="65" y="418"/>
                  </a:lnTo>
                  <a:lnTo>
                    <a:pt x="48" y="369"/>
                  </a:lnTo>
                  <a:lnTo>
                    <a:pt x="36" y="322"/>
                  </a:lnTo>
                  <a:lnTo>
                    <a:pt x="29" y="275"/>
                  </a:lnTo>
                  <a:lnTo>
                    <a:pt x="27" y="229"/>
                  </a:lnTo>
                  <a:lnTo>
                    <a:pt x="28" y="185"/>
                  </a:lnTo>
                  <a:lnTo>
                    <a:pt x="32" y="145"/>
                  </a:lnTo>
                  <a:lnTo>
                    <a:pt x="37" y="108"/>
                  </a:lnTo>
                  <a:lnTo>
                    <a:pt x="44" y="75"/>
                  </a:lnTo>
                  <a:lnTo>
                    <a:pt x="51" y="49"/>
                  </a:lnTo>
                  <a:lnTo>
                    <a:pt x="57" y="28"/>
                  </a:lnTo>
                  <a:lnTo>
                    <a:pt x="60" y="14"/>
                  </a:lnTo>
                  <a:lnTo>
                    <a:pt x="63" y="10"/>
                  </a:lnTo>
                  <a:lnTo>
                    <a:pt x="37" y="0"/>
                  </a:lnTo>
                  <a:lnTo>
                    <a:pt x="35" y="6"/>
                  </a:lnTo>
                  <a:lnTo>
                    <a:pt x="32" y="20"/>
                  </a:lnTo>
                  <a:lnTo>
                    <a:pt x="25" y="41"/>
                  </a:lnTo>
                  <a:lnTo>
                    <a:pt x="18" y="68"/>
                  </a:lnTo>
                  <a:lnTo>
                    <a:pt x="11" y="103"/>
                  </a:lnTo>
                  <a:lnTo>
                    <a:pt x="5" y="142"/>
                  </a:lnTo>
                  <a:lnTo>
                    <a:pt x="2" y="185"/>
                  </a:lnTo>
                  <a:lnTo>
                    <a:pt x="0" y="231"/>
                  </a:lnTo>
                  <a:lnTo>
                    <a:pt x="3" y="279"/>
                  </a:lnTo>
                  <a:lnTo>
                    <a:pt x="10" y="329"/>
                  </a:lnTo>
                  <a:lnTo>
                    <a:pt x="22" y="380"/>
                  </a:lnTo>
                  <a:lnTo>
                    <a:pt x="41" y="430"/>
                  </a:lnTo>
                  <a:lnTo>
                    <a:pt x="67" y="479"/>
                  </a:lnTo>
                  <a:lnTo>
                    <a:pt x="101" y="526"/>
                  </a:lnTo>
                  <a:lnTo>
                    <a:pt x="144" y="571"/>
                  </a:lnTo>
                  <a:lnTo>
                    <a:pt x="197" y="611"/>
                  </a:lnTo>
                  <a:close/>
                </a:path>
              </a:pathLst>
            </a:custGeom>
            <a:solidFill>
              <a:srgbClr val="000000"/>
            </a:solidFill>
            <a:ln w="9525">
              <a:noFill/>
              <a:round/>
              <a:headEnd/>
              <a:tailEnd/>
            </a:ln>
          </p:spPr>
          <p:txBody>
            <a:bodyPr/>
            <a:lstStyle/>
            <a:p>
              <a:endParaRPr lang="ru-RU"/>
            </a:p>
          </p:txBody>
        </p:sp>
        <p:sp>
          <p:nvSpPr>
            <p:cNvPr id="11329" name="Freeform 334"/>
            <p:cNvSpPr>
              <a:spLocks/>
            </p:cNvSpPr>
            <p:nvPr/>
          </p:nvSpPr>
          <p:spPr bwMode="auto">
            <a:xfrm>
              <a:off x="3728" y="2981"/>
              <a:ext cx="111" cy="382"/>
            </a:xfrm>
            <a:custGeom>
              <a:avLst/>
              <a:gdLst>
                <a:gd name="T0" fmla="*/ 207 w 222"/>
                <a:gd name="T1" fmla="*/ 764 h 764"/>
                <a:gd name="T2" fmla="*/ 222 w 222"/>
                <a:gd name="T3" fmla="*/ 743 h 764"/>
                <a:gd name="T4" fmla="*/ 165 w 222"/>
                <a:gd name="T5" fmla="*/ 696 h 764"/>
                <a:gd name="T6" fmla="*/ 120 w 222"/>
                <a:gd name="T7" fmla="*/ 643 h 764"/>
                <a:gd name="T8" fmla="*/ 86 w 222"/>
                <a:gd name="T9" fmla="*/ 588 h 764"/>
                <a:gd name="T10" fmla="*/ 59 w 222"/>
                <a:gd name="T11" fmla="*/ 529 h 764"/>
                <a:gd name="T12" fmla="*/ 42 w 222"/>
                <a:gd name="T13" fmla="*/ 469 h 764"/>
                <a:gd name="T14" fmla="*/ 31 w 222"/>
                <a:gd name="T15" fmla="*/ 408 h 764"/>
                <a:gd name="T16" fmla="*/ 27 w 222"/>
                <a:gd name="T17" fmla="*/ 348 h 764"/>
                <a:gd name="T18" fmla="*/ 27 w 222"/>
                <a:gd name="T19" fmla="*/ 289 h 764"/>
                <a:gd name="T20" fmla="*/ 31 w 222"/>
                <a:gd name="T21" fmla="*/ 233 h 764"/>
                <a:gd name="T22" fmla="*/ 40 w 222"/>
                <a:gd name="T23" fmla="*/ 181 h 764"/>
                <a:gd name="T24" fmla="*/ 49 w 222"/>
                <a:gd name="T25" fmla="*/ 134 h 764"/>
                <a:gd name="T26" fmla="*/ 58 w 222"/>
                <a:gd name="T27" fmla="*/ 93 h 764"/>
                <a:gd name="T28" fmla="*/ 67 w 222"/>
                <a:gd name="T29" fmla="*/ 59 h 764"/>
                <a:gd name="T30" fmla="*/ 76 w 222"/>
                <a:gd name="T31" fmla="*/ 32 h 764"/>
                <a:gd name="T32" fmla="*/ 82 w 222"/>
                <a:gd name="T33" fmla="*/ 16 h 764"/>
                <a:gd name="T34" fmla="*/ 84 w 222"/>
                <a:gd name="T35" fmla="*/ 9 h 764"/>
                <a:gd name="T36" fmla="*/ 60 w 222"/>
                <a:gd name="T37" fmla="*/ 0 h 764"/>
                <a:gd name="T38" fmla="*/ 58 w 222"/>
                <a:gd name="T39" fmla="*/ 7 h 764"/>
                <a:gd name="T40" fmla="*/ 51 w 222"/>
                <a:gd name="T41" fmla="*/ 24 h 764"/>
                <a:gd name="T42" fmla="*/ 43 w 222"/>
                <a:gd name="T43" fmla="*/ 51 h 764"/>
                <a:gd name="T44" fmla="*/ 33 w 222"/>
                <a:gd name="T45" fmla="*/ 87 h 764"/>
                <a:gd name="T46" fmla="*/ 22 w 222"/>
                <a:gd name="T47" fmla="*/ 129 h 764"/>
                <a:gd name="T48" fmla="*/ 13 w 222"/>
                <a:gd name="T49" fmla="*/ 179 h 764"/>
                <a:gd name="T50" fmla="*/ 6 w 222"/>
                <a:gd name="T51" fmla="*/ 233 h 764"/>
                <a:gd name="T52" fmla="*/ 2 w 222"/>
                <a:gd name="T53" fmla="*/ 291 h 764"/>
                <a:gd name="T54" fmla="*/ 0 w 222"/>
                <a:gd name="T55" fmla="*/ 352 h 764"/>
                <a:gd name="T56" fmla="*/ 6 w 222"/>
                <a:gd name="T57" fmla="*/ 414 h 764"/>
                <a:gd name="T58" fmla="*/ 16 w 222"/>
                <a:gd name="T59" fmla="*/ 477 h 764"/>
                <a:gd name="T60" fmla="*/ 36 w 222"/>
                <a:gd name="T61" fmla="*/ 541 h 764"/>
                <a:gd name="T62" fmla="*/ 63 w 222"/>
                <a:gd name="T63" fmla="*/ 602 h 764"/>
                <a:gd name="T64" fmla="*/ 99 w 222"/>
                <a:gd name="T65" fmla="*/ 660 h 764"/>
                <a:gd name="T66" fmla="*/ 147 w 222"/>
                <a:gd name="T67" fmla="*/ 715 h 764"/>
                <a:gd name="T68" fmla="*/ 207 w 222"/>
                <a:gd name="T69" fmla="*/ 764 h 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764"/>
                <a:gd name="T107" fmla="*/ 222 w 222"/>
                <a:gd name="T108" fmla="*/ 764 h 7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764">
                  <a:moveTo>
                    <a:pt x="207" y="764"/>
                  </a:moveTo>
                  <a:lnTo>
                    <a:pt x="222" y="743"/>
                  </a:lnTo>
                  <a:lnTo>
                    <a:pt x="165" y="696"/>
                  </a:lnTo>
                  <a:lnTo>
                    <a:pt x="120" y="643"/>
                  </a:lnTo>
                  <a:lnTo>
                    <a:pt x="86" y="588"/>
                  </a:lnTo>
                  <a:lnTo>
                    <a:pt x="59" y="529"/>
                  </a:lnTo>
                  <a:lnTo>
                    <a:pt x="42" y="469"/>
                  </a:lnTo>
                  <a:lnTo>
                    <a:pt x="31" y="408"/>
                  </a:lnTo>
                  <a:lnTo>
                    <a:pt x="27" y="348"/>
                  </a:lnTo>
                  <a:lnTo>
                    <a:pt x="27" y="289"/>
                  </a:lnTo>
                  <a:lnTo>
                    <a:pt x="31" y="233"/>
                  </a:lnTo>
                  <a:lnTo>
                    <a:pt x="40" y="181"/>
                  </a:lnTo>
                  <a:lnTo>
                    <a:pt x="49" y="134"/>
                  </a:lnTo>
                  <a:lnTo>
                    <a:pt x="58" y="93"/>
                  </a:lnTo>
                  <a:lnTo>
                    <a:pt x="67" y="59"/>
                  </a:lnTo>
                  <a:lnTo>
                    <a:pt x="76" y="32"/>
                  </a:lnTo>
                  <a:lnTo>
                    <a:pt x="82" y="16"/>
                  </a:lnTo>
                  <a:lnTo>
                    <a:pt x="84" y="9"/>
                  </a:lnTo>
                  <a:lnTo>
                    <a:pt x="60" y="0"/>
                  </a:lnTo>
                  <a:lnTo>
                    <a:pt x="58" y="7"/>
                  </a:lnTo>
                  <a:lnTo>
                    <a:pt x="51" y="24"/>
                  </a:lnTo>
                  <a:lnTo>
                    <a:pt x="43" y="51"/>
                  </a:lnTo>
                  <a:lnTo>
                    <a:pt x="33" y="87"/>
                  </a:lnTo>
                  <a:lnTo>
                    <a:pt x="22" y="129"/>
                  </a:lnTo>
                  <a:lnTo>
                    <a:pt x="13" y="179"/>
                  </a:lnTo>
                  <a:lnTo>
                    <a:pt x="6" y="233"/>
                  </a:lnTo>
                  <a:lnTo>
                    <a:pt x="2" y="291"/>
                  </a:lnTo>
                  <a:lnTo>
                    <a:pt x="0" y="352"/>
                  </a:lnTo>
                  <a:lnTo>
                    <a:pt x="6" y="414"/>
                  </a:lnTo>
                  <a:lnTo>
                    <a:pt x="16" y="477"/>
                  </a:lnTo>
                  <a:lnTo>
                    <a:pt x="36" y="541"/>
                  </a:lnTo>
                  <a:lnTo>
                    <a:pt x="63" y="602"/>
                  </a:lnTo>
                  <a:lnTo>
                    <a:pt x="99" y="660"/>
                  </a:lnTo>
                  <a:lnTo>
                    <a:pt x="147" y="715"/>
                  </a:lnTo>
                  <a:lnTo>
                    <a:pt x="207" y="764"/>
                  </a:lnTo>
                  <a:close/>
                </a:path>
              </a:pathLst>
            </a:custGeom>
            <a:solidFill>
              <a:srgbClr val="000000"/>
            </a:solidFill>
            <a:ln w="9525">
              <a:noFill/>
              <a:round/>
              <a:headEnd/>
              <a:tailEnd/>
            </a:ln>
          </p:spPr>
          <p:txBody>
            <a:bodyPr/>
            <a:lstStyle/>
            <a:p>
              <a:endParaRPr lang="ru-RU"/>
            </a:p>
          </p:txBody>
        </p:sp>
      </p:grpSp>
      <p:grpSp>
        <p:nvGrpSpPr>
          <p:cNvPr id="4" name="Group 335"/>
          <p:cNvGrpSpPr>
            <a:grpSpLocks/>
          </p:cNvGrpSpPr>
          <p:nvPr/>
        </p:nvGrpSpPr>
        <p:grpSpPr bwMode="auto">
          <a:xfrm>
            <a:off x="250825" y="4221163"/>
            <a:ext cx="871538" cy="869950"/>
            <a:chOff x="3651" y="2839"/>
            <a:chExt cx="549" cy="548"/>
          </a:xfrm>
        </p:grpSpPr>
        <p:sp>
          <p:nvSpPr>
            <p:cNvPr id="11298" name="Freeform 336"/>
            <p:cNvSpPr>
              <a:spLocks/>
            </p:cNvSpPr>
            <p:nvPr/>
          </p:nvSpPr>
          <p:spPr bwMode="auto">
            <a:xfrm>
              <a:off x="3651" y="2839"/>
              <a:ext cx="549" cy="548"/>
            </a:xfrm>
            <a:custGeom>
              <a:avLst/>
              <a:gdLst>
                <a:gd name="T0" fmla="*/ 1096 w 1098"/>
                <a:gd name="T1" fmla="*/ 605 h 1098"/>
                <a:gd name="T2" fmla="*/ 1074 w 1098"/>
                <a:gd name="T3" fmla="*/ 713 h 1098"/>
                <a:gd name="T4" fmla="*/ 1032 w 1098"/>
                <a:gd name="T5" fmla="*/ 811 h 1098"/>
                <a:gd name="T6" fmla="*/ 972 w 1098"/>
                <a:gd name="T7" fmla="*/ 898 h 1098"/>
                <a:gd name="T8" fmla="*/ 899 w 1098"/>
                <a:gd name="T9" fmla="*/ 972 h 1098"/>
                <a:gd name="T10" fmla="*/ 811 w 1098"/>
                <a:gd name="T11" fmla="*/ 1032 h 1098"/>
                <a:gd name="T12" fmla="*/ 712 w 1098"/>
                <a:gd name="T13" fmla="*/ 1073 h 1098"/>
                <a:gd name="T14" fmla="*/ 605 w 1098"/>
                <a:gd name="T15" fmla="*/ 1095 h 1098"/>
                <a:gd name="T16" fmla="*/ 492 w 1098"/>
                <a:gd name="T17" fmla="*/ 1095 h 1098"/>
                <a:gd name="T18" fmla="*/ 385 w 1098"/>
                <a:gd name="T19" fmla="*/ 1073 h 1098"/>
                <a:gd name="T20" fmla="*/ 287 w 1098"/>
                <a:gd name="T21" fmla="*/ 1032 h 1098"/>
                <a:gd name="T22" fmla="*/ 199 w 1098"/>
                <a:gd name="T23" fmla="*/ 972 h 1098"/>
                <a:gd name="T24" fmla="*/ 126 w 1098"/>
                <a:gd name="T25" fmla="*/ 898 h 1098"/>
                <a:gd name="T26" fmla="*/ 66 w 1098"/>
                <a:gd name="T27" fmla="*/ 811 h 1098"/>
                <a:gd name="T28" fmla="*/ 24 w 1098"/>
                <a:gd name="T29" fmla="*/ 713 h 1098"/>
                <a:gd name="T30" fmla="*/ 2 w 1098"/>
                <a:gd name="T31" fmla="*/ 605 h 1098"/>
                <a:gd name="T32" fmla="*/ 2 w 1098"/>
                <a:gd name="T33" fmla="*/ 493 h 1098"/>
                <a:gd name="T34" fmla="*/ 24 w 1098"/>
                <a:gd name="T35" fmla="*/ 385 h 1098"/>
                <a:gd name="T36" fmla="*/ 66 w 1098"/>
                <a:gd name="T37" fmla="*/ 287 h 1098"/>
                <a:gd name="T38" fmla="*/ 126 w 1098"/>
                <a:gd name="T39" fmla="*/ 200 h 1098"/>
                <a:gd name="T40" fmla="*/ 199 w 1098"/>
                <a:gd name="T41" fmla="*/ 126 h 1098"/>
                <a:gd name="T42" fmla="*/ 287 w 1098"/>
                <a:gd name="T43" fmla="*/ 66 h 1098"/>
                <a:gd name="T44" fmla="*/ 385 w 1098"/>
                <a:gd name="T45" fmla="*/ 25 h 1098"/>
                <a:gd name="T46" fmla="*/ 492 w 1098"/>
                <a:gd name="T47" fmla="*/ 3 h 1098"/>
                <a:gd name="T48" fmla="*/ 611 w 1098"/>
                <a:gd name="T49" fmla="*/ 3 h 1098"/>
                <a:gd name="T50" fmla="*/ 725 w 1098"/>
                <a:gd name="T51" fmla="*/ 25 h 1098"/>
                <a:gd name="T52" fmla="*/ 826 w 1098"/>
                <a:gd name="T53" fmla="*/ 65 h 1098"/>
                <a:gd name="T54" fmla="*/ 912 w 1098"/>
                <a:gd name="T55" fmla="*/ 124 h 1098"/>
                <a:gd name="T56" fmla="*/ 984 w 1098"/>
                <a:gd name="T57" fmla="*/ 198 h 1098"/>
                <a:gd name="T58" fmla="*/ 1039 w 1098"/>
                <a:gd name="T59" fmla="*/ 285 h 1098"/>
                <a:gd name="T60" fmla="*/ 1076 w 1098"/>
                <a:gd name="T61" fmla="*/ 384 h 1098"/>
                <a:gd name="T62" fmla="*/ 1096 w 1098"/>
                <a:gd name="T63" fmla="*/ 491 h 10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8"/>
                <a:gd name="T97" fmla="*/ 0 h 1098"/>
                <a:gd name="T98" fmla="*/ 1098 w 1098"/>
                <a:gd name="T99" fmla="*/ 1098 h 10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8" h="1098">
                  <a:moveTo>
                    <a:pt x="1098" y="549"/>
                  </a:moveTo>
                  <a:lnTo>
                    <a:pt x="1096" y="605"/>
                  </a:lnTo>
                  <a:lnTo>
                    <a:pt x="1086" y="660"/>
                  </a:lnTo>
                  <a:lnTo>
                    <a:pt x="1074" y="713"/>
                  </a:lnTo>
                  <a:lnTo>
                    <a:pt x="1055" y="762"/>
                  </a:lnTo>
                  <a:lnTo>
                    <a:pt x="1032" y="811"/>
                  </a:lnTo>
                  <a:lnTo>
                    <a:pt x="1005" y="856"/>
                  </a:lnTo>
                  <a:lnTo>
                    <a:pt x="972" y="898"/>
                  </a:lnTo>
                  <a:lnTo>
                    <a:pt x="938" y="937"/>
                  </a:lnTo>
                  <a:lnTo>
                    <a:pt x="899" y="972"/>
                  </a:lnTo>
                  <a:lnTo>
                    <a:pt x="856" y="1004"/>
                  </a:lnTo>
                  <a:lnTo>
                    <a:pt x="811" y="1032"/>
                  </a:lnTo>
                  <a:lnTo>
                    <a:pt x="763" y="1055"/>
                  </a:lnTo>
                  <a:lnTo>
                    <a:pt x="712" y="1073"/>
                  </a:lnTo>
                  <a:lnTo>
                    <a:pt x="659" y="1086"/>
                  </a:lnTo>
                  <a:lnTo>
                    <a:pt x="605" y="1095"/>
                  </a:lnTo>
                  <a:lnTo>
                    <a:pt x="548" y="1098"/>
                  </a:lnTo>
                  <a:lnTo>
                    <a:pt x="492" y="1095"/>
                  </a:lnTo>
                  <a:lnTo>
                    <a:pt x="438" y="1086"/>
                  </a:lnTo>
                  <a:lnTo>
                    <a:pt x="385" y="1073"/>
                  </a:lnTo>
                  <a:lnTo>
                    <a:pt x="335" y="1055"/>
                  </a:lnTo>
                  <a:lnTo>
                    <a:pt x="287" y="1032"/>
                  </a:lnTo>
                  <a:lnTo>
                    <a:pt x="242" y="1004"/>
                  </a:lnTo>
                  <a:lnTo>
                    <a:pt x="199" y="972"/>
                  </a:lnTo>
                  <a:lnTo>
                    <a:pt x="160" y="937"/>
                  </a:lnTo>
                  <a:lnTo>
                    <a:pt x="126" y="898"/>
                  </a:lnTo>
                  <a:lnTo>
                    <a:pt x="93" y="856"/>
                  </a:lnTo>
                  <a:lnTo>
                    <a:pt x="66" y="811"/>
                  </a:lnTo>
                  <a:lnTo>
                    <a:pt x="43" y="762"/>
                  </a:lnTo>
                  <a:lnTo>
                    <a:pt x="24" y="713"/>
                  </a:lnTo>
                  <a:lnTo>
                    <a:pt x="12" y="660"/>
                  </a:lnTo>
                  <a:lnTo>
                    <a:pt x="2" y="605"/>
                  </a:lnTo>
                  <a:lnTo>
                    <a:pt x="0" y="549"/>
                  </a:lnTo>
                  <a:lnTo>
                    <a:pt x="2" y="493"/>
                  </a:lnTo>
                  <a:lnTo>
                    <a:pt x="12" y="438"/>
                  </a:lnTo>
                  <a:lnTo>
                    <a:pt x="24" y="385"/>
                  </a:lnTo>
                  <a:lnTo>
                    <a:pt x="43" y="336"/>
                  </a:lnTo>
                  <a:lnTo>
                    <a:pt x="66" y="287"/>
                  </a:lnTo>
                  <a:lnTo>
                    <a:pt x="93" y="242"/>
                  </a:lnTo>
                  <a:lnTo>
                    <a:pt x="126" y="200"/>
                  </a:lnTo>
                  <a:lnTo>
                    <a:pt x="160" y="161"/>
                  </a:lnTo>
                  <a:lnTo>
                    <a:pt x="199" y="126"/>
                  </a:lnTo>
                  <a:lnTo>
                    <a:pt x="242" y="94"/>
                  </a:lnTo>
                  <a:lnTo>
                    <a:pt x="287" y="66"/>
                  </a:lnTo>
                  <a:lnTo>
                    <a:pt x="335" y="43"/>
                  </a:lnTo>
                  <a:lnTo>
                    <a:pt x="385" y="25"/>
                  </a:lnTo>
                  <a:lnTo>
                    <a:pt x="438" y="12"/>
                  </a:lnTo>
                  <a:lnTo>
                    <a:pt x="492" y="3"/>
                  </a:lnTo>
                  <a:lnTo>
                    <a:pt x="548" y="0"/>
                  </a:lnTo>
                  <a:lnTo>
                    <a:pt x="611" y="3"/>
                  </a:lnTo>
                  <a:lnTo>
                    <a:pt x="669" y="11"/>
                  </a:lnTo>
                  <a:lnTo>
                    <a:pt x="725" y="25"/>
                  </a:lnTo>
                  <a:lnTo>
                    <a:pt x="778" y="43"/>
                  </a:lnTo>
                  <a:lnTo>
                    <a:pt x="826" y="65"/>
                  </a:lnTo>
                  <a:lnTo>
                    <a:pt x="871" y="93"/>
                  </a:lnTo>
                  <a:lnTo>
                    <a:pt x="912" y="124"/>
                  </a:lnTo>
                  <a:lnTo>
                    <a:pt x="950" y="158"/>
                  </a:lnTo>
                  <a:lnTo>
                    <a:pt x="984" y="198"/>
                  </a:lnTo>
                  <a:lnTo>
                    <a:pt x="1014" y="240"/>
                  </a:lnTo>
                  <a:lnTo>
                    <a:pt x="1039" y="285"/>
                  </a:lnTo>
                  <a:lnTo>
                    <a:pt x="1060" y="334"/>
                  </a:lnTo>
                  <a:lnTo>
                    <a:pt x="1076" y="384"/>
                  </a:lnTo>
                  <a:lnTo>
                    <a:pt x="1089" y="437"/>
                  </a:lnTo>
                  <a:lnTo>
                    <a:pt x="1096" y="491"/>
                  </a:lnTo>
                  <a:lnTo>
                    <a:pt x="1098" y="549"/>
                  </a:lnTo>
                  <a:close/>
                </a:path>
              </a:pathLst>
            </a:custGeom>
            <a:solidFill>
              <a:srgbClr val="000000"/>
            </a:solidFill>
            <a:ln w="9525">
              <a:noFill/>
              <a:round/>
              <a:headEnd/>
              <a:tailEnd/>
            </a:ln>
          </p:spPr>
          <p:txBody>
            <a:bodyPr/>
            <a:lstStyle/>
            <a:p>
              <a:endParaRPr lang="ru-RU"/>
            </a:p>
          </p:txBody>
        </p:sp>
        <p:sp>
          <p:nvSpPr>
            <p:cNvPr id="11299" name="Freeform 337"/>
            <p:cNvSpPr>
              <a:spLocks/>
            </p:cNvSpPr>
            <p:nvPr/>
          </p:nvSpPr>
          <p:spPr bwMode="auto">
            <a:xfrm>
              <a:off x="3708" y="2940"/>
              <a:ext cx="470" cy="425"/>
            </a:xfrm>
            <a:custGeom>
              <a:avLst/>
              <a:gdLst>
                <a:gd name="T0" fmla="*/ 817 w 940"/>
                <a:gd name="T1" fmla="*/ 29 h 852"/>
                <a:gd name="T2" fmla="*/ 842 w 940"/>
                <a:gd name="T3" fmla="*/ 90 h 852"/>
                <a:gd name="T4" fmla="*/ 861 w 940"/>
                <a:gd name="T5" fmla="*/ 155 h 852"/>
                <a:gd name="T6" fmla="*/ 870 w 940"/>
                <a:gd name="T7" fmla="*/ 223 h 852"/>
                <a:gd name="T8" fmla="*/ 869 w 940"/>
                <a:gd name="T9" fmla="*/ 309 h 852"/>
                <a:gd name="T10" fmla="*/ 848 w 940"/>
                <a:gd name="T11" fmla="*/ 407 h 852"/>
                <a:gd name="T12" fmla="*/ 810 w 940"/>
                <a:gd name="T13" fmla="*/ 497 h 852"/>
                <a:gd name="T14" fmla="*/ 756 w 940"/>
                <a:gd name="T15" fmla="*/ 578 h 852"/>
                <a:gd name="T16" fmla="*/ 688 w 940"/>
                <a:gd name="T17" fmla="*/ 646 h 852"/>
                <a:gd name="T18" fmla="*/ 607 w 940"/>
                <a:gd name="T19" fmla="*/ 700 h 852"/>
                <a:gd name="T20" fmla="*/ 516 w 940"/>
                <a:gd name="T21" fmla="*/ 738 h 852"/>
                <a:gd name="T22" fmla="*/ 418 w 940"/>
                <a:gd name="T23" fmla="*/ 758 h 852"/>
                <a:gd name="T24" fmla="*/ 340 w 940"/>
                <a:gd name="T25" fmla="*/ 760 h 852"/>
                <a:gd name="T26" fmla="*/ 287 w 940"/>
                <a:gd name="T27" fmla="*/ 755 h 852"/>
                <a:gd name="T28" fmla="*/ 236 w 940"/>
                <a:gd name="T29" fmla="*/ 743 h 852"/>
                <a:gd name="T30" fmla="*/ 188 w 940"/>
                <a:gd name="T31" fmla="*/ 728 h 852"/>
                <a:gd name="T32" fmla="*/ 141 w 940"/>
                <a:gd name="T33" fmla="*/ 708 h 852"/>
                <a:gd name="T34" fmla="*/ 97 w 940"/>
                <a:gd name="T35" fmla="*/ 684 h 852"/>
                <a:gd name="T36" fmla="*/ 55 w 940"/>
                <a:gd name="T37" fmla="*/ 655 h 852"/>
                <a:gd name="T38" fmla="*/ 17 w 940"/>
                <a:gd name="T39" fmla="*/ 621 h 852"/>
                <a:gd name="T40" fmla="*/ 17 w 940"/>
                <a:gd name="T41" fmla="*/ 632 h 852"/>
                <a:gd name="T42" fmla="*/ 56 w 940"/>
                <a:gd name="T43" fmla="*/ 682 h 852"/>
                <a:gd name="T44" fmla="*/ 103 w 940"/>
                <a:gd name="T45" fmla="*/ 727 h 852"/>
                <a:gd name="T46" fmla="*/ 153 w 940"/>
                <a:gd name="T47" fmla="*/ 767 h 852"/>
                <a:gd name="T48" fmla="*/ 210 w 940"/>
                <a:gd name="T49" fmla="*/ 799 h 852"/>
                <a:gd name="T50" fmla="*/ 270 w 940"/>
                <a:gd name="T51" fmla="*/ 824 h 852"/>
                <a:gd name="T52" fmla="*/ 333 w 940"/>
                <a:gd name="T53" fmla="*/ 841 h 852"/>
                <a:gd name="T54" fmla="*/ 400 w 940"/>
                <a:gd name="T55" fmla="*/ 851 h 852"/>
                <a:gd name="T56" fmla="*/ 486 w 940"/>
                <a:gd name="T57" fmla="*/ 849 h 852"/>
                <a:gd name="T58" fmla="*/ 584 w 940"/>
                <a:gd name="T59" fmla="*/ 829 h 852"/>
                <a:gd name="T60" fmla="*/ 675 w 940"/>
                <a:gd name="T61" fmla="*/ 791 h 852"/>
                <a:gd name="T62" fmla="*/ 756 w 940"/>
                <a:gd name="T63" fmla="*/ 737 h 852"/>
                <a:gd name="T64" fmla="*/ 825 w 940"/>
                <a:gd name="T65" fmla="*/ 669 h 852"/>
                <a:gd name="T66" fmla="*/ 879 w 940"/>
                <a:gd name="T67" fmla="*/ 588 h 852"/>
                <a:gd name="T68" fmla="*/ 917 w 940"/>
                <a:gd name="T69" fmla="*/ 497 h 852"/>
                <a:gd name="T70" fmla="*/ 938 w 940"/>
                <a:gd name="T71" fmla="*/ 399 h 852"/>
                <a:gd name="T72" fmla="*/ 938 w 940"/>
                <a:gd name="T73" fmla="*/ 297 h 852"/>
                <a:gd name="T74" fmla="*/ 918 w 940"/>
                <a:gd name="T75" fmla="*/ 203 h 852"/>
                <a:gd name="T76" fmla="*/ 882 w 940"/>
                <a:gd name="T77" fmla="*/ 114 h 852"/>
                <a:gd name="T78" fmla="*/ 832 w 940"/>
                <a:gd name="T79" fmla="*/ 36 h 8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0"/>
                <a:gd name="T121" fmla="*/ 0 h 852"/>
                <a:gd name="T122" fmla="*/ 940 w 940"/>
                <a:gd name="T123" fmla="*/ 852 h 8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0" h="852">
                  <a:moveTo>
                    <a:pt x="801" y="0"/>
                  </a:moveTo>
                  <a:lnTo>
                    <a:pt x="817" y="29"/>
                  </a:lnTo>
                  <a:lnTo>
                    <a:pt x="831" y="59"/>
                  </a:lnTo>
                  <a:lnTo>
                    <a:pt x="842" y="90"/>
                  </a:lnTo>
                  <a:lnTo>
                    <a:pt x="853" y="121"/>
                  </a:lnTo>
                  <a:lnTo>
                    <a:pt x="861" y="155"/>
                  </a:lnTo>
                  <a:lnTo>
                    <a:pt x="866" y="188"/>
                  </a:lnTo>
                  <a:lnTo>
                    <a:pt x="870" y="223"/>
                  </a:lnTo>
                  <a:lnTo>
                    <a:pt x="871" y="257"/>
                  </a:lnTo>
                  <a:lnTo>
                    <a:pt x="869" y="309"/>
                  </a:lnTo>
                  <a:lnTo>
                    <a:pt x="861" y="359"/>
                  </a:lnTo>
                  <a:lnTo>
                    <a:pt x="848" y="407"/>
                  </a:lnTo>
                  <a:lnTo>
                    <a:pt x="832" y="453"/>
                  </a:lnTo>
                  <a:lnTo>
                    <a:pt x="810" y="497"/>
                  </a:lnTo>
                  <a:lnTo>
                    <a:pt x="785" y="538"/>
                  </a:lnTo>
                  <a:lnTo>
                    <a:pt x="756" y="578"/>
                  </a:lnTo>
                  <a:lnTo>
                    <a:pt x="724" y="613"/>
                  </a:lnTo>
                  <a:lnTo>
                    <a:pt x="688" y="646"/>
                  </a:lnTo>
                  <a:lnTo>
                    <a:pt x="649" y="674"/>
                  </a:lnTo>
                  <a:lnTo>
                    <a:pt x="607" y="700"/>
                  </a:lnTo>
                  <a:lnTo>
                    <a:pt x="563" y="722"/>
                  </a:lnTo>
                  <a:lnTo>
                    <a:pt x="516" y="738"/>
                  </a:lnTo>
                  <a:lnTo>
                    <a:pt x="468" y="750"/>
                  </a:lnTo>
                  <a:lnTo>
                    <a:pt x="418" y="758"/>
                  </a:lnTo>
                  <a:lnTo>
                    <a:pt x="366" y="761"/>
                  </a:lnTo>
                  <a:lnTo>
                    <a:pt x="340" y="760"/>
                  </a:lnTo>
                  <a:lnTo>
                    <a:pt x="313" y="758"/>
                  </a:lnTo>
                  <a:lnTo>
                    <a:pt x="287" y="755"/>
                  </a:lnTo>
                  <a:lnTo>
                    <a:pt x="262" y="750"/>
                  </a:lnTo>
                  <a:lnTo>
                    <a:pt x="236" y="743"/>
                  </a:lnTo>
                  <a:lnTo>
                    <a:pt x="212" y="737"/>
                  </a:lnTo>
                  <a:lnTo>
                    <a:pt x="188" y="728"/>
                  </a:lnTo>
                  <a:lnTo>
                    <a:pt x="164" y="718"/>
                  </a:lnTo>
                  <a:lnTo>
                    <a:pt x="141" y="708"/>
                  </a:lnTo>
                  <a:lnTo>
                    <a:pt x="119" y="696"/>
                  </a:lnTo>
                  <a:lnTo>
                    <a:pt x="97" y="684"/>
                  </a:lnTo>
                  <a:lnTo>
                    <a:pt x="76" y="670"/>
                  </a:lnTo>
                  <a:lnTo>
                    <a:pt x="55" y="655"/>
                  </a:lnTo>
                  <a:lnTo>
                    <a:pt x="37" y="639"/>
                  </a:lnTo>
                  <a:lnTo>
                    <a:pt x="17" y="621"/>
                  </a:lnTo>
                  <a:lnTo>
                    <a:pt x="0" y="604"/>
                  </a:lnTo>
                  <a:lnTo>
                    <a:pt x="17" y="632"/>
                  </a:lnTo>
                  <a:lnTo>
                    <a:pt x="36" y="657"/>
                  </a:lnTo>
                  <a:lnTo>
                    <a:pt x="56" y="682"/>
                  </a:lnTo>
                  <a:lnTo>
                    <a:pt x="78" y="705"/>
                  </a:lnTo>
                  <a:lnTo>
                    <a:pt x="103" y="727"/>
                  </a:lnTo>
                  <a:lnTo>
                    <a:pt x="127" y="748"/>
                  </a:lnTo>
                  <a:lnTo>
                    <a:pt x="153" y="767"/>
                  </a:lnTo>
                  <a:lnTo>
                    <a:pt x="181" y="784"/>
                  </a:lnTo>
                  <a:lnTo>
                    <a:pt x="210" y="799"/>
                  </a:lnTo>
                  <a:lnTo>
                    <a:pt x="239" y="813"/>
                  </a:lnTo>
                  <a:lnTo>
                    <a:pt x="270" y="824"/>
                  </a:lnTo>
                  <a:lnTo>
                    <a:pt x="301" y="835"/>
                  </a:lnTo>
                  <a:lnTo>
                    <a:pt x="333" y="841"/>
                  </a:lnTo>
                  <a:lnTo>
                    <a:pt x="366" y="847"/>
                  </a:lnTo>
                  <a:lnTo>
                    <a:pt x="400" y="851"/>
                  </a:lnTo>
                  <a:lnTo>
                    <a:pt x="434" y="852"/>
                  </a:lnTo>
                  <a:lnTo>
                    <a:pt x="486" y="849"/>
                  </a:lnTo>
                  <a:lnTo>
                    <a:pt x="536" y="841"/>
                  </a:lnTo>
                  <a:lnTo>
                    <a:pt x="584" y="829"/>
                  </a:lnTo>
                  <a:lnTo>
                    <a:pt x="631" y="813"/>
                  </a:lnTo>
                  <a:lnTo>
                    <a:pt x="675" y="791"/>
                  </a:lnTo>
                  <a:lnTo>
                    <a:pt x="717" y="765"/>
                  </a:lnTo>
                  <a:lnTo>
                    <a:pt x="756" y="737"/>
                  </a:lnTo>
                  <a:lnTo>
                    <a:pt x="791" y="704"/>
                  </a:lnTo>
                  <a:lnTo>
                    <a:pt x="825" y="669"/>
                  </a:lnTo>
                  <a:lnTo>
                    <a:pt x="854" y="629"/>
                  </a:lnTo>
                  <a:lnTo>
                    <a:pt x="879" y="588"/>
                  </a:lnTo>
                  <a:lnTo>
                    <a:pt x="900" y="544"/>
                  </a:lnTo>
                  <a:lnTo>
                    <a:pt x="917" y="497"/>
                  </a:lnTo>
                  <a:lnTo>
                    <a:pt x="930" y="448"/>
                  </a:lnTo>
                  <a:lnTo>
                    <a:pt x="938" y="399"/>
                  </a:lnTo>
                  <a:lnTo>
                    <a:pt x="940" y="347"/>
                  </a:lnTo>
                  <a:lnTo>
                    <a:pt x="938" y="297"/>
                  </a:lnTo>
                  <a:lnTo>
                    <a:pt x="931" y="249"/>
                  </a:lnTo>
                  <a:lnTo>
                    <a:pt x="918" y="203"/>
                  </a:lnTo>
                  <a:lnTo>
                    <a:pt x="903" y="158"/>
                  </a:lnTo>
                  <a:lnTo>
                    <a:pt x="882" y="114"/>
                  </a:lnTo>
                  <a:lnTo>
                    <a:pt x="859" y="74"/>
                  </a:lnTo>
                  <a:lnTo>
                    <a:pt x="832" y="36"/>
                  </a:lnTo>
                  <a:lnTo>
                    <a:pt x="801" y="0"/>
                  </a:lnTo>
                  <a:close/>
                </a:path>
              </a:pathLst>
            </a:custGeom>
            <a:solidFill>
              <a:srgbClr val="C4C4C4"/>
            </a:solidFill>
            <a:ln w="9525">
              <a:noFill/>
              <a:round/>
              <a:headEnd/>
              <a:tailEnd/>
            </a:ln>
          </p:spPr>
          <p:txBody>
            <a:bodyPr/>
            <a:lstStyle/>
            <a:p>
              <a:endParaRPr lang="ru-RU"/>
            </a:p>
          </p:txBody>
        </p:sp>
        <p:sp>
          <p:nvSpPr>
            <p:cNvPr id="11300" name="Freeform 338"/>
            <p:cNvSpPr>
              <a:spLocks/>
            </p:cNvSpPr>
            <p:nvPr/>
          </p:nvSpPr>
          <p:spPr bwMode="auto">
            <a:xfrm>
              <a:off x="3673" y="2861"/>
              <a:ext cx="470" cy="459"/>
            </a:xfrm>
            <a:custGeom>
              <a:avLst/>
              <a:gdLst>
                <a:gd name="T0" fmla="*/ 488 w 941"/>
                <a:gd name="T1" fmla="*/ 916 h 919"/>
                <a:gd name="T2" fmla="*/ 586 w 941"/>
                <a:gd name="T3" fmla="*/ 896 h 919"/>
                <a:gd name="T4" fmla="*/ 677 w 941"/>
                <a:gd name="T5" fmla="*/ 858 h 919"/>
                <a:gd name="T6" fmla="*/ 758 w 941"/>
                <a:gd name="T7" fmla="*/ 804 h 919"/>
                <a:gd name="T8" fmla="*/ 826 w 941"/>
                <a:gd name="T9" fmla="*/ 736 h 919"/>
                <a:gd name="T10" fmla="*/ 880 w 941"/>
                <a:gd name="T11" fmla="*/ 655 h 919"/>
                <a:gd name="T12" fmla="*/ 918 w 941"/>
                <a:gd name="T13" fmla="*/ 565 h 919"/>
                <a:gd name="T14" fmla="*/ 939 w 941"/>
                <a:gd name="T15" fmla="*/ 467 h 919"/>
                <a:gd name="T16" fmla="*/ 940 w 941"/>
                <a:gd name="T17" fmla="*/ 381 h 919"/>
                <a:gd name="T18" fmla="*/ 931 w 941"/>
                <a:gd name="T19" fmla="*/ 313 h 919"/>
                <a:gd name="T20" fmla="*/ 912 w 941"/>
                <a:gd name="T21" fmla="*/ 248 h 919"/>
                <a:gd name="T22" fmla="*/ 887 w 941"/>
                <a:gd name="T23" fmla="*/ 187 h 919"/>
                <a:gd name="T24" fmla="*/ 853 w 941"/>
                <a:gd name="T25" fmla="*/ 141 h 919"/>
                <a:gd name="T26" fmla="*/ 815 w 941"/>
                <a:gd name="T27" fmla="*/ 107 h 919"/>
                <a:gd name="T28" fmla="*/ 774 w 941"/>
                <a:gd name="T29" fmla="*/ 79 h 919"/>
                <a:gd name="T30" fmla="*/ 730 w 941"/>
                <a:gd name="T31" fmla="*/ 53 h 919"/>
                <a:gd name="T32" fmla="*/ 683 w 941"/>
                <a:gd name="T33" fmla="*/ 34 h 919"/>
                <a:gd name="T34" fmla="*/ 635 w 941"/>
                <a:gd name="T35" fmla="*/ 18 h 919"/>
                <a:gd name="T36" fmla="*/ 584 w 941"/>
                <a:gd name="T37" fmla="*/ 6 h 919"/>
                <a:gd name="T38" fmla="*/ 531 w 941"/>
                <a:gd name="T39" fmla="*/ 1 h 919"/>
                <a:gd name="T40" fmla="*/ 453 w 941"/>
                <a:gd name="T41" fmla="*/ 3 h 919"/>
                <a:gd name="T42" fmla="*/ 355 w 941"/>
                <a:gd name="T43" fmla="*/ 23 h 919"/>
                <a:gd name="T44" fmla="*/ 264 w 941"/>
                <a:gd name="T45" fmla="*/ 61 h 919"/>
                <a:gd name="T46" fmla="*/ 183 w 941"/>
                <a:gd name="T47" fmla="*/ 116 h 919"/>
                <a:gd name="T48" fmla="*/ 115 w 941"/>
                <a:gd name="T49" fmla="*/ 185 h 919"/>
                <a:gd name="T50" fmla="*/ 61 w 941"/>
                <a:gd name="T51" fmla="*/ 265 h 919"/>
                <a:gd name="T52" fmla="*/ 23 w 941"/>
                <a:gd name="T53" fmla="*/ 355 h 919"/>
                <a:gd name="T54" fmla="*/ 2 w 941"/>
                <a:gd name="T55" fmla="*/ 453 h 919"/>
                <a:gd name="T56" fmla="*/ 1 w 941"/>
                <a:gd name="T57" fmla="*/ 540 h 919"/>
                <a:gd name="T58" fmla="*/ 10 w 941"/>
                <a:gd name="T59" fmla="*/ 608 h 919"/>
                <a:gd name="T60" fmla="*/ 29 w 941"/>
                <a:gd name="T61" fmla="*/ 672 h 919"/>
                <a:gd name="T62" fmla="*/ 54 w 941"/>
                <a:gd name="T63" fmla="*/ 733 h 919"/>
                <a:gd name="T64" fmla="*/ 87 w 941"/>
                <a:gd name="T65" fmla="*/ 779 h 919"/>
                <a:gd name="T66" fmla="*/ 125 w 941"/>
                <a:gd name="T67" fmla="*/ 813 h 919"/>
                <a:gd name="T68" fmla="*/ 167 w 941"/>
                <a:gd name="T69" fmla="*/ 842 h 919"/>
                <a:gd name="T70" fmla="*/ 211 w 941"/>
                <a:gd name="T71" fmla="*/ 866 h 919"/>
                <a:gd name="T72" fmla="*/ 258 w 941"/>
                <a:gd name="T73" fmla="*/ 886 h 919"/>
                <a:gd name="T74" fmla="*/ 306 w 941"/>
                <a:gd name="T75" fmla="*/ 901 h 919"/>
                <a:gd name="T76" fmla="*/ 357 w 941"/>
                <a:gd name="T77" fmla="*/ 913 h 919"/>
                <a:gd name="T78" fmla="*/ 410 w 941"/>
                <a:gd name="T79" fmla="*/ 918 h 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1"/>
                <a:gd name="T121" fmla="*/ 0 h 919"/>
                <a:gd name="T122" fmla="*/ 941 w 941"/>
                <a:gd name="T123" fmla="*/ 919 h 9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1" h="919">
                  <a:moveTo>
                    <a:pt x="436" y="919"/>
                  </a:moveTo>
                  <a:lnTo>
                    <a:pt x="488" y="916"/>
                  </a:lnTo>
                  <a:lnTo>
                    <a:pt x="538" y="908"/>
                  </a:lnTo>
                  <a:lnTo>
                    <a:pt x="586" y="896"/>
                  </a:lnTo>
                  <a:lnTo>
                    <a:pt x="633" y="880"/>
                  </a:lnTo>
                  <a:lnTo>
                    <a:pt x="677" y="858"/>
                  </a:lnTo>
                  <a:lnTo>
                    <a:pt x="719" y="832"/>
                  </a:lnTo>
                  <a:lnTo>
                    <a:pt x="758" y="804"/>
                  </a:lnTo>
                  <a:lnTo>
                    <a:pt x="794" y="771"/>
                  </a:lnTo>
                  <a:lnTo>
                    <a:pt x="826" y="736"/>
                  </a:lnTo>
                  <a:lnTo>
                    <a:pt x="855" y="696"/>
                  </a:lnTo>
                  <a:lnTo>
                    <a:pt x="880" y="655"/>
                  </a:lnTo>
                  <a:lnTo>
                    <a:pt x="902" y="611"/>
                  </a:lnTo>
                  <a:lnTo>
                    <a:pt x="918" y="565"/>
                  </a:lnTo>
                  <a:lnTo>
                    <a:pt x="931" y="517"/>
                  </a:lnTo>
                  <a:lnTo>
                    <a:pt x="939" y="467"/>
                  </a:lnTo>
                  <a:lnTo>
                    <a:pt x="941" y="415"/>
                  </a:lnTo>
                  <a:lnTo>
                    <a:pt x="940" y="381"/>
                  </a:lnTo>
                  <a:lnTo>
                    <a:pt x="936" y="346"/>
                  </a:lnTo>
                  <a:lnTo>
                    <a:pt x="931" y="313"/>
                  </a:lnTo>
                  <a:lnTo>
                    <a:pt x="923" y="279"/>
                  </a:lnTo>
                  <a:lnTo>
                    <a:pt x="912" y="248"/>
                  </a:lnTo>
                  <a:lnTo>
                    <a:pt x="901" y="217"/>
                  </a:lnTo>
                  <a:lnTo>
                    <a:pt x="887" y="187"/>
                  </a:lnTo>
                  <a:lnTo>
                    <a:pt x="871" y="158"/>
                  </a:lnTo>
                  <a:lnTo>
                    <a:pt x="853" y="141"/>
                  </a:lnTo>
                  <a:lnTo>
                    <a:pt x="834" y="124"/>
                  </a:lnTo>
                  <a:lnTo>
                    <a:pt x="815" y="107"/>
                  </a:lnTo>
                  <a:lnTo>
                    <a:pt x="795" y="92"/>
                  </a:lnTo>
                  <a:lnTo>
                    <a:pt x="774" y="79"/>
                  </a:lnTo>
                  <a:lnTo>
                    <a:pt x="752" y="66"/>
                  </a:lnTo>
                  <a:lnTo>
                    <a:pt x="730" y="53"/>
                  </a:lnTo>
                  <a:lnTo>
                    <a:pt x="707" y="43"/>
                  </a:lnTo>
                  <a:lnTo>
                    <a:pt x="683" y="34"/>
                  </a:lnTo>
                  <a:lnTo>
                    <a:pt x="659" y="24"/>
                  </a:lnTo>
                  <a:lnTo>
                    <a:pt x="635" y="18"/>
                  </a:lnTo>
                  <a:lnTo>
                    <a:pt x="609" y="12"/>
                  </a:lnTo>
                  <a:lnTo>
                    <a:pt x="584" y="6"/>
                  </a:lnTo>
                  <a:lnTo>
                    <a:pt x="557" y="3"/>
                  </a:lnTo>
                  <a:lnTo>
                    <a:pt x="531" y="1"/>
                  </a:lnTo>
                  <a:lnTo>
                    <a:pt x="504" y="0"/>
                  </a:lnTo>
                  <a:lnTo>
                    <a:pt x="453" y="3"/>
                  </a:lnTo>
                  <a:lnTo>
                    <a:pt x="403" y="11"/>
                  </a:lnTo>
                  <a:lnTo>
                    <a:pt x="355" y="23"/>
                  </a:lnTo>
                  <a:lnTo>
                    <a:pt x="307" y="41"/>
                  </a:lnTo>
                  <a:lnTo>
                    <a:pt x="264" y="61"/>
                  </a:lnTo>
                  <a:lnTo>
                    <a:pt x="222" y="87"/>
                  </a:lnTo>
                  <a:lnTo>
                    <a:pt x="183" y="116"/>
                  </a:lnTo>
                  <a:lnTo>
                    <a:pt x="147" y="149"/>
                  </a:lnTo>
                  <a:lnTo>
                    <a:pt x="115" y="185"/>
                  </a:lnTo>
                  <a:lnTo>
                    <a:pt x="86" y="224"/>
                  </a:lnTo>
                  <a:lnTo>
                    <a:pt x="61" y="265"/>
                  </a:lnTo>
                  <a:lnTo>
                    <a:pt x="39" y="309"/>
                  </a:lnTo>
                  <a:lnTo>
                    <a:pt x="23" y="355"/>
                  </a:lnTo>
                  <a:lnTo>
                    <a:pt x="10" y="404"/>
                  </a:lnTo>
                  <a:lnTo>
                    <a:pt x="2" y="453"/>
                  </a:lnTo>
                  <a:lnTo>
                    <a:pt x="0" y="505"/>
                  </a:lnTo>
                  <a:lnTo>
                    <a:pt x="1" y="540"/>
                  </a:lnTo>
                  <a:lnTo>
                    <a:pt x="4" y="574"/>
                  </a:lnTo>
                  <a:lnTo>
                    <a:pt x="10" y="608"/>
                  </a:lnTo>
                  <a:lnTo>
                    <a:pt x="18" y="640"/>
                  </a:lnTo>
                  <a:lnTo>
                    <a:pt x="29" y="672"/>
                  </a:lnTo>
                  <a:lnTo>
                    <a:pt x="40" y="703"/>
                  </a:lnTo>
                  <a:lnTo>
                    <a:pt x="54" y="733"/>
                  </a:lnTo>
                  <a:lnTo>
                    <a:pt x="70" y="762"/>
                  </a:lnTo>
                  <a:lnTo>
                    <a:pt x="87" y="779"/>
                  </a:lnTo>
                  <a:lnTo>
                    <a:pt x="107" y="797"/>
                  </a:lnTo>
                  <a:lnTo>
                    <a:pt x="125" y="813"/>
                  </a:lnTo>
                  <a:lnTo>
                    <a:pt x="146" y="828"/>
                  </a:lnTo>
                  <a:lnTo>
                    <a:pt x="167" y="842"/>
                  </a:lnTo>
                  <a:lnTo>
                    <a:pt x="189" y="854"/>
                  </a:lnTo>
                  <a:lnTo>
                    <a:pt x="211" y="866"/>
                  </a:lnTo>
                  <a:lnTo>
                    <a:pt x="234" y="876"/>
                  </a:lnTo>
                  <a:lnTo>
                    <a:pt x="258" y="886"/>
                  </a:lnTo>
                  <a:lnTo>
                    <a:pt x="282" y="895"/>
                  </a:lnTo>
                  <a:lnTo>
                    <a:pt x="306" y="901"/>
                  </a:lnTo>
                  <a:lnTo>
                    <a:pt x="332" y="908"/>
                  </a:lnTo>
                  <a:lnTo>
                    <a:pt x="357" y="913"/>
                  </a:lnTo>
                  <a:lnTo>
                    <a:pt x="383" y="916"/>
                  </a:lnTo>
                  <a:lnTo>
                    <a:pt x="410" y="918"/>
                  </a:lnTo>
                  <a:lnTo>
                    <a:pt x="436" y="919"/>
                  </a:lnTo>
                  <a:close/>
                </a:path>
              </a:pathLst>
            </a:custGeom>
            <a:solidFill>
              <a:srgbClr val="FFFFFF"/>
            </a:solidFill>
            <a:ln w="9525">
              <a:noFill/>
              <a:round/>
              <a:headEnd/>
              <a:tailEnd/>
            </a:ln>
          </p:spPr>
          <p:txBody>
            <a:bodyPr/>
            <a:lstStyle/>
            <a:p>
              <a:endParaRPr lang="ru-RU"/>
            </a:p>
          </p:txBody>
        </p:sp>
        <p:sp>
          <p:nvSpPr>
            <p:cNvPr id="11301" name="Freeform 339"/>
            <p:cNvSpPr>
              <a:spLocks/>
            </p:cNvSpPr>
            <p:nvPr/>
          </p:nvSpPr>
          <p:spPr bwMode="auto">
            <a:xfrm>
              <a:off x="3774" y="2895"/>
              <a:ext cx="238" cy="161"/>
            </a:xfrm>
            <a:custGeom>
              <a:avLst/>
              <a:gdLst>
                <a:gd name="T0" fmla="*/ 0 w 474"/>
                <a:gd name="T1" fmla="*/ 3 h 322"/>
                <a:gd name="T2" fmla="*/ 5 w 474"/>
                <a:gd name="T3" fmla="*/ 29 h 322"/>
                <a:gd name="T4" fmla="*/ 9 w 474"/>
                <a:gd name="T5" fmla="*/ 29 h 322"/>
                <a:gd name="T6" fmla="*/ 16 w 474"/>
                <a:gd name="T7" fmla="*/ 28 h 322"/>
                <a:gd name="T8" fmla="*/ 28 w 474"/>
                <a:gd name="T9" fmla="*/ 28 h 322"/>
                <a:gd name="T10" fmla="*/ 46 w 474"/>
                <a:gd name="T11" fmla="*/ 28 h 322"/>
                <a:gd name="T12" fmla="*/ 66 w 474"/>
                <a:gd name="T13" fmla="*/ 30 h 322"/>
                <a:gd name="T14" fmla="*/ 91 w 474"/>
                <a:gd name="T15" fmla="*/ 35 h 322"/>
                <a:gd name="T16" fmla="*/ 117 w 474"/>
                <a:gd name="T17" fmla="*/ 42 h 322"/>
                <a:gd name="T18" fmla="*/ 148 w 474"/>
                <a:gd name="T19" fmla="*/ 51 h 322"/>
                <a:gd name="T20" fmla="*/ 180 w 474"/>
                <a:gd name="T21" fmla="*/ 66 h 322"/>
                <a:gd name="T22" fmla="*/ 215 w 474"/>
                <a:gd name="T23" fmla="*/ 85 h 322"/>
                <a:gd name="T24" fmla="*/ 252 w 474"/>
                <a:gd name="T25" fmla="*/ 108 h 322"/>
                <a:gd name="T26" fmla="*/ 291 w 474"/>
                <a:gd name="T27" fmla="*/ 138 h 322"/>
                <a:gd name="T28" fmla="*/ 330 w 474"/>
                <a:gd name="T29" fmla="*/ 172 h 322"/>
                <a:gd name="T30" fmla="*/ 370 w 474"/>
                <a:gd name="T31" fmla="*/ 215 h 322"/>
                <a:gd name="T32" fmla="*/ 411 w 474"/>
                <a:gd name="T33" fmla="*/ 264 h 322"/>
                <a:gd name="T34" fmla="*/ 452 w 474"/>
                <a:gd name="T35" fmla="*/ 322 h 322"/>
                <a:gd name="T36" fmla="*/ 474 w 474"/>
                <a:gd name="T37" fmla="*/ 308 h 322"/>
                <a:gd name="T38" fmla="*/ 432 w 474"/>
                <a:gd name="T39" fmla="*/ 248 h 322"/>
                <a:gd name="T40" fmla="*/ 389 w 474"/>
                <a:gd name="T41" fmla="*/ 195 h 322"/>
                <a:gd name="T42" fmla="*/ 346 w 474"/>
                <a:gd name="T43" fmla="*/ 151 h 322"/>
                <a:gd name="T44" fmla="*/ 305 w 474"/>
                <a:gd name="T45" fmla="*/ 115 h 322"/>
                <a:gd name="T46" fmla="*/ 264 w 474"/>
                <a:gd name="T47" fmla="*/ 83 h 322"/>
                <a:gd name="T48" fmla="*/ 226 w 474"/>
                <a:gd name="T49" fmla="*/ 59 h 322"/>
                <a:gd name="T50" fmla="*/ 190 w 474"/>
                <a:gd name="T51" fmla="*/ 40 h 322"/>
                <a:gd name="T52" fmla="*/ 155 w 474"/>
                <a:gd name="T53" fmla="*/ 25 h 322"/>
                <a:gd name="T54" fmla="*/ 123 w 474"/>
                <a:gd name="T55" fmla="*/ 14 h 322"/>
                <a:gd name="T56" fmla="*/ 94 w 474"/>
                <a:gd name="T57" fmla="*/ 7 h 322"/>
                <a:gd name="T58" fmla="*/ 67 w 474"/>
                <a:gd name="T59" fmla="*/ 3 h 322"/>
                <a:gd name="T60" fmla="*/ 46 w 474"/>
                <a:gd name="T61" fmla="*/ 0 h 322"/>
                <a:gd name="T62" fmla="*/ 27 w 474"/>
                <a:gd name="T63" fmla="*/ 0 h 322"/>
                <a:gd name="T64" fmla="*/ 13 w 474"/>
                <a:gd name="T65" fmla="*/ 2 h 322"/>
                <a:gd name="T66" fmla="*/ 4 w 474"/>
                <a:gd name="T67" fmla="*/ 2 h 322"/>
                <a:gd name="T68" fmla="*/ 0 w 474"/>
                <a:gd name="T69" fmla="*/ 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22"/>
                <a:gd name="T107" fmla="*/ 474 w 474"/>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22">
                  <a:moveTo>
                    <a:pt x="0" y="3"/>
                  </a:moveTo>
                  <a:lnTo>
                    <a:pt x="5" y="29"/>
                  </a:lnTo>
                  <a:lnTo>
                    <a:pt x="9" y="29"/>
                  </a:lnTo>
                  <a:lnTo>
                    <a:pt x="16" y="28"/>
                  </a:lnTo>
                  <a:lnTo>
                    <a:pt x="28" y="28"/>
                  </a:lnTo>
                  <a:lnTo>
                    <a:pt x="46" y="28"/>
                  </a:lnTo>
                  <a:lnTo>
                    <a:pt x="66" y="30"/>
                  </a:lnTo>
                  <a:lnTo>
                    <a:pt x="91" y="35"/>
                  </a:lnTo>
                  <a:lnTo>
                    <a:pt x="117" y="42"/>
                  </a:lnTo>
                  <a:lnTo>
                    <a:pt x="148" y="51"/>
                  </a:lnTo>
                  <a:lnTo>
                    <a:pt x="180" y="66"/>
                  </a:lnTo>
                  <a:lnTo>
                    <a:pt x="215" y="85"/>
                  </a:lnTo>
                  <a:lnTo>
                    <a:pt x="252" y="108"/>
                  </a:lnTo>
                  <a:lnTo>
                    <a:pt x="291" y="138"/>
                  </a:lnTo>
                  <a:lnTo>
                    <a:pt x="330" y="172"/>
                  </a:lnTo>
                  <a:lnTo>
                    <a:pt x="370" y="215"/>
                  </a:lnTo>
                  <a:lnTo>
                    <a:pt x="411" y="264"/>
                  </a:lnTo>
                  <a:lnTo>
                    <a:pt x="452" y="322"/>
                  </a:lnTo>
                  <a:lnTo>
                    <a:pt x="474" y="308"/>
                  </a:lnTo>
                  <a:lnTo>
                    <a:pt x="432" y="248"/>
                  </a:lnTo>
                  <a:lnTo>
                    <a:pt x="389" y="195"/>
                  </a:lnTo>
                  <a:lnTo>
                    <a:pt x="346" y="151"/>
                  </a:lnTo>
                  <a:lnTo>
                    <a:pt x="305" y="115"/>
                  </a:lnTo>
                  <a:lnTo>
                    <a:pt x="264" y="83"/>
                  </a:lnTo>
                  <a:lnTo>
                    <a:pt x="226" y="59"/>
                  </a:lnTo>
                  <a:lnTo>
                    <a:pt x="190" y="40"/>
                  </a:lnTo>
                  <a:lnTo>
                    <a:pt x="155" y="25"/>
                  </a:lnTo>
                  <a:lnTo>
                    <a:pt x="123" y="14"/>
                  </a:lnTo>
                  <a:lnTo>
                    <a:pt x="94" y="7"/>
                  </a:lnTo>
                  <a:lnTo>
                    <a:pt x="67" y="3"/>
                  </a:lnTo>
                  <a:lnTo>
                    <a:pt x="46" y="0"/>
                  </a:lnTo>
                  <a:lnTo>
                    <a:pt x="27" y="0"/>
                  </a:lnTo>
                  <a:lnTo>
                    <a:pt x="13" y="2"/>
                  </a:lnTo>
                  <a:lnTo>
                    <a:pt x="4" y="2"/>
                  </a:lnTo>
                  <a:lnTo>
                    <a:pt x="0" y="3"/>
                  </a:lnTo>
                  <a:close/>
                </a:path>
              </a:pathLst>
            </a:custGeom>
            <a:solidFill>
              <a:srgbClr val="000000"/>
            </a:solidFill>
            <a:ln w="9525">
              <a:noFill/>
              <a:round/>
              <a:headEnd/>
              <a:tailEnd/>
            </a:ln>
          </p:spPr>
          <p:txBody>
            <a:bodyPr/>
            <a:lstStyle/>
            <a:p>
              <a:endParaRPr lang="ru-RU"/>
            </a:p>
          </p:txBody>
        </p:sp>
        <p:sp>
          <p:nvSpPr>
            <p:cNvPr id="11302" name="Freeform 340"/>
            <p:cNvSpPr>
              <a:spLocks/>
            </p:cNvSpPr>
            <p:nvPr/>
          </p:nvSpPr>
          <p:spPr bwMode="auto">
            <a:xfrm>
              <a:off x="3860" y="2855"/>
              <a:ext cx="227" cy="155"/>
            </a:xfrm>
            <a:custGeom>
              <a:avLst/>
              <a:gdLst>
                <a:gd name="T0" fmla="*/ 3 w 455"/>
                <a:gd name="T1" fmla="*/ 4 h 310"/>
                <a:gd name="T2" fmla="*/ 0 w 455"/>
                <a:gd name="T3" fmla="*/ 20 h 310"/>
                <a:gd name="T4" fmla="*/ 2 w 455"/>
                <a:gd name="T5" fmla="*/ 20 h 310"/>
                <a:gd name="T6" fmla="*/ 10 w 455"/>
                <a:gd name="T7" fmla="*/ 19 h 310"/>
                <a:gd name="T8" fmla="*/ 22 w 455"/>
                <a:gd name="T9" fmla="*/ 18 h 310"/>
                <a:gd name="T10" fmla="*/ 38 w 455"/>
                <a:gd name="T11" fmla="*/ 19 h 310"/>
                <a:gd name="T12" fmla="*/ 58 w 455"/>
                <a:gd name="T13" fmla="*/ 20 h 310"/>
                <a:gd name="T14" fmla="*/ 81 w 455"/>
                <a:gd name="T15" fmla="*/ 25 h 310"/>
                <a:gd name="T16" fmla="*/ 107 w 455"/>
                <a:gd name="T17" fmla="*/ 32 h 310"/>
                <a:gd name="T18" fmla="*/ 136 w 455"/>
                <a:gd name="T19" fmla="*/ 41 h 310"/>
                <a:gd name="T20" fmla="*/ 167 w 455"/>
                <a:gd name="T21" fmla="*/ 55 h 310"/>
                <a:gd name="T22" fmla="*/ 202 w 455"/>
                <a:gd name="T23" fmla="*/ 73 h 310"/>
                <a:gd name="T24" fmla="*/ 236 w 455"/>
                <a:gd name="T25" fmla="*/ 97 h 310"/>
                <a:gd name="T26" fmla="*/ 274 w 455"/>
                <a:gd name="T27" fmla="*/ 125 h 310"/>
                <a:gd name="T28" fmla="*/ 312 w 455"/>
                <a:gd name="T29" fmla="*/ 161 h 310"/>
                <a:gd name="T30" fmla="*/ 353 w 455"/>
                <a:gd name="T31" fmla="*/ 203 h 310"/>
                <a:gd name="T32" fmla="*/ 393 w 455"/>
                <a:gd name="T33" fmla="*/ 252 h 310"/>
                <a:gd name="T34" fmla="*/ 433 w 455"/>
                <a:gd name="T35" fmla="*/ 310 h 310"/>
                <a:gd name="T36" fmla="*/ 455 w 455"/>
                <a:gd name="T37" fmla="*/ 296 h 310"/>
                <a:gd name="T38" fmla="*/ 412 w 455"/>
                <a:gd name="T39" fmla="*/ 236 h 310"/>
                <a:gd name="T40" fmla="*/ 370 w 455"/>
                <a:gd name="T41" fmla="*/ 184 h 310"/>
                <a:gd name="T42" fmla="*/ 330 w 455"/>
                <a:gd name="T43" fmla="*/ 140 h 310"/>
                <a:gd name="T44" fmla="*/ 289 w 455"/>
                <a:gd name="T45" fmla="*/ 103 h 310"/>
                <a:gd name="T46" fmla="*/ 251 w 455"/>
                <a:gd name="T47" fmla="*/ 73 h 310"/>
                <a:gd name="T48" fmla="*/ 214 w 455"/>
                <a:gd name="T49" fmla="*/ 50 h 310"/>
                <a:gd name="T50" fmla="*/ 180 w 455"/>
                <a:gd name="T51" fmla="*/ 32 h 310"/>
                <a:gd name="T52" fmla="*/ 146 w 455"/>
                <a:gd name="T53" fmla="*/ 18 h 310"/>
                <a:gd name="T54" fmla="*/ 116 w 455"/>
                <a:gd name="T55" fmla="*/ 9 h 310"/>
                <a:gd name="T56" fmla="*/ 90 w 455"/>
                <a:gd name="T57" fmla="*/ 3 h 310"/>
                <a:gd name="T58" fmla="*/ 66 w 455"/>
                <a:gd name="T59" fmla="*/ 1 h 310"/>
                <a:gd name="T60" fmla="*/ 46 w 455"/>
                <a:gd name="T61" fmla="*/ 0 h 310"/>
                <a:gd name="T62" fmla="*/ 29 w 455"/>
                <a:gd name="T63" fmla="*/ 0 h 310"/>
                <a:gd name="T64" fmla="*/ 16 w 455"/>
                <a:gd name="T65" fmla="*/ 2 h 310"/>
                <a:gd name="T66" fmla="*/ 8 w 455"/>
                <a:gd name="T67" fmla="*/ 3 h 310"/>
                <a:gd name="T68" fmla="*/ 3 w 455"/>
                <a:gd name="T69" fmla="*/ 4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5"/>
                <a:gd name="T106" fmla="*/ 0 h 310"/>
                <a:gd name="T107" fmla="*/ 455 w 455"/>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5" h="310">
                  <a:moveTo>
                    <a:pt x="3" y="4"/>
                  </a:moveTo>
                  <a:lnTo>
                    <a:pt x="0" y="20"/>
                  </a:lnTo>
                  <a:lnTo>
                    <a:pt x="2" y="20"/>
                  </a:lnTo>
                  <a:lnTo>
                    <a:pt x="10" y="19"/>
                  </a:lnTo>
                  <a:lnTo>
                    <a:pt x="22" y="18"/>
                  </a:lnTo>
                  <a:lnTo>
                    <a:pt x="38" y="19"/>
                  </a:lnTo>
                  <a:lnTo>
                    <a:pt x="58" y="20"/>
                  </a:lnTo>
                  <a:lnTo>
                    <a:pt x="81" y="25"/>
                  </a:lnTo>
                  <a:lnTo>
                    <a:pt x="107" y="32"/>
                  </a:lnTo>
                  <a:lnTo>
                    <a:pt x="136" y="41"/>
                  </a:lnTo>
                  <a:lnTo>
                    <a:pt x="167" y="55"/>
                  </a:lnTo>
                  <a:lnTo>
                    <a:pt x="202" y="73"/>
                  </a:lnTo>
                  <a:lnTo>
                    <a:pt x="236" y="97"/>
                  </a:lnTo>
                  <a:lnTo>
                    <a:pt x="274" y="125"/>
                  </a:lnTo>
                  <a:lnTo>
                    <a:pt x="312" y="161"/>
                  </a:lnTo>
                  <a:lnTo>
                    <a:pt x="353" y="203"/>
                  </a:lnTo>
                  <a:lnTo>
                    <a:pt x="393" y="252"/>
                  </a:lnTo>
                  <a:lnTo>
                    <a:pt x="433" y="310"/>
                  </a:lnTo>
                  <a:lnTo>
                    <a:pt x="455" y="296"/>
                  </a:lnTo>
                  <a:lnTo>
                    <a:pt x="412" y="236"/>
                  </a:lnTo>
                  <a:lnTo>
                    <a:pt x="370" y="184"/>
                  </a:lnTo>
                  <a:lnTo>
                    <a:pt x="330" y="140"/>
                  </a:lnTo>
                  <a:lnTo>
                    <a:pt x="289" y="103"/>
                  </a:lnTo>
                  <a:lnTo>
                    <a:pt x="251" y="73"/>
                  </a:lnTo>
                  <a:lnTo>
                    <a:pt x="214" y="50"/>
                  </a:lnTo>
                  <a:lnTo>
                    <a:pt x="180" y="32"/>
                  </a:lnTo>
                  <a:lnTo>
                    <a:pt x="146" y="18"/>
                  </a:lnTo>
                  <a:lnTo>
                    <a:pt x="116" y="9"/>
                  </a:lnTo>
                  <a:lnTo>
                    <a:pt x="90" y="3"/>
                  </a:lnTo>
                  <a:lnTo>
                    <a:pt x="66" y="1"/>
                  </a:lnTo>
                  <a:lnTo>
                    <a:pt x="46" y="0"/>
                  </a:lnTo>
                  <a:lnTo>
                    <a:pt x="29" y="0"/>
                  </a:lnTo>
                  <a:lnTo>
                    <a:pt x="16" y="2"/>
                  </a:lnTo>
                  <a:lnTo>
                    <a:pt x="8" y="3"/>
                  </a:lnTo>
                  <a:lnTo>
                    <a:pt x="3" y="4"/>
                  </a:lnTo>
                  <a:close/>
                </a:path>
              </a:pathLst>
            </a:custGeom>
            <a:solidFill>
              <a:srgbClr val="000000"/>
            </a:solidFill>
            <a:ln w="9525">
              <a:noFill/>
              <a:round/>
              <a:headEnd/>
              <a:tailEnd/>
            </a:ln>
          </p:spPr>
          <p:txBody>
            <a:bodyPr/>
            <a:lstStyle/>
            <a:p>
              <a:endParaRPr lang="ru-RU"/>
            </a:p>
          </p:txBody>
        </p:sp>
        <p:sp>
          <p:nvSpPr>
            <p:cNvPr id="11303" name="Freeform 341"/>
            <p:cNvSpPr>
              <a:spLocks/>
            </p:cNvSpPr>
            <p:nvPr/>
          </p:nvSpPr>
          <p:spPr bwMode="auto">
            <a:xfrm>
              <a:off x="3694" y="2964"/>
              <a:ext cx="214" cy="152"/>
            </a:xfrm>
            <a:custGeom>
              <a:avLst/>
              <a:gdLst>
                <a:gd name="T0" fmla="*/ 0 w 429"/>
                <a:gd name="T1" fmla="*/ 3 h 305"/>
                <a:gd name="T2" fmla="*/ 6 w 429"/>
                <a:gd name="T3" fmla="*/ 28 h 305"/>
                <a:gd name="T4" fmla="*/ 8 w 429"/>
                <a:gd name="T5" fmla="*/ 28 h 305"/>
                <a:gd name="T6" fmla="*/ 15 w 429"/>
                <a:gd name="T7" fmla="*/ 27 h 305"/>
                <a:gd name="T8" fmla="*/ 27 w 429"/>
                <a:gd name="T9" fmla="*/ 26 h 305"/>
                <a:gd name="T10" fmla="*/ 42 w 429"/>
                <a:gd name="T11" fmla="*/ 27 h 305"/>
                <a:gd name="T12" fmla="*/ 60 w 429"/>
                <a:gd name="T13" fmla="*/ 28 h 305"/>
                <a:gd name="T14" fmla="*/ 81 w 429"/>
                <a:gd name="T15" fmla="*/ 32 h 305"/>
                <a:gd name="T16" fmla="*/ 105 w 429"/>
                <a:gd name="T17" fmla="*/ 38 h 305"/>
                <a:gd name="T18" fmla="*/ 133 w 429"/>
                <a:gd name="T19" fmla="*/ 47 h 305"/>
                <a:gd name="T20" fmla="*/ 162 w 429"/>
                <a:gd name="T21" fmla="*/ 61 h 305"/>
                <a:gd name="T22" fmla="*/ 193 w 429"/>
                <a:gd name="T23" fmla="*/ 78 h 305"/>
                <a:gd name="T24" fmla="*/ 226 w 429"/>
                <a:gd name="T25" fmla="*/ 100 h 305"/>
                <a:gd name="T26" fmla="*/ 261 w 429"/>
                <a:gd name="T27" fmla="*/ 127 h 305"/>
                <a:gd name="T28" fmla="*/ 296 w 429"/>
                <a:gd name="T29" fmla="*/ 161 h 305"/>
                <a:gd name="T30" fmla="*/ 332 w 429"/>
                <a:gd name="T31" fmla="*/ 201 h 305"/>
                <a:gd name="T32" fmla="*/ 370 w 429"/>
                <a:gd name="T33" fmla="*/ 250 h 305"/>
                <a:gd name="T34" fmla="*/ 407 w 429"/>
                <a:gd name="T35" fmla="*/ 305 h 305"/>
                <a:gd name="T36" fmla="*/ 429 w 429"/>
                <a:gd name="T37" fmla="*/ 291 h 305"/>
                <a:gd name="T38" fmla="*/ 390 w 429"/>
                <a:gd name="T39" fmla="*/ 232 h 305"/>
                <a:gd name="T40" fmla="*/ 350 w 429"/>
                <a:gd name="T41" fmla="*/ 183 h 305"/>
                <a:gd name="T42" fmla="*/ 312 w 429"/>
                <a:gd name="T43" fmla="*/ 140 h 305"/>
                <a:gd name="T44" fmla="*/ 274 w 429"/>
                <a:gd name="T45" fmla="*/ 104 h 305"/>
                <a:gd name="T46" fmla="*/ 239 w 429"/>
                <a:gd name="T47" fmla="*/ 76 h 305"/>
                <a:gd name="T48" fmla="*/ 203 w 429"/>
                <a:gd name="T49" fmla="*/ 51 h 305"/>
                <a:gd name="T50" fmla="*/ 171 w 429"/>
                <a:gd name="T51" fmla="*/ 34 h 305"/>
                <a:gd name="T52" fmla="*/ 140 w 429"/>
                <a:gd name="T53" fmla="*/ 20 h 305"/>
                <a:gd name="T54" fmla="*/ 111 w 429"/>
                <a:gd name="T55" fmla="*/ 11 h 305"/>
                <a:gd name="T56" fmla="*/ 84 w 429"/>
                <a:gd name="T57" fmla="*/ 4 h 305"/>
                <a:gd name="T58" fmla="*/ 61 w 429"/>
                <a:gd name="T59" fmla="*/ 1 h 305"/>
                <a:gd name="T60" fmla="*/ 42 w 429"/>
                <a:gd name="T61" fmla="*/ 0 h 305"/>
                <a:gd name="T62" fmla="*/ 26 w 429"/>
                <a:gd name="T63" fmla="*/ 0 h 305"/>
                <a:gd name="T64" fmla="*/ 13 w 429"/>
                <a:gd name="T65" fmla="*/ 1 h 305"/>
                <a:gd name="T66" fmla="*/ 4 w 429"/>
                <a:gd name="T67" fmla="*/ 2 h 305"/>
                <a:gd name="T68" fmla="*/ 0 w 429"/>
                <a:gd name="T69" fmla="*/ 3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305"/>
                <a:gd name="T107" fmla="*/ 429 w 429"/>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305">
                  <a:moveTo>
                    <a:pt x="0" y="3"/>
                  </a:moveTo>
                  <a:lnTo>
                    <a:pt x="6" y="28"/>
                  </a:lnTo>
                  <a:lnTo>
                    <a:pt x="8" y="28"/>
                  </a:lnTo>
                  <a:lnTo>
                    <a:pt x="15" y="27"/>
                  </a:lnTo>
                  <a:lnTo>
                    <a:pt x="27" y="26"/>
                  </a:lnTo>
                  <a:lnTo>
                    <a:pt x="42" y="27"/>
                  </a:lnTo>
                  <a:lnTo>
                    <a:pt x="60" y="28"/>
                  </a:lnTo>
                  <a:lnTo>
                    <a:pt x="81" y="32"/>
                  </a:lnTo>
                  <a:lnTo>
                    <a:pt x="105" y="38"/>
                  </a:lnTo>
                  <a:lnTo>
                    <a:pt x="133" y="47"/>
                  </a:lnTo>
                  <a:lnTo>
                    <a:pt x="162" y="61"/>
                  </a:lnTo>
                  <a:lnTo>
                    <a:pt x="193" y="78"/>
                  </a:lnTo>
                  <a:lnTo>
                    <a:pt x="226" y="100"/>
                  </a:lnTo>
                  <a:lnTo>
                    <a:pt x="261" y="127"/>
                  </a:lnTo>
                  <a:lnTo>
                    <a:pt x="296" y="161"/>
                  </a:lnTo>
                  <a:lnTo>
                    <a:pt x="332" y="201"/>
                  </a:lnTo>
                  <a:lnTo>
                    <a:pt x="370" y="250"/>
                  </a:lnTo>
                  <a:lnTo>
                    <a:pt x="407" y="305"/>
                  </a:lnTo>
                  <a:lnTo>
                    <a:pt x="429" y="291"/>
                  </a:lnTo>
                  <a:lnTo>
                    <a:pt x="390" y="232"/>
                  </a:lnTo>
                  <a:lnTo>
                    <a:pt x="350" y="183"/>
                  </a:lnTo>
                  <a:lnTo>
                    <a:pt x="312" y="140"/>
                  </a:lnTo>
                  <a:lnTo>
                    <a:pt x="274" y="104"/>
                  </a:lnTo>
                  <a:lnTo>
                    <a:pt x="239" y="76"/>
                  </a:lnTo>
                  <a:lnTo>
                    <a:pt x="203" y="51"/>
                  </a:lnTo>
                  <a:lnTo>
                    <a:pt x="171" y="34"/>
                  </a:lnTo>
                  <a:lnTo>
                    <a:pt x="140" y="20"/>
                  </a:lnTo>
                  <a:lnTo>
                    <a:pt x="111" y="11"/>
                  </a:lnTo>
                  <a:lnTo>
                    <a:pt x="84" y="4"/>
                  </a:lnTo>
                  <a:lnTo>
                    <a:pt x="61" y="1"/>
                  </a:lnTo>
                  <a:lnTo>
                    <a:pt x="42" y="0"/>
                  </a:lnTo>
                  <a:lnTo>
                    <a:pt x="26" y="0"/>
                  </a:lnTo>
                  <a:lnTo>
                    <a:pt x="13" y="1"/>
                  </a:lnTo>
                  <a:lnTo>
                    <a:pt x="4" y="2"/>
                  </a:lnTo>
                  <a:lnTo>
                    <a:pt x="0" y="3"/>
                  </a:lnTo>
                  <a:close/>
                </a:path>
              </a:pathLst>
            </a:custGeom>
            <a:solidFill>
              <a:srgbClr val="000000"/>
            </a:solidFill>
            <a:ln w="9525">
              <a:noFill/>
              <a:round/>
              <a:headEnd/>
              <a:tailEnd/>
            </a:ln>
          </p:spPr>
          <p:txBody>
            <a:bodyPr/>
            <a:lstStyle/>
            <a:p>
              <a:endParaRPr lang="ru-RU"/>
            </a:p>
          </p:txBody>
        </p:sp>
        <p:sp>
          <p:nvSpPr>
            <p:cNvPr id="11304" name="Freeform 342"/>
            <p:cNvSpPr>
              <a:spLocks/>
            </p:cNvSpPr>
            <p:nvPr/>
          </p:nvSpPr>
          <p:spPr bwMode="auto">
            <a:xfrm>
              <a:off x="3899" y="2953"/>
              <a:ext cx="234" cy="159"/>
            </a:xfrm>
            <a:custGeom>
              <a:avLst/>
              <a:gdLst>
                <a:gd name="T0" fmla="*/ 0 w 468"/>
                <a:gd name="T1" fmla="*/ 295 h 319"/>
                <a:gd name="T2" fmla="*/ 8 w 468"/>
                <a:gd name="T3" fmla="*/ 319 h 319"/>
                <a:gd name="T4" fmla="*/ 59 w 468"/>
                <a:gd name="T5" fmla="*/ 302 h 319"/>
                <a:gd name="T6" fmla="*/ 106 w 468"/>
                <a:gd name="T7" fmla="*/ 281 h 319"/>
                <a:gd name="T8" fmla="*/ 152 w 468"/>
                <a:gd name="T9" fmla="*/ 259 h 319"/>
                <a:gd name="T10" fmla="*/ 195 w 468"/>
                <a:gd name="T11" fmla="*/ 235 h 319"/>
                <a:gd name="T12" fmla="*/ 235 w 468"/>
                <a:gd name="T13" fmla="*/ 211 h 319"/>
                <a:gd name="T14" fmla="*/ 273 w 468"/>
                <a:gd name="T15" fmla="*/ 185 h 319"/>
                <a:gd name="T16" fmla="*/ 308 w 468"/>
                <a:gd name="T17" fmla="*/ 161 h 319"/>
                <a:gd name="T18" fmla="*/ 340 w 468"/>
                <a:gd name="T19" fmla="*/ 136 h 319"/>
                <a:gd name="T20" fmla="*/ 369 w 468"/>
                <a:gd name="T21" fmla="*/ 113 h 319"/>
                <a:gd name="T22" fmla="*/ 394 w 468"/>
                <a:gd name="T23" fmla="*/ 91 h 319"/>
                <a:gd name="T24" fmla="*/ 416 w 468"/>
                <a:gd name="T25" fmla="*/ 70 h 319"/>
                <a:gd name="T26" fmla="*/ 435 w 468"/>
                <a:gd name="T27" fmla="*/ 53 h 319"/>
                <a:gd name="T28" fmla="*/ 448 w 468"/>
                <a:gd name="T29" fmla="*/ 38 h 319"/>
                <a:gd name="T30" fmla="*/ 459 w 468"/>
                <a:gd name="T31" fmla="*/ 27 h 319"/>
                <a:gd name="T32" fmla="*/ 466 w 468"/>
                <a:gd name="T33" fmla="*/ 19 h 319"/>
                <a:gd name="T34" fmla="*/ 468 w 468"/>
                <a:gd name="T35" fmla="*/ 17 h 319"/>
                <a:gd name="T36" fmla="*/ 448 w 468"/>
                <a:gd name="T37" fmla="*/ 0 h 319"/>
                <a:gd name="T38" fmla="*/ 446 w 468"/>
                <a:gd name="T39" fmla="*/ 2 h 319"/>
                <a:gd name="T40" fmla="*/ 439 w 468"/>
                <a:gd name="T41" fmla="*/ 9 h 319"/>
                <a:gd name="T42" fmla="*/ 429 w 468"/>
                <a:gd name="T43" fmla="*/ 20 h 319"/>
                <a:gd name="T44" fmla="*/ 415 w 468"/>
                <a:gd name="T45" fmla="*/ 34 h 319"/>
                <a:gd name="T46" fmla="*/ 397 w 468"/>
                <a:gd name="T47" fmla="*/ 52 h 319"/>
                <a:gd name="T48" fmla="*/ 376 w 468"/>
                <a:gd name="T49" fmla="*/ 71 h 319"/>
                <a:gd name="T50" fmla="*/ 352 w 468"/>
                <a:gd name="T51" fmla="*/ 93 h 319"/>
                <a:gd name="T52" fmla="*/ 323 w 468"/>
                <a:gd name="T53" fmla="*/ 116 h 319"/>
                <a:gd name="T54" fmla="*/ 293 w 468"/>
                <a:gd name="T55" fmla="*/ 139 h 319"/>
                <a:gd name="T56" fmla="*/ 258 w 468"/>
                <a:gd name="T57" fmla="*/ 164 h 319"/>
                <a:gd name="T58" fmla="*/ 222 w 468"/>
                <a:gd name="T59" fmla="*/ 189 h 319"/>
                <a:gd name="T60" fmla="*/ 182 w 468"/>
                <a:gd name="T61" fmla="*/ 213 h 319"/>
                <a:gd name="T62" fmla="*/ 141 w 468"/>
                <a:gd name="T63" fmla="*/ 236 h 319"/>
                <a:gd name="T64" fmla="*/ 96 w 468"/>
                <a:gd name="T65" fmla="*/ 258 h 319"/>
                <a:gd name="T66" fmla="*/ 49 w 468"/>
                <a:gd name="T67" fmla="*/ 277 h 319"/>
                <a:gd name="T68" fmla="*/ 0 w 468"/>
                <a:gd name="T69" fmla="*/ 295 h 3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
                <a:gd name="T106" fmla="*/ 0 h 319"/>
                <a:gd name="T107" fmla="*/ 468 w 468"/>
                <a:gd name="T108" fmla="*/ 319 h 3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 h="319">
                  <a:moveTo>
                    <a:pt x="0" y="295"/>
                  </a:moveTo>
                  <a:lnTo>
                    <a:pt x="8" y="319"/>
                  </a:lnTo>
                  <a:lnTo>
                    <a:pt x="59" y="302"/>
                  </a:lnTo>
                  <a:lnTo>
                    <a:pt x="106" y="281"/>
                  </a:lnTo>
                  <a:lnTo>
                    <a:pt x="152" y="259"/>
                  </a:lnTo>
                  <a:lnTo>
                    <a:pt x="195" y="235"/>
                  </a:lnTo>
                  <a:lnTo>
                    <a:pt x="235" y="211"/>
                  </a:lnTo>
                  <a:lnTo>
                    <a:pt x="273" y="185"/>
                  </a:lnTo>
                  <a:lnTo>
                    <a:pt x="308" y="161"/>
                  </a:lnTo>
                  <a:lnTo>
                    <a:pt x="340" y="136"/>
                  </a:lnTo>
                  <a:lnTo>
                    <a:pt x="369" y="113"/>
                  </a:lnTo>
                  <a:lnTo>
                    <a:pt x="394" y="91"/>
                  </a:lnTo>
                  <a:lnTo>
                    <a:pt x="416" y="70"/>
                  </a:lnTo>
                  <a:lnTo>
                    <a:pt x="435" y="53"/>
                  </a:lnTo>
                  <a:lnTo>
                    <a:pt x="448" y="38"/>
                  </a:lnTo>
                  <a:lnTo>
                    <a:pt x="459" y="27"/>
                  </a:lnTo>
                  <a:lnTo>
                    <a:pt x="466" y="19"/>
                  </a:lnTo>
                  <a:lnTo>
                    <a:pt x="468" y="17"/>
                  </a:lnTo>
                  <a:lnTo>
                    <a:pt x="448" y="0"/>
                  </a:lnTo>
                  <a:lnTo>
                    <a:pt x="446" y="2"/>
                  </a:lnTo>
                  <a:lnTo>
                    <a:pt x="439" y="9"/>
                  </a:lnTo>
                  <a:lnTo>
                    <a:pt x="429" y="20"/>
                  </a:lnTo>
                  <a:lnTo>
                    <a:pt x="415" y="34"/>
                  </a:lnTo>
                  <a:lnTo>
                    <a:pt x="397" y="52"/>
                  </a:lnTo>
                  <a:lnTo>
                    <a:pt x="376" y="71"/>
                  </a:lnTo>
                  <a:lnTo>
                    <a:pt x="352" y="93"/>
                  </a:lnTo>
                  <a:lnTo>
                    <a:pt x="323" y="116"/>
                  </a:lnTo>
                  <a:lnTo>
                    <a:pt x="293" y="139"/>
                  </a:lnTo>
                  <a:lnTo>
                    <a:pt x="258" y="164"/>
                  </a:lnTo>
                  <a:lnTo>
                    <a:pt x="222" y="189"/>
                  </a:lnTo>
                  <a:lnTo>
                    <a:pt x="182" y="213"/>
                  </a:lnTo>
                  <a:lnTo>
                    <a:pt x="141" y="236"/>
                  </a:lnTo>
                  <a:lnTo>
                    <a:pt x="96" y="258"/>
                  </a:lnTo>
                  <a:lnTo>
                    <a:pt x="49" y="277"/>
                  </a:lnTo>
                  <a:lnTo>
                    <a:pt x="0" y="295"/>
                  </a:lnTo>
                  <a:close/>
                </a:path>
              </a:pathLst>
            </a:custGeom>
            <a:solidFill>
              <a:srgbClr val="000000"/>
            </a:solidFill>
            <a:ln w="9525">
              <a:noFill/>
              <a:round/>
              <a:headEnd/>
              <a:tailEnd/>
            </a:ln>
          </p:spPr>
          <p:txBody>
            <a:bodyPr/>
            <a:lstStyle/>
            <a:p>
              <a:endParaRPr lang="ru-RU"/>
            </a:p>
          </p:txBody>
        </p:sp>
        <p:sp>
          <p:nvSpPr>
            <p:cNvPr id="11305" name="Freeform 343"/>
            <p:cNvSpPr>
              <a:spLocks/>
            </p:cNvSpPr>
            <p:nvPr/>
          </p:nvSpPr>
          <p:spPr bwMode="auto">
            <a:xfrm>
              <a:off x="3938" y="3182"/>
              <a:ext cx="243" cy="160"/>
            </a:xfrm>
            <a:custGeom>
              <a:avLst/>
              <a:gdLst>
                <a:gd name="T0" fmla="*/ 1 w 486"/>
                <a:gd name="T1" fmla="*/ 293 h 320"/>
                <a:gd name="T2" fmla="*/ 0 w 486"/>
                <a:gd name="T3" fmla="*/ 320 h 320"/>
                <a:gd name="T4" fmla="*/ 4 w 486"/>
                <a:gd name="T5" fmla="*/ 320 h 320"/>
                <a:gd name="T6" fmla="*/ 16 w 486"/>
                <a:gd name="T7" fmla="*/ 320 h 320"/>
                <a:gd name="T8" fmla="*/ 33 w 486"/>
                <a:gd name="T9" fmla="*/ 318 h 320"/>
                <a:gd name="T10" fmla="*/ 56 w 486"/>
                <a:gd name="T11" fmla="*/ 316 h 320"/>
                <a:gd name="T12" fmla="*/ 84 w 486"/>
                <a:gd name="T13" fmla="*/ 311 h 320"/>
                <a:gd name="T14" fmla="*/ 115 w 486"/>
                <a:gd name="T15" fmla="*/ 306 h 320"/>
                <a:gd name="T16" fmla="*/ 151 w 486"/>
                <a:gd name="T17" fmla="*/ 296 h 320"/>
                <a:gd name="T18" fmla="*/ 188 w 486"/>
                <a:gd name="T19" fmla="*/ 285 h 320"/>
                <a:gd name="T20" fmla="*/ 227 w 486"/>
                <a:gd name="T21" fmla="*/ 269 h 320"/>
                <a:gd name="T22" fmla="*/ 267 w 486"/>
                <a:gd name="T23" fmla="*/ 248 h 320"/>
                <a:gd name="T24" fmla="*/ 307 w 486"/>
                <a:gd name="T25" fmla="*/ 224 h 320"/>
                <a:gd name="T26" fmla="*/ 347 w 486"/>
                <a:gd name="T27" fmla="*/ 194 h 320"/>
                <a:gd name="T28" fmla="*/ 386 w 486"/>
                <a:gd name="T29" fmla="*/ 158 h 320"/>
                <a:gd name="T30" fmla="*/ 421 w 486"/>
                <a:gd name="T31" fmla="*/ 116 h 320"/>
                <a:gd name="T32" fmla="*/ 456 w 486"/>
                <a:gd name="T33" fmla="*/ 67 h 320"/>
                <a:gd name="T34" fmla="*/ 486 w 486"/>
                <a:gd name="T35" fmla="*/ 12 h 320"/>
                <a:gd name="T36" fmla="*/ 462 w 486"/>
                <a:gd name="T37" fmla="*/ 0 h 320"/>
                <a:gd name="T38" fmla="*/ 433 w 486"/>
                <a:gd name="T39" fmla="*/ 53 h 320"/>
                <a:gd name="T40" fmla="*/ 401 w 486"/>
                <a:gd name="T41" fmla="*/ 99 h 320"/>
                <a:gd name="T42" fmla="*/ 366 w 486"/>
                <a:gd name="T43" fmla="*/ 139 h 320"/>
                <a:gd name="T44" fmla="*/ 329 w 486"/>
                <a:gd name="T45" fmla="*/ 173 h 320"/>
                <a:gd name="T46" fmla="*/ 292 w 486"/>
                <a:gd name="T47" fmla="*/ 202 h 320"/>
                <a:gd name="T48" fmla="*/ 253 w 486"/>
                <a:gd name="T49" fmla="*/ 225 h 320"/>
                <a:gd name="T50" fmla="*/ 215 w 486"/>
                <a:gd name="T51" fmla="*/ 245 h 320"/>
                <a:gd name="T52" fmla="*/ 178 w 486"/>
                <a:gd name="T53" fmla="*/ 260 h 320"/>
                <a:gd name="T54" fmla="*/ 143 w 486"/>
                <a:gd name="T55" fmla="*/ 271 h 320"/>
                <a:gd name="T56" fmla="*/ 110 w 486"/>
                <a:gd name="T57" fmla="*/ 279 h 320"/>
                <a:gd name="T58" fmla="*/ 80 w 486"/>
                <a:gd name="T59" fmla="*/ 286 h 320"/>
                <a:gd name="T60" fmla="*/ 54 w 486"/>
                <a:gd name="T61" fmla="*/ 290 h 320"/>
                <a:gd name="T62" fmla="*/ 32 w 486"/>
                <a:gd name="T63" fmla="*/ 292 h 320"/>
                <a:gd name="T64" fmla="*/ 16 w 486"/>
                <a:gd name="T65" fmla="*/ 293 h 320"/>
                <a:gd name="T66" fmla="*/ 4 w 486"/>
                <a:gd name="T67" fmla="*/ 293 h 320"/>
                <a:gd name="T68" fmla="*/ 1 w 486"/>
                <a:gd name="T69" fmla="*/ 293 h 3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320"/>
                <a:gd name="T107" fmla="*/ 486 w 486"/>
                <a:gd name="T108" fmla="*/ 320 h 3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320">
                  <a:moveTo>
                    <a:pt x="1" y="293"/>
                  </a:moveTo>
                  <a:lnTo>
                    <a:pt x="0" y="320"/>
                  </a:lnTo>
                  <a:lnTo>
                    <a:pt x="4" y="320"/>
                  </a:lnTo>
                  <a:lnTo>
                    <a:pt x="16" y="320"/>
                  </a:lnTo>
                  <a:lnTo>
                    <a:pt x="33" y="318"/>
                  </a:lnTo>
                  <a:lnTo>
                    <a:pt x="56" y="316"/>
                  </a:lnTo>
                  <a:lnTo>
                    <a:pt x="84" y="311"/>
                  </a:lnTo>
                  <a:lnTo>
                    <a:pt x="115" y="306"/>
                  </a:lnTo>
                  <a:lnTo>
                    <a:pt x="151" y="296"/>
                  </a:lnTo>
                  <a:lnTo>
                    <a:pt x="188" y="285"/>
                  </a:lnTo>
                  <a:lnTo>
                    <a:pt x="227" y="269"/>
                  </a:lnTo>
                  <a:lnTo>
                    <a:pt x="267" y="248"/>
                  </a:lnTo>
                  <a:lnTo>
                    <a:pt x="307" y="224"/>
                  </a:lnTo>
                  <a:lnTo>
                    <a:pt x="347" y="194"/>
                  </a:lnTo>
                  <a:lnTo>
                    <a:pt x="386" y="158"/>
                  </a:lnTo>
                  <a:lnTo>
                    <a:pt x="421" y="116"/>
                  </a:lnTo>
                  <a:lnTo>
                    <a:pt x="456" y="67"/>
                  </a:lnTo>
                  <a:lnTo>
                    <a:pt x="486" y="12"/>
                  </a:lnTo>
                  <a:lnTo>
                    <a:pt x="462" y="0"/>
                  </a:lnTo>
                  <a:lnTo>
                    <a:pt x="433" y="53"/>
                  </a:lnTo>
                  <a:lnTo>
                    <a:pt x="401" y="99"/>
                  </a:lnTo>
                  <a:lnTo>
                    <a:pt x="366" y="139"/>
                  </a:lnTo>
                  <a:lnTo>
                    <a:pt x="329" y="173"/>
                  </a:lnTo>
                  <a:lnTo>
                    <a:pt x="292" y="202"/>
                  </a:lnTo>
                  <a:lnTo>
                    <a:pt x="253" y="225"/>
                  </a:lnTo>
                  <a:lnTo>
                    <a:pt x="215" y="245"/>
                  </a:lnTo>
                  <a:lnTo>
                    <a:pt x="178" y="260"/>
                  </a:lnTo>
                  <a:lnTo>
                    <a:pt x="143" y="271"/>
                  </a:lnTo>
                  <a:lnTo>
                    <a:pt x="110" y="279"/>
                  </a:lnTo>
                  <a:lnTo>
                    <a:pt x="80" y="286"/>
                  </a:lnTo>
                  <a:lnTo>
                    <a:pt x="54" y="290"/>
                  </a:lnTo>
                  <a:lnTo>
                    <a:pt x="32" y="292"/>
                  </a:lnTo>
                  <a:lnTo>
                    <a:pt x="16" y="293"/>
                  </a:lnTo>
                  <a:lnTo>
                    <a:pt x="4" y="293"/>
                  </a:lnTo>
                  <a:lnTo>
                    <a:pt x="1" y="293"/>
                  </a:lnTo>
                  <a:close/>
                </a:path>
              </a:pathLst>
            </a:custGeom>
            <a:solidFill>
              <a:srgbClr val="000000"/>
            </a:solidFill>
            <a:ln w="9525">
              <a:noFill/>
              <a:round/>
              <a:headEnd/>
              <a:tailEnd/>
            </a:ln>
          </p:spPr>
          <p:txBody>
            <a:bodyPr/>
            <a:lstStyle/>
            <a:p>
              <a:endParaRPr lang="ru-RU"/>
            </a:p>
          </p:txBody>
        </p:sp>
        <p:sp>
          <p:nvSpPr>
            <p:cNvPr id="11306" name="Freeform 344"/>
            <p:cNvSpPr>
              <a:spLocks/>
            </p:cNvSpPr>
            <p:nvPr/>
          </p:nvSpPr>
          <p:spPr bwMode="auto">
            <a:xfrm>
              <a:off x="3937" y="3108"/>
              <a:ext cx="256" cy="159"/>
            </a:xfrm>
            <a:custGeom>
              <a:avLst/>
              <a:gdLst>
                <a:gd name="T0" fmla="*/ 2 w 513"/>
                <a:gd name="T1" fmla="*/ 291 h 318"/>
                <a:gd name="T2" fmla="*/ 0 w 513"/>
                <a:gd name="T3" fmla="*/ 318 h 318"/>
                <a:gd name="T4" fmla="*/ 5 w 513"/>
                <a:gd name="T5" fmla="*/ 318 h 318"/>
                <a:gd name="T6" fmla="*/ 18 w 513"/>
                <a:gd name="T7" fmla="*/ 318 h 318"/>
                <a:gd name="T8" fmla="*/ 36 w 513"/>
                <a:gd name="T9" fmla="*/ 317 h 318"/>
                <a:gd name="T10" fmla="*/ 60 w 513"/>
                <a:gd name="T11" fmla="*/ 314 h 318"/>
                <a:gd name="T12" fmla="*/ 90 w 513"/>
                <a:gd name="T13" fmla="*/ 311 h 318"/>
                <a:gd name="T14" fmla="*/ 125 w 513"/>
                <a:gd name="T15" fmla="*/ 304 h 318"/>
                <a:gd name="T16" fmla="*/ 162 w 513"/>
                <a:gd name="T17" fmla="*/ 296 h 318"/>
                <a:gd name="T18" fmla="*/ 202 w 513"/>
                <a:gd name="T19" fmla="*/ 283 h 318"/>
                <a:gd name="T20" fmla="*/ 243 w 513"/>
                <a:gd name="T21" fmla="*/ 267 h 318"/>
                <a:gd name="T22" fmla="*/ 285 w 513"/>
                <a:gd name="T23" fmla="*/ 248 h 318"/>
                <a:gd name="T24" fmla="*/ 328 w 513"/>
                <a:gd name="T25" fmla="*/ 223 h 318"/>
                <a:gd name="T26" fmla="*/ 370 w 513"/>
                <a:gd name="T27" fmla="*/ 193 h 318"/>
                <a:gd name="T28" fmla="*/ 411 w 513"/>
                <a:gd name="T29" fmla="*/ 158 h 318"/>
                <a:gd name="T30" fmla="*/ 447 w 513"/>
                <a:gd name="T31" fmla="*/ 115 h 318"/>
                <a:gd name="T32" fmla="*/ 482 w 513"/>
                <a:gd name="T33" fmla="*/ 67 h 318"/>
                <a:gd name="T34" fmla="*/ 513 w 513"/>
                <a:gd name="T35" fmla="*/ 11 h 318"/>
                <a:gd name="T36" fmla="*/ 489 w 513"/>
                <a:gd name="T37" fmla="*/ 0 h 318"/>
                <a:gd name="T38" fmla="*/ 460 w 513"/>
                <a:gd name="T39" fmla="*/ 53 h 318"/>
                <a:gd name="T40" fmla="*/ 427 w 513"/>
                <a:gd name="T41" fmla="*/ 99 h 318"/>
                <a:gd name="T42" fmla="*/ 391 w 513"/>
                <a:gd name="T43" fmla="*/ 138 h 318"/>
                <a:gd name="T44" fmla="*/ 353 w 513"/>
                <a:gd name="T45" fmla="*/ 173 h 318"/>
                <a:gd name="T46" fmla="*/ 314 w 513"/>
                <a:gd name="T47" fmla="*/ 200 h 318"/>
                <a:gd name="T48" fmla="*/ 272 w 513"/>
                <a:gd name="T49" fmla="*/ 225 h 318"/>
                <a:gd name="T50" fmla="*/ 232 w 513"/>
                <a:gd name="T51" fmla="*/ 243 h 318"/>
                <a:gd name="T52" fmla="*/ 193 w 513"/>
                <a:gd name="T53" fmla="*/ 258 h 318"/>
                <a:gd name="T54" fmla="*/ 155 w 513"/>
                <a:gd name="T55" fmla="*/ 269 h 318"/>
                <a:gd name="T56" fmla="*/ 119 w 513"/>
                <a:gd name="T57" fmla="*/ 279 h 318"/>
                <a:gd name="T58" fmla="*/ 87 w 513"/>
                <a:gd name="T59" fmla="*/ 284 h 318"/>
                <a:gd name="T60" fmla="*/ 59 w 513"/>
                <a:gd name="T61" fmla="*/ 288 h 318"/>
                <a:gd name="T62" fmla="*/ 36 w 513"/>
                <a:gd name="T63" fmla="*/ 290 h 318"/>
                <a:gd name="T64" fmla="*/ 18 w 513"/>
                <a:gd name="T65" fmla="*/ 291 h 318"/>
                <a:gd name="T66" fmla="*/ 6 w 513"/>
                <a:gd name="T67" fmla="*/ 291 h 318"/>
                <a:gd name="T68" fmla="*/ 2 w 513"/>
                <a:gd name="T69" fmla="*/ 291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318"/>
                <a:gd name="T107" fmla="*/ 513 w 513"/>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318">
                  <a:moveTo>
                    <a:pt x="2" y="291"/>
                  </a:moveTo>
                  <a:lnTo>
                    <a:pt x="0" y="318"/>
                  </a:lnTo>
                  <a:lnTo>
                    <a:pt x="5" y="318"/>
                  </a:lnTo>
                  <a:lnTo>
                    <a:pt x="18" y="318"/>
                  </a:lnTo>
                  <a:lnTo>
                    <a:pt x="36" y="317"/>
                  </a:lnTo>
                  <a:lnTo>
                    <a:pt x="60" y="314"/>
                  </a:lnTo>
                  <a:lnTo>
                    <a:pt x="90" y="311"/>
                  </a:lnTo>
                  <a:lnTo>
                    <a:pt x="125" y="304"/>
                  </a:lnTo>
                  <a:lnTo>
                    <a:pt x="162" y="296"/>
                  </a:lnTo>
                  <a:lnTo>
                    <a:pt x="202" y="283"/>
                  </a:lnTo>
                  <a:lnTo>
                    <a:pt x="243" y="267"/>
                  </a:lnTo>
                  <a:lnTo>
                    <a:pt x="285" y="248"/>
                  </a:lnTo>
                  <a:lnTo>
                    <a:pt x="328" y="223"/>
                  </a:lnTo>
                  <a:lnTo>
                    <a:pt x="370" y="193"/>
                  </a:lnTo>
                  <a:lnTo>
                    <a:pt x="411" y="158"/>
                  </a:lnTo>
                  <a:lnTo>
                    <a:pt x="447" y="115"/>
                  </a:lnTo>
                  <a:lnTo>
                    <a:pt x="482" y="67"/>
                  </a:lnTo>
                  <a:lnTo>
                    <a:pt x="513" y="11"/>
                  </a:lnTo>
                  <a:lnTo>
                    <a:pt x="489" y="0"/>
                  </a:lnTo>
                  <a:lnTo>
                    <a:pt x="460" y="53"/>
                  </a:lnTo>
                  <a:lnTo>
                    <a:pt x="427" y="99"/>
                  </a:lnTo>
                  <a:lnTo>
                    <a:pt x="391" y="138"/>
                  </a:lnTo>
                  <a:lnTo>
                    <a:pt x="353" y="173"/>
                  </a:lnTo>
                  <a:lnTo>
                    <a:pt x="314" y="200"/>
                  </a:lnTo>
                  <a:lnTo>
                    <a:pt x="272" y="225"/>
                  </a:lnTo>
                  <a:lnTo>
                    <a:pt x="232" y="243"/>
                  </a:lnTo>
                  <a:lnTo>
                    <a:pt x="193" y="258"/>
                  </a:lnTo>
                  <a:lnTo>
                    <a:pt x="155" y="269"/>
                  </a:lnTo>
                  <a:lnTo>
                    <a:pt x="119" y="279"/>
                  </a:lnTo>
                  <a:lnTo>
                    <a:pt x="87" y="284"/>
                  </a:lnTo>
                  <a:lnTo>
                    <a:pt x="59" y="288"/>
                  </a:lnTo>
                  <a:lnTo>
                    <a:pt x="36" y="290"/>
                  </a:lnTo>
                  <a:lnTo>
                    <a:pt x="18" y="291"/>
                  </a:lnTo>
                  <a:lnTo>
                    <a:pt x="6" y="291"/>
                  </a:lnTo>
                  <a:lnTo>
                    <a:pt x="2" y="291"/>
                  </a:lnTo>
                  <a:close/>
                </a:path>
              </a:pathLst>
            </a:custGeom>
            <a:solidFill>
              <a:srgbClr val="000000"/>
            </a:solidFill>
            <a:ln w="9525">
              <a:noFill/>
              <a:round/>
              <a:headEnd/>
              <a:tailEnd/>
            </a:ln>
          </p:spPr>
          <p:txBody>
            <a:bodyPr/>
            <a:lstStyle/>
            <a:p>
              <a:endParaRPr lang="ru-RU"/>
            </a:p>
          </p:txBody>
        </p:sp>
        <p:sp>
          <p:nvSpPr>
            <p:cNvPr id="11307" name="Freeform 345"/>
            <p:cNvSpPr>
              <a:spLocks/>
            </p:cNvSpPr>
            <p:nvPr/>
          </p:nvSpPr>
          <p:spPr bwMode="auto">
            <a:xfrm>
              <a:off x="3927" y="3021"/>
              <a:ext cx="254" cy="171"/>
            </a:xfrm>
            <a:custGeom>
              <a:avLst/>
              <a:gdLst>
                <a:gd name="T0" fmla="*/ 0 w 507"/>
                <a:gd name="T1" fmla="*/ 314 h 341"/>
                <a:gd name="T2" fmla="*/ 5 w 507"/>
                <a:gd name="T3" fmla="*/ 341 h 341"/>
                <a:gd name="T4" fmla="*/ 9 w 507"/>
                <a:gd name="T5" fmla="*/ 340 h 341"/>
                <a:gd name="T6" fmla="*/ 21 w 507"/>
                <a:gd name="T7" fmla="*/ 337 h 341"/>
                <a:gd name="T8" fmla="*/ 40 w 507"/>
                <a:gd name="T9" fmla="*/ 334 h 341"/>
                <a:gd name="T10" fmla="*/ 64 w 507"/>
                <a:gd name="T11" fmla="*/ 328 h 341"/>
                <a:gd name="T12" fmla="*/ 93 w 507"/>
                <a:gd name="T13" fmla="*/ 319 h 341"/>
                <a:gd name="T14" fmla="*/ 127 w 507"/>
                <a:gd name="T15" fmla="*/ 309 h 341"/>
                <a:gd name="T16" fmla="*/ 164 w 507"/>
                <a:gd name="T17" fmla="*/ 296 h 341"/>
                <a:gd name="T18" fmla="*/ 203 w 507"/>
                <a:gd name="T19" fmla="*/ 279 h 341"/>
                <a:gd name="T20" fmla="*/ 243 w 507"/>
                <a:gd name="T21" fmla="*/ 259 h 341"/>
                <a:gd name="T22" fmla="*/ 285 w 507"/>
                <a:gd name="T23" fmla="*/ 237 h 341"/>
                <a:gd name="T24" fmla="*/ 327 w 507"/>
                <a:gd name="T25" fmla="*/ 210 h 341"/>
                <a:gd name="T26" fmla="*/ 367 w 507"/>
                <a:gd name="T27" fmla="*/ 180 h 341"/>
                <a:gd name="T28" fmla="*/ 407 w 507"/>
                <a:gd name="T29" fmla="*/ 145 h 341"/>
                <a:gd name="T30" fmla="*/ 443 w 507"/>
                <a:gd name="T31" fmla="*/ 106 h 341"/>
                <a:gd name="T32" fmla="*/ 477 w 507"/>
                <a:gd name="T33" fmla="*/ 61 h 341"/>
                <a:gd name="T34" fmla="*/ 507 w 507"/>
                <a:gd name="T35" fmla="*/ 12 h 341"/>
                <a:gd name="T36" fmla="*/ 484 w 507"/>
                <a:gd name="T37" fmla="*/ 0 h 341"/>
                <a:gd name="T38" fmla="*/ 455 w 507"/>
                <a:gd name="T39" fmla="*/ 47 h 341"/>
                <a:gd name="T40" fmla="*/ 423 w 507"/>
                <a:gd name="T41" fmla="*/ 89 h 341"/>
                <a:gd name="T42" fmla="*/ 388 w 507"/>
                <a:gd name="T43" fmla="*/ 127 h 341"/>
                <a:gd name="T44" fmla="*/ 350 w 507"/>
                <a:gd name="T45" fmla="*/ 160 h 341"/>
                <a:gd name="T46" fmla="*/ 311 w 507"/>
                <a:gd name="T47" fmla="*/ 189 h 341"/>
                <a:gd name="T48" fmla="*/ 271 w 507"/>
                <a:gd name="T49" fmla="*/ 214 h 341"/>
                <a:gd name="T50" fmla="*/ 230 w 507"/>
                <a:gd name="T51" fmla="*/ 236 h 341"/>
                <a:gd name="T52" fmla="*/ 191 w 507"/>
                <a:gd name="T53" fmla="*/ 256 h 341"/>
                <a:gd name="T54" fmla="*/ 153 w 507"/>
                <a:gd name="T55" fmla="*/ 271 h 341"/>
                <a:gd name="T56" fmla="*/ 117 w 507"/>
                <a:gd name="T57" fmla="*/ 283 h 341"/>
                <a:gd name="T58" fmla="*/ 85 w 507"/>
                <a:gd name="T59" fmla="*/ 294 h 341"/>
                <a:gd name="T60" fmla="*/ 58 w 507"/>
                <a:gd name="T61" fmla="*/ 302 h 341"/>
                <a:gd name="T62" fmla="*/ 35 w 507"/>
                <a:gd name="T63" fmla="*/ 307 h 341"/>
                <a:gd name="T64" fmla="*/ 16 w 507"/>
                <a:gd name="T65" fmla="*/ 311 h 341"/>
                <a:gd name="T66" fmla="*/ 5 w 507"/>
                <a:gd name="T67" fmla="*/ 313 h 341"/>
                <a:gd name="T68" fmla="*/ 0 w 507"/>
                <a:gd name="T69" fmla="*/ 314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7"/>
                <a:gd name="T106" fmla="*/ 0 h 341"/>
                <a:gd name="T107" fmla="*/ 507 w 507"/>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7" h="341">
                  <a:moveTo>
                    <a:pt x="0" y="314"/>
                  </a:moveTo>
                  <a:lnTo>
                    <a:pt x="5" y="341"/>
                  </a:lnTo>
                  <a:lnTo>
                    <a:pt x="9" y="340"/>
                  </a:lnTo>
                  <a:lnTo>
                    <a:pt x="21" y="337"/>
                  </a:lnTo>
                  <a:lnTo>
                    <a:pt x="40" y="334"/>
                  </a:lnTo>
                  <a:lnTo>
                    <a:pt x="64" y="328"/>
                  </a:lnTo>
                  <a:lnTo>
                    <a:pt x="93" y="319"/>
                  </a:lnTo>
                  <a:lnTo>
                    <a:pt x="127" y="309"/>
                  </a:lnTo>
                  <a:lnTo>
                    <a:pt x="164" y="296"/>
                  </a:lnTo>
                  <a:lnTo>
                    <a:pt x="203" y="279"/>
                  </a:lnTo>
                  <a:lnTo>
                    <a:pt x="243" y="259"/>
                  </a:lnTo>
                  <a:lnTo>
                    <a:pt x="285" y="237"/>
                  </a:lnTo>
                  <a:lnTo>
                    <a:pt x="327" y="210"/>
                  </a:lnTo>
                  <a:lnTo>
                    <a:pt x="367" y="180"/>
                  </a:lnTo>
                  <a:lnTo>
                    <a:pt x="407" y="145"/>
                  </a:lnTo>
                  <a:lnTo>
                    <a:pt x="443" y="106"/>
                  </a:lnTo>
                  <a:lnTo>
                    <a:pt x="477" y="61"/>
                  </a:lnTo>
                  <a:lnTo>
                    <a:pt x="507" y="12"/>
                  </a:lnTo>
                  <a:lnTo>
                    <a:pt x="484" y="0"/>
                  </a:lnTo>
                  <a:lnTo>
                    <a:pt x="455" y="47"/>
                  </a:lnTo>
                  <a:lnTo>
                    <a:pt x="423" y="89"/>
                  </a:lnTo>
                  <a:lnTo>
                    <a:pt x="388" y="127"/>
                  </a:lnTo>
                  <a:lnTo>
                    <a:pt x="350" y="160"/>
                  </a:lnTo>
                  <a:lnTo>
                    <a:pt x="311" y="189"/>
                  </a:lnTo>
                  <a:lnTo>
                    <a:pt x="271" y="214"/>
                  </a:lnTo>
                  <a:lnTo>
                    <a:pt x="230" y="236"/>
                  </a:lnTo>
                  <a:lnTo>
                    <a:pt x="191" y="256"/>
                  </a:lnTo>
                  <a:lnTo>
                    <a:pt x="153" y="271"/>
                  </a:lnTo>
                  <a:lnTo>
                    <a:pt x="117" y="283"/>
                  </a:lnTo>
                  <a:lnTo>
                    <a:pt x="85" y="294"/>
                  </a:lnTo>
                  <a:lnTo>
                    <a:pt x="58" y="302"/>
                  </a:lnTo>
                  <a:lnTo>
                    <a:pt x="35" y="307"/>
                  </a:lnTo>
                  <a:lnTo>
                    <a:pt x="16" y="311"/>
                  </a:lnTo>
                  <a:lnTo>
                    <a:pt x="5" y="313"/>
                  </a:lnTo>
                  <a:lnTo>
                    <a:pt x="0" y="314"/>
                  </a:lnTo>
                  <a:close/>
                </a:path>
              </a:pathLst>
            </a:custGeom>
            <a:solidFill>
              <a:srgbClr val="000000"/>
            </a:solidFill>
            <a:ln w="9525">
              <a:noFill/>
              <a:round/>
              <a:headEnd/>
              <a:tailEnd/>
            </a:ln>
          </p:spPr>
          <p:txBody>
            <a:bodyPr/>
            <a:lstStyle/>
            <a:p>
              <a:endParaRPr lang="ru-RU"/>
            </a:p>
          </p:txBody>
        </p:sp>
        <p:sp>
          <p:nvSpPr>
            <p:cNvPr id="11308" name="Freeform 346"/>
            <p:cNvSpPr>
              <a:spLocks/>
            </p:cNvSpPr>
            <p:nvPr/>
          </p:nvSpPr>
          <p:spPr bwMode="auto">
            <a:xfrm>
              <a:off x="3887" y="3095"/>
              <a:ext cx="58" cy="247"/>
            </a:xfrm>
            <a:custGeom>
              <a:avLst/>
              <a:gdLst>
                <a:gd name="T0" fmla="*/ 0 w 117"/>
                <a:gd name="T1" fmla="*/ 16 h 496"/>
                <a:gd name="T2" fmla="*/ 6 w 117"/>
                <a:gd name="T3" fmla="*/ 24 h 496"/>
                <a:gd name="T4" fmla="*/ 20 w 117"/>
                <a:gd name="T5" fmla="*/ 46 h 496"/>
                <a:gd name="T6" fmla="*/ 38 w 117"/>
                <a:gd name="T7" fmla="*/ 84 h 496"/>
                <a:gd name="T8" fmla="*/ 58 w 117"/>
                <a:gd name="T9" fmla="*/ 135 h 496"/>
                <a:gd name="T10" fmla="*/ 75 w 117"/>
                <a:gd name="T11" fmla="*/ 202 h 496"/>
                <a:gd name="T12" fmla="*/ 87 w 117"/>
                <a:gd name="T13" fmla="*/ 284 h 496"/>
                <a:gd name="T14" fmla="*/ 89 w 117"/>
                <a:gd name="T15" fmla="*/ 380 h 496"/>
                <a:gd name="T16" fmla="*/ 80 w 117"/>
                <a:gd name="T17" fmla="*/ 492 h 496"/>
                <a:gd name="T18" fmla="*/ 106 w 117"/>
                <a:gd name="T19" fmla="*/ 496 h 496"/>
                <a:gd name="T20" fmla="*/ 117 w 117"/>
                <a:gd name="T21" fmla="*/ 379 h 496"/>
                <a:gd name="T22" fmla="*/ 113 w 117"/>
                <a:gd name="T23" fmla="*/ 279 h 496"/>
                <a:gd name="T24" fmla="*/ 101 w 117"/>
                <a:gd name="T25" fmla="*/ 195 h 496"/>
                <a:gd name="T26" fmla="*/ 83 w 117"/>
                <a:gd name="T27" fmla="*/ 126 h 496"/>
                <a:gd name="T28" fmla="*/ 63 w 117"/>
                <a:gd name="T29" fmla="*/ 73 h 496"/>
                <a:gd name="T30" fmla="*/ 43 w 117"/>
                <a:gd name="T31" fmla="*/ 34 h 496"/>
                <a:gd name="T32" fmla="*/ 28 w 117"/>
                <a:gd name="T33" fmla="*/ 9 h 496"/>
                <a:gd name="T34" fmla="*/ 21 w 117"/>
                <a:gd name="T35" fmla="*/ 0 h 496"/>
                <a:gd name="T36" fmla="*/ 0 w 117"/>
                <a:gd name="T37" fmla="*/ 1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496"/>
                <a:gd name="T59" fmla="*/ 117 w 117"/>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496">
                  <a:moveTo>
                    <a:pt x="0" y="16"/>
                  </a:moveTo>
                  <a:lnTo>
                    <a:pt x="6" y="24"/>
                  </a:lnTo>
                  <a:lnTo>
                    <a:pt x="20" y="46"/>
                  </a:lnTo>
                  <a:lnTo>
                    <a:pt x="38" y="84"/>
                  </a:lnTo>
                  <a:lnTo>
                    <a:pt x="58" y="135"/>
                  </a:lnTo>
                  <a:lnTo>
                    <a:pt x="75" y="202"/>
                  </a:lnTo>
                  <a:lnTo>
                    <a:pt x="87" y="284"/>
                  </a:lnTo>
                  <a:lnTo>
                    <a:pt x="89" y="380"/>
                  </a:lnTo>
                  <a:lnTo>
                    <a:pt x="80" y="492"/>
                  </a:lnTo>
                  <a:lnTo>
                    <a:pt x="106" y="496"/>
                  </a:lnTo>
                  <a:lnTo>
                    <a:pt x="117" y="379"/>
                  </a:lnTo>
                  <a:lnTo>
                    <a:pt x="113" y="279"/>
                  </a:lnTo>
                  <a:lnTo>
                    <a:pt x="101" y="195"/>
                  </a:lnTo>
                  <a:lnTo>
                    <a:pt x="83" y="126"/>
                  </a:lnTo>
                  <a:lnTo>
                    <a:pt x="63" y="73"/>
                  </a:lnTo>
                  <a:lnTo>
                    <a:pt x="43" y="34"/>
                  </a:lnTo>
                  <a:lnTo>
                    <a:pt x="28" y="9"/>
                  </a:lnTo>
                  <a:lnTo>
                    <a:pt x="21" y="0"/>
                  </a:lnTo>
                  <a:lnTo>
                    <a:pt x="0" y="16"/>
                  </a:lnTo>
                  <a:close/>
                </a:path>
              </a:pathLst>
            </a:custGeom>
            <a:solidFill>
              <a:srgbClr val="000000"/>
            </a:solidFill>
            <a:ln w="9525">
              <a:noFill/>
              <a:round/>
              <a:headEnd/>
              <a:tailEnd/>
            </a:ln>
          </p:spPr>
          <p:txBody>
            <a:bodyPr/>
            <a:lstStyle/>
            <a:p>
              <a:endParaRPr lang="ru-RU"/>
            </a:p>
          </p:txBody>
        </p:sp>
        <p:sp>
          <p:nvSpPr>
            <p:cNvPr id="11309" name="Freeform 347"/>
            <p:cNvSpPr>
              <a:spLocks/>
            </p:cNvSpPr>
            <p:nvPr/>
          </p:nvSpPr>
          <p:spPr bwMode="auto">
            <a:xfrm>
              <a:off x="3906" y="3325"/>
              <a:ext cx="38" cy="55"/>
            </a:xfrm>
            <a:custGeom>
              <a:avLst/>
              <a:gdLst>
                <a:gd name="T0" fmla="*/ 0 w 75"/>
                <a:gd name="T1" fmla="*/ 87 h 111"/>
                <a:gd name="T2" fmla="*/ 12 w 75"/>
                <a:gd name="T3" fmla="*/ 111 h 111"/>
                <a:gd name="T4" fmla="*/ 27 w 75"/>
                <a:gd name="T5" fmla="*/ 100 h 111"/>
                <a:gd name="T6" fmla="*/ 40 w 75"/>
                <a:gd name="T7" fmla="*/ 87 h 111"/>
                <a:gd name="T8" fmla="*/ 51 w 75"/>
                <a:gd name="T9" fmla="*/ 70 h 111"/>
                <a:gd name="T10" fmla="*/ 59 w 75"/>
                <a:gd name="T11" fmla="*/ 53 h 111"/>
                <a:gd name="T12" fmla="*/ 66 w 75"/>
                <a:gd name="T13" fmla="*/ 37 h 111"/>
                <a:gd name="T14" fmla="*/ 71 w 75"/>
                <a:gd name="T15" fmla="*/ 22 h 111"/>
                <a:gd name="T16" fmla="*/ 74 w 75"/>
                <a:gd name="T17" fmla="*/ 12 h 111"/>
                <a:gd name="T18" fmla="*/ 75 w 75"/>
                <a:gd name="T19" fmla="*/ 6 h 111"/>
                <a:gd name="T20" fmla="*/ 49 w 75"/>
                <a:gd name="T21" fmla="*/ 0 h 111"/>
                <a:gd name="T22" fmla="*/ 46 w 75"/>
                <a:gd name="T23" fmla="*/ 9 h 111"/>
                <a:gd name="T24" fmla="*/ 43 w 75"/>
                <a:gd name="T25" fmla="*/ 20 h 111"/>
                <a:gd name="T26" fmla="*/ 38 w 75"/>
                <a:gd name="T27" fmla="*/ 32 h 111"/>
                <a:gd name="T28" fmla="*/ 34 w 75"/>
                <a:gd name="T29" fmla="*/ 45 h 111"/>
                <a:gd name="T30" fmla="*/ 27 w 75"/>
                <a:gd name="T31" fmla="*/ 58 h 111"/>
                <a:gd name="T32" fmla="*/ 19 w 75"/>
                <a:gd name="T33" fmla="*/ 70 h 111"/>
                <a:gd name="T34" fmla="*/ 11 w 75"/>
                <a:gd name="T35" fmla="*/ 80 h 111"/>
                <a:gd name="T36" fmla="*/ 0 w 75"/>
                <a:gd name="T37" fmla="*/ 87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7"/>
                  </a:moveTo>
                  <a:lnTo>
                    <a:pt x="12" y="111"/>
                  </a:lnTo>
                  <a:lnTo>
                    <a:pt x="27" y="100"/>
                  </a:lnTo>
                  <a:lnTo>
                    <a:pt x="40" y="87"/>
                  </a:lnTo>
                  <a:lnTo>
                    <a:pt x="51" y="70"/>
                  </a:lnTo>
                  <a:lnTo>
                    <a:pt x="59" y="53"/>
                  </a:lnTo>
                  <a:lnTo>
                    <a:pt x="66" y="37"/>
                  </a:lnTo>
                  <a:lnTo>
                    <a:pt x="71" y="22"/>
                  </a:lnTo>
                  <a:lnTo>
                    <a:pt x="74" y="12"/>
                  </a:lnTo>
                  <a:lnTo>
                    <a:pt x="75" y="6"/>
                  </a:lnTo>
                  <a:lnTo>
                    <a:pt x="49" y="0"/>
                  </a:lnTo>
                  <a:lnTo>
                    <a:pt x="46" y="9"/>
                  </a:lnTo>
                  <a:lnTo>
                    <a:pt x="43" y="20"/>
                  </a:lnTo>
                  <a:lnTo>
                    <a:pt x="38" y="32"/>
                  </a:lnTo>
                  <a:lnTo>
                    <a:pt x="34" y="45"/>
                  </a:lnTo>
                  <a:lnTo>
                    <a:pt x="27" y="58"/>
                  </a:lnTo>
                  <a:lnTo>
                    <a:pt x="19" y="70"/>
                  </a:lnTo>
                  <a:lnTo>
                    <a:pt x="11" y="80"/>
                  </a:lnTo>
                  <a:lnTo>
                    <a:pt x="0" y="87"/>
                  </a:lnTo>
                  <a:close/>
                </a:path>
              </a:pathLst>
            </a:custGeom>
            <a:solidFill>
              <a:srgbClr val="000000"/>
            </a:solidFill>
            <a:ln w="9525">
              <a:noFill/>
              <a:round/>
              <a:headEnd/>
              <a:tailEnd/>
            </a:ln>
          </p:spPr>
          <p:txBody>
            <a:bodyPr/>
            <a:lstStyle/>
            <a:p>
              <a:endParaRPr lang="ru-RU"/>
            </a:p>
          </p:txBody>
        </p:sp>
        <p:sp>
          <p:nvSpPr>
            <p:cNvPr id="11310" name="Freeform 348"/>
            <p:cNvSpPr>
              <a:spLocks/>
            </p:cNvSpPr>
            <p:nvPr/>
          </p:nvSpPr>
          <p:spPr bwMode="auto">
            <a:xfrm>
              <a:off x="3999" y="3320"/>
              <a:ext cx="38" cy="55"/>
            </a:xfrm>
            <a:custGeom>
              <a:avLst/>
              <a:gdLst>
                <a:gd name="T0" fmla="*/ 0 w 75"/>
                <a:gd name="T1" fmla="*/ 86 h 109"/>
                <a:gd name="T2" fmla="*/ 13 w 75"/>
                <a:gd name="T3" fmla="*/ 109 h 109"/>
                <a:gd name="T4" fmla="*/ 28 w 75"/>
                <a:gd name="T5" fmla="*/ 99 h 109"/>
                <a:gd name="T6" fmla="*/ 40 w 75"/>
                <a:gd name="T7" fmla="*/ 85 h 109"/>
                <a:gd name="T8" fmla="*/ 52 w 75"/>
                <a:gd name="T9" fmla="*/ 69 h 109"/>
                <a:gd name="T10" fmla="*/ 60 w 75"/>
                <a:gd name="T11" fmla="*/ 52 h 109"/>
                <a:gd name="T12" fmla="*/ 66 w 75"/>
                <a:gd name="T13" fmla="*/ 37 h 109"/>
                <a:gd name="T14" fmla="*/ 70 w 75"/>
                <a:gd name="T15" fmla="*/ 22 h 109"/>
                <a:gd name="T16" fmla="*/ 74 w 75"/>
                <a:gd name="T17" fmla="*/ 11 h 109"/>
                <a:gd name="T18" fmla="*/ 75 w 75"/>
                <a:gd name="T19" fmla="*/ 6 h 109"/>
                <a:gd name="T20" fmla="*/ 50 w 75"/>
                <a:gd name="T21" fmla="*/ 0 h 109"/>
                <a:gd name="T22" fmla="*/ 47 w 75"/>
                <a:gd name="T23" fmla="*/ 9 h 109"/>
                <a:gd name="T24" fmla="*/ 44 w 75"/>
                <a:gd name="T25" fmla="*/ 19 h 109"/>
                <a:gd name="T26" fmla="*/ 39 w 75"/>
                <a:gd name="T27" fmla="*/ 32 h 109"/>
                <a:gd name="T28" fmla="*/ 33 w 75"/>
                <a:gd name="T29" fmla="*/ 45 h 109"/>
                <a:gd name="T30" fmla="*/ 26 w 75"/>
                <a:gd name="T31" fmla="*/ 58 h 109"/>
                <a:gd name="T32" fmla="*/ 18 w 75"/>
                <a:gd name="T33" fmla="*/ 70 h 109"/>
                <a:gd name="T34" fmla="*/ 10 w 75"/>
                <a:gd name="T35" fmla="*/ 79 h 109"/>
                <a:gd name="T36" fmla="*/ 0 w 75"/>
                <a:gd name="T37" fmla="*/ 8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09"/>
                <a:gd name="T59" fmla="*/ 75 w 75"/>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09">
                  <a:moveTo>
                    <a:pt x="0" y="86"/>
                  </a:moveTo>
                  <a:lnTo>
                    <a:pt x="13" y="109"/>
                  </a:lnTo>
                  <a:lnTo>
                    <a:pt x="28" y="99"/>
                  </a:lnTo>
                  <a:lnTo>
                    <a:pt x="40" y="85"/>
                  </a:lnTo>
                  <a:lnTo>
                    <a:pt x="52" y="69"/>
                  </a:lnTo>
                  <a:lnTo>
                    <a:pt x="60" y="52"/>
                  </a:lnTo>
                  <a:lnTo>
                    <a:pt x="66" y="37"/>
                  </a:lnTo>
                  <a:lnTo>
                    <a:pt x="70" y="22"/>
                  </a:lnTo>
                  <a:lnTo>
                    <a:pt x="74" y="11"/>
                  </a:lnTo>
                  <a:lnTo>
                    <a:pt x="75" y="6"/>
                  </a:lnTo>
                  <a:lnTo>
                    <a:pt x="50" y="0"/>
                  </a:lnTo>
                  <a:lnTo>
                    <a:pt x="47" y="9"/>
                  </a:lnTo>
                  <a:lnTo>
                    <a:pt x="44" y="19"/>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11" name="Freeform 349"/>
            <p:cNvSpPr>
              <a:spLocks/>
            </p:cNvSpPr>
            <p:nvPr/>
          </p:nvSpPr>
          <p:spPr bwMode="auto">
            <a:xfrm>
              <a:off x="4078" y="3279"/>
              <a:ext cx="38" cy="55"/>
            </a:xfrm>
            <a:custGeom>
              <a:avLst/>
              <a:gdLst>
                <a:gd name="T0" fmla="*/ 0 w 75"/>
                <a:gd name="T1" fmla="*/ 86 h 111"/>
                <a:gd name="T2" fmla="*/ 12 w 75"/>
                <a:gd name="T3" fmla="*/ 111 h 111"/>
                <a:gd name="T4" fmla="*/ 27 w 75"/>
                <a:gd name="T5" fmla="*/ 100 h 111"/>
                <a:gd name="T6" fmla="*/ 40 w 75"/>
                <a:gd name="T7" fmla="*/ 86 h 111"/>
                <a:gd name="T8" fmla="*/ 52 w 75"/>
                <a:gd name="T9" fmla="*/ 70 h 111"/>
                <a:gd name="T10" fmla="*/ 60 w 75"/>
                <a:gd name="T11" fmla="*/ 53 h 111"/>
                <a:gd name="T12" fmla="*/ 65 w 75"/>
                <a:gd name="T13" fmla="*/ 37 h 111"/>
                <a:gd name="T14" fmla="*/ 70 w 75"/>
                <a:gd name="T15" fmla="*/ 23 h 111"/>
                <a:gd name="T16" fmla="*/ 74 w 75"/>
                <a:gd name="T17" fmla="*/ 11 h 111"/>
                <a:gd name="T18" fmla="*/ 75 w 75"/>
                <a:gd name="T19" fmla="*/ 6 h 111"/>
                <a:gd name="T20" fmla="*/ 49 w 75"/>
                <a:gd name="T21" fmla="*/ 0 h 111"/>
                <a:gd name="T22" fmla="*/ 47 w 75"/>
                <a:gd name="T23" fmla="*/ 9 h 111"/>
                <a:gd name="T24" fmla="*/ 44 w 75"/>
                <a:gd name="T25" fmla="*/ 20 h 111"/>
                <a:gd name="T26" fmla="*/ 39 w 75"/>
                <a:gd name="T27" fmla="*/ 32 h 111"/>
                <a:gd name="T28" fmla="*/ 33 w 75"/>
                <a:gd name="T29" fmla="*/ 45 h 111"/>
                <a:gd name="T30" fmla="*/ 26 w 75"/>
                <a:gd name="T31" fmla="*/ 58 h 111"/>
                <a:gd name="T32" fmla="*/ 18 w 75"/>
                <a:gd name="T33" fmla="*/ 70 h 111"/>
                <a:gd name="T34" fmla="*/ 10 w 75"/>
                <a:gd name="T35" fmla="*/ 79 h 111"/>
                <a:gd name="T36" fmla="*/ 0 w 75"/>
                <a:gd name="T37" fmla="*/ 8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6"/>
                  </a:moveTo>
                  <a:lnTo>
                    <a:pt x="12" y="111"/>
                  </a:lnTo>
                  <a:lnTo>
                    <a:pt x="27" y="100"/>
                  </a:lnTo>
                  <a:lnTo>
                    <a:pt x="40" y="86"/>
                  </a:lnTo>
                  <a:lnTo>
                    <a:pt x="52" y="70"/>
                  </a:lnTo>
                  <a:lnTo>
                    <a:pt x="60" y="53"/>
                  </a:lnTo>
                  <a:lnTo>
                    <a:pt x="65" y="37"/>
                  </a:lnTo>
                  <a:lnTo>
                    <a:pt x="70" y="23"/>
                  </a:lnTo>
                  <a:lnTo>
                    <a:pt x="74" y="11"/>
                  </a:lnTo>
                  <a:lnTo>
                    <a:pt x="75" y="6"/>
                  </a:lnTo>
                  <a:lnTo>
                    <a:pt x="49" y="0"/>
                  </a:lnTo>
                  <a:lnTo>
                    <a:pt x="47" y="9"/>
                  </a:lnTo>
                  <a:lnTo>
                    <a:pt x="44" y="20"/>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312" name="Freeform 350"/>
            <p:cNvSpPr>
              <a:spLocks/>
            </p:cNvSpPr>
            <p:nvPr/>
          </p:nvSpPr>
          <p:spPr bwMode="auto">
            <a:xfrm>
              <a:off x="3823" y="3047"/>
              <a:ext cx="106" cy="305"/>
            </a:xfrm>
            <a:custGeom>
              <a:avLst/>
              <a:gdLst>
                <a:gd name="T0" fmla="*/ 197 w 212"/>
                <a:gd name="T1" fmla="*/ 611 h 611"/>
                <a:gd name="T2" fmla="*/ 212 w 212"/>
                <a:gd name="T3" fmla="*/ 588 h 611"/>
                <a:gd name="T4" fmla="*/ 163 w 212"/>
                <a:gd name="T5" fmla="*/ 550 h 611"/>
                <a:gd name="T6" fmla="*/ 121 w 212"/>
                <a:gd name="T7" fmla="*/ 509 h 611"/>
                <a:gd name="T8" fmla="*/ 89 w 212"/>
                <a:gd name="T9" fmla="*/ 464 h 611"/>
                <a:gd name="T10" fmla="*/ 65 w 212"/>
                <a:gd name="T11" fmla="*/ 418 h 611"/>
                <a:gd name="T12" fmla="*/ 48 w 212"/>
                <a:gd name="T13" fmla="*/ 369 h 611"/>
                <a:gd name="T14" fmla="*/ 36 w 212"/>
                <a:gd name="T15" fmla="*/ 322 h 611"/>
                <a:gd name="T16" fmla="*/ 29 w 212"/>
                <a:gd name="T17" fmla="*/ 275 h 611"/>
                <a:gd name="T18" fmla="*/ 27 w 212"/>
                <a:gd name="T19" fmla="*/ 229 h 611"/>
                <a:gd name="T20" fmla="*/ 28 w 212"/>
                <a:gd name="T21" fmla="*/ 185 h 611"/>
                <a:gd name="T22" fmla="*/ 32 w 212"/>
                <a:gd name="T23" fmla="*/ 145 h 611"/>
                <a:gd name="T24" fmla="*/ 37 w 212"/>
                <a:gd name="T25" fmla="*/ 108 h 611"/>
                <a:gd name="T26" fmla="*/ 44 w 212"/>
                <a:gd name="T27" fmla="*/ 75 h 611"/>
                <a:gd name="T28" fmla="*/ 51 w 212"/>
                <a:gd name="T29" fmla="*/ 49 h 611"/>
                <a:gd name="T30" fmla="*/ 57 w 212"/>
                <a:gd name="T31" fmla="*/ 28 h 611"/>
                <a:gd name="T32" fmla="*/ 60 w 212"/>
                <a:gd name="T33" fmla="*/ 14 h 611"/>
                <a:gd name="T34" fmla="*/ 63 w 212"/>
                <a:gd name="T35" fmla="*/ 10 h 611"/>
                <a:gd name="T36" fmla="*/ 37 w 212"/>
                <a:gd name="T37" fmla="*/ 0 h 611"/>
                <a:gd name="T38" fmla="*/ 35 w 212"/>
                <a:gd name="T39" fmla="*/ 6 h 611"/>
                <a:gd name="T40" fmla="*/ 32 w 212"/>
                <a:gd name="T41" fmla="*/ 20 h 611"/>
                <a:gd name="T42" fmla="*/ 25 w 212"/>
                <a:gd name="T43" fmla="*/ 41 h 611"/>
                <a:gd name="T44" fmla="*/ 18 w 212"/>
                <a:gd name="T45" fmla="*/ 68 h 611"/>
                <a:gd name="T46" fmla="*/ 11 w 212"/>
                <a:gd name="T47" fmla="*/ 103 h 611"/>
                <a:gd name="T48" fmla="*/ 5 w 212"/>
                <a:gd name="T49" fmla="*/ 142 h 611"/>
                <a:gd name="T50" fmla="*/ 2 w 212"/>
                <a:gd name="T51" fmla="*/ 185 h 611"/>
                <a:gd name="T52" fmla="*/ 0 w 212"/>
                <a:gd name="T53" fmla="*/ 231 h 611"/>
                <a:gd name="T54" fmla="*/ 3 w 212"/>
                <a:gd name="T55" fmla="*/ 279 h 611"/>
                <a:gd name="T56" fmla="*/ 10 w 212"/>
                <a:gd name="T57" fmla="*/ 329 h 611"/>
                <a:gd name="T58" fmla="*/ 22 w 212"/>
                <a:gd name="T59" fmla="*/ 380 h 611"/>
                <a:gd name="T60" fmla="*/ 41 w 212"/>
                <a:gd name="T61" fmla="*/ 430 h 611"/>
                <a:gd name="T62" fmla="*/ 67 w 212"/>
                <a:gd name="T63" fmla="*/ 479 h 611"/>
                <a:gd name="T64" fmla="*/ 101 w 212"/>
                <a:gd name="T65" fmla="*/ 526 h 611"/>
                <a:gd name="T66" fmla="*/ 144 w 212"/>
                <a:gd name="T67" fmla="*/ 571 h 611"/>
                <a:gd name="T68" fmla="*/ 197 w 212"/>
                <a:gd name="T69" fmla="*/ 611 h 6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611"/>
                <a:gd name="T107" fmla="*/ 212 w 212"/>
                <a:gd name="T108" fmla="*/ 611 h 6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611">
                  <a:moveTo>
                    <a:pt x="197" y="611"/>
                  </a:moveTo>
                  <a:lnTo>
                    <a:pt x="212" y="588"/>
                  </a:lnTo>
                  <a:lnTo>
                    <a:pt x="163" y="550"/>
                  </a:lnTo>
                  <a:lnTo>
                    <a:pt x="121" y="509"/>
                  </a:lnTo>
                  <a:lnTo>
                    <a:pt x="89" y="464"/>
                  </a:lnTo>
                  <a:lnTo>
                    <a:pt x="65" y="418"/>
                  </a:lnTo>
                  <a:lnTo>
                    <a:pt x="48" y="369"/>
                  </a:lnTo>
                  <a:lnTo>
                    <a:pt x="36" y="322"/>
                  </a:lnTo>
                  <a:lnTo>
                    <a:pt x="29" y="275"/>
                  </a:lnTo>
                  <a:lnTo>
                    <a:pt x="27" y="229"/>
                  </a:lnTo>
                  <a:lnTo>
                    <a:pt x="28" y="185"/>
                  </a:lnTo>
                  <a:lnTo>
                    <a:pt x="32" y="145"/>
                  </a:lnTo>
                  <a:lnTo>
                    <a:pt x="37" y="108"/>
                  </a:lnTo>
                  <a:lnTo>
                    <a:pt x="44" y="75"/>
                  </a:lnTo>
                  <a:lnTo>
                    <a:pt x="51" y="49"/>
                  </a:lnTo>
                  <a:lnTo>
                    <a:pt x="57" y="28"/>
                  </a:lnTo>
                  <a:lnTo>
                    <a:pt x="60" y="14"/>
                  </a:lnTo>
                  <a:lnTo>
                    <a:pt x="63" y="10"/>
                  </a:lnTo>
                  <a:lnTo>
                    <a:pt x="37" y="0"/>
                  </a:lnTo>
                  <a:lnTo>
                    <a:pt x="35" y="6"/>
                  </a:lnTo>
                  <a:lnTo>
                    <a:pt x="32" y="20"/>
                  </a:lnTo>
                  <a:lnTo>
                    <a:pt x="25" y="41"/>
                  </a:lnTo>
                  <a:lnTo>
                    <a:pt x="18" y="68"/>
                  </a:lnTo>
                  <a:lnTo>
                    <a:pt x="11" y="103"/>
                  </a:lnTo>
                  <a:lnTo>
                    <a:pt x="5" y="142"/>
                  </a:lnTo>
                  <a:lnTo>
                    <a:pt x="2" y="185"/>
                  </a:lnTo>
                  <a:lnTo>
                    <a:pt x="0" y="231"/>
                  </a:lnTo>
                  <a:lnTo>
                    <a:pt x="3" y="279"/>
                  </a:lnTo>
                  <a:lnTo>
                    <a:pt x="10" y="329"/>
                  </a:lnTo>
                  <a:lnTo>
                    <a:pt x="22" y="380"/>
                  </a:lnTo>
                  <a:lnTo>
                    <a:pt x="41" y="430"/>
                  </a:lnTo>
                  <a:lnTo>
                    <a:pt x="67" y="479"/>
                  </a:lnTo>
                  <a:lnTo>
                    <a:pt x="101" y="526"/>
                  </a:lnTo>
                  <a:lnTo>
                    <a:pt x="144" y="571"/>
                  </a:lnTo>
                  <a:lnTo>
                    <a:pt x="197" y="611"/>
                  </a:lnTo>
                  <a:close/>
                </a:path>
              </a:pathLst>
            </a:custGeom>
            <a:solidFill>
              <a:srgbClr val="000000"/>
            </a:solidFill>
            <a:ln w="9525">
              <a:noFill/>
              <a:round/>
              <a:headEnd/>
              <a:tailEnd/>
            </a:ln>
          </p:spPr>
          <p:txBody>
            <a:bodyPr/>
            <a:lstStyle/>
            <a:p>
              <a:endParaRPr lang="ru-RU"/>
            </a:p>
          </p:txBody>
        </p:sp>
        <p:sp>
          <p:nvSpPr>
            <p:cNvPr id="11313" name="Freeform 351"/>
            <p:cNvSpPr>
              <a:spLocks/>
            </p:cNvSpPr>
            <p:nvPr/>
          </p:nvSpPr>
          <p:spPr bwMode="auto">
            <a:xfrm>
              <a:off x="3728" y="2981"/>
              <a:ext cx="111" cy="382"/>
            </a:xfrm>
            <a:custGeom>
              <a:avLst/>
              <a:gdLst>
                <a:gd name="T0" fmla="*/ 207 w 222"/>
                <a:gd name="T1" fmla="*/ 764 h 764"/>
                <a:gd name="T2" fmla="*/ 222 w 222"/>
                <a:gd name="T3" fmla="*/ 743 h 764"/>
                <a:gd name="T4" fmla="*/ 165 w 222"/>
                <a:gd name="T5" fmla="*/ 696 h 764"/>
                <a:gd name="T6" fmla="*/ 120 w 222"/>
                <a:gd name="T7" fmla="*/ 643 h 764"/>
                <a:gd name="T8" fmla="*/ 86 w 222"/>
                <a:gd name="T9" fmla="*/ 588 h 764"/>
                <a:gd name="T10" fmla="*/ 59 w 222"/>
                <a:gd name="T11" fmla="*/ 529 h 764"/>
                <a:gd name="T12" fmla="*/ 42 w 222"/>
                <a:gd name="T13" fmla="*/ 469 h 764"/>
                <a:gd name="T14" fmla="*/ 31 w 222"/>
                <a:gd name="T15" fmla="*/ 408 h 764"/>
                <a:gd name="T16" fmla="*/ 27 w 222"/>
                <a:gd name="T17" fmla="*/ 348 h 764"/>
                <a:gd name="T18" fmla="*/ 27 w 222"/>
                <a:gd name="T19" fmla="*/ 289 h 764"/>
                <a:gd name="T20" fmla="*/ 31 w 222"/>
                <a:gd name="T21" fmla="*/ 233 h 764"/>
                <a:gd name="T22" fmla="*/ 40 w 222"/>
                <a:gd name="T23" fmla="*/ 181 h 764"/>
                <a:gd name="T24" fmla="*/ 49 w 222"/>
                <a:gd name="T25" fmla="*/ 134 h 764"/>
                <a:gd name="T26" fmla="*/ 58 w 222"/>
                <a:gd name="T27" fmla="*/ 93 h 764"/>
                <a:gd name="T28" fmla="*/ 67 w 222"/>
                <a:gd name="T29" fmla="*/ 59 h 764"/>
                <a:gd name="T30" fmla="*/ 76 w 222"/>
                <a:gd name="T31" fmla="*/ 32 h 764"/>
                <a:gd name="T32" fmla="*/ 82 w 222"/>
                <a:gd name="T33" fmla="*/ 16 h 764"/>
                <a:gd name="T34" fmla="*/ 84 w 222"/>
                <a:gd name="T35" fmla="*/ 9 h 764"/>
                <a:gd name="T36" fmla="*/ 60 w 222"/>
                <a:gd name="T37" fmla="*/ 0 h 764"/>
                <a:gd name="T38" fmla="*/ 58 w 222"/>
                <a:gd name="T39" fmla="*/ 7 h 764"/>
                <a:gd name="T40" fmla="*/ 51 w 222"/>
                <a:gd name="T41" fmla="*/ 24 h 764"/>
                <a:gd name="T42" fmla="*/ 43 w 222"/>
                <a:gd name="T43" fmla="*/ 51 h 764"/>
                <a:gd name="T44" fmla="*/ 33 w 222"/>
                <a:gd name="T45" fmla="*/ 87 h 764"/>
                <a:gd name="T46" fmla="*/ 22 w 222"/>
                <a:gd name="T47" fmla="*/ 129 h 764"/>
                <a:gd name="T48" fmla="*/ 13 w 222"/>
                <a:gd name="T49" fmla="*/ 179 h 764"/>
                <a:gd name="T50" fmla="*/ 6 w 222"/>
                <a:gd name="T51" fmla="*/ 233 h 764"/>
                <a:gd name="T52" fmla="*/ 2 w 222"/>
                <a:gd name="T53" fmla="*/ 291 h 764"/>
                <a:gd name="T54" fmla="*/ 0 w 222"/>
                <a:gd name="T55" fmla="*/ 352 h 764"/>
                <a:gd name="T56" fmla="*/ 6 w 222"/>
                <a:gd name="T57" fmla="*/ 414 h 764"/>
                <a:gd name="T58" fmla="*/ 16 w 222"/>
                <a:gd name="T59" fmla="*/ 477 h 764"/>
                <a:gd name="T60" fmla="*/ 36 w 222"/>
                <a:gd name="T61" fmla="*/ 541 h 764"/>
                <a:gd name="T62" fmla="*/ 63 w 222"/>
                <a:gd name="T63" fmla="*/ 602 h 764"/>
                <a:gd name="T64" fmla="*/ 99 w 222"/>
                <a:gd name="T65" fmla="*/ 660 h 764"/>
                <a:gd name="T66" fmla="*/ 147 w 222"/>
                <a:gd name="T67" fmla="*/ 715 h 764"/>
                <a:gd name="T68" fmla="*/ 207 w 222"/>
                <a:gd name="T69" fmla="*/ 764 h 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764"/>
                <a:gd name="T107" fmla="*/ 222 w 222"/>
                <a:gd name="T108" fmla="*/ 764 h 7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764">
                  <a:moveTo>
                    <a:pt x="207" y="764"/>
                  </a:moveTo>
                  <a:lnTo>
                    <a:pt x="222" y="743"/>
                  </a:lnTo>
                  <a:lnTo>
                    <a:pt x="165" y="696"/>
                  </a:lnTo>
                  <a:lnTo>
                    <a:pt x="120" y="643"/>
                  </a:lnTo>
                  <a:lnTo>
                    <a:pt x="86" y="588"/>
                  </a:lnTo>
                  <a:lnTo>
                    <a:pt x="59" y="529"/>
                  </a:lnTo>
                  <a:lnTo>
                    <a:pt x="42" y="469"/>
                  </a:lnTo>
                  <a:lnTo>
                    <a:pt x="31" y="408"/>
                  </a:lnTo>
                  <a:lnTo>
                    <a:pt x="27" y="348"/>
                  </a:lnTo>
                  <a:lnTo>
                    <a:pt x="27" y="289"/>
                  </a:lnTo>
                  <a:lnTo>
                    <a:pt x="31" y="233"/>
                  </a:lnTo>
                  <a:lnTo>
                    <a:pt x="40" y="181"/>
                  </a:lnTo>
                  <a:lnTo>
                    <a:pt x="49" y="134"/>
                  </a:lnTo>
                  <a:lnTo>
                    <a:pt x="58" y="93"/>
                  </a:lnTo>
                  <a:lnTo>
                    <a:pt x="67" y="59"/>
                  </a:lnTo>
                  <a:lnTo>
                    <a:pt x="76" y="32"/>
                  </a:lnTo>
                  <a:lnTo>
                    <a:pt x="82" y="16"/>
                  </a:lnTo>
                  <a:lnTo>
                    <a:pt x="84" y="9"/>
                  </a:lnTo>
                  <a:lnTo>
                    <a:pt x="60" y="0"/>
                  </a:lnTo>
                  <a:lnTo>
                    <a:pt x="58" y="7"/>
                  </a:lnTo>
                  <a:lnTo>
                    <a:pt x="51" y="24"/>
                  </a:lnTo>
                  <a:lnTo>
                    <a:pt x="43" y="51"/>
                  </a:lnTo>
                  <a:lnTo>
                    <a:pt x="33" y="87"/>
                  </a:lnTo>
                  <a:lnTo>
                    <a:pt x="22" y="129"/>
                  </a:lnTo>
                  <a:lnTo>
                    <a:pt x="13" y="179"/>
                  </a:lnTo>
                  <a:lnTo>
                    <a:pt x="6" y="233"/>
                  </a:lnTo>
                  <a:lnTo>
                    <a:pt x="2" y="291"/>
                  </a:lnTo>
                  <a:lnTo>
                    <a:pt x="0" y="352"/>
                  </a:lnTo>
                  <a:lnTo>
                    <a:pt x="6" y="414"/>
                  </a:lnTo>
                  <a:lnTo>
                    <a:pt x="16" y="477"/>
                  </a:lnTo>
                  <a:lnTo>
                    <a:pt x="36" y="541"/>
                  </a:lnTo>
                  <a:lnTo>
                    <a:pt x="63" y="602"/>
                  </a:lnTo>
                  <a:lnTo>
                    <a:pt x="99" y="660"/>
                  </a:lnTo>
                  <a:lnTo>
                    <a:pt x="147" y="715"/>
                  </a:lnTo>
                  <a:lnTo>
                    <a:pt x="207" y="764"/>
                  </a:lnTo>
                  <a:close/>
                </a:path>
              </a:pathLst>
            </a:custGeom>
            <a:solidFill>
              <a:srgbClr val="000000"/>
            </a:solidFill>
            <a:ln w="9525">
              <a:noFill/>
              <a:round/>
              <a:headEnd/>
              <a:tailEnd/>
            </a:ln>
          </p:spPr>
          <p:txBody>
            <a:bodyPr/>
            <a:lstStyle/>
            <a:p>
              <a:endParaRPr lang="ru-RU"/>
            </a:p>
          </p:txBody>
        </p:sp>
      </p:grpSp>
      <p:grpSp>
        <p:nvGrpSpPr>
          <p:cNvPr id="5" name="Group 352"/>
          <p:cNvGrpSpPr>
            <a:grpSpLocks/>
          </p:cNvGrpSpPr>
          <p:nvPr/>
        </p:nvGrpSpPr>
        <p:grpSpPr bwMode="auto">
          <a:xfrm>
            <a:off x="8027988" y="4221163"/>
            <a:ext cx="871537" cy="869950"/>
            <a:chOff x="3651" y="2839"/>
            <a:chExt cx="549" cy="548"/>
          </a:xfrm>
        </p:grpSpPr>
        <p:sp>
          <p:nvSpPr>
            <p:cNvPr id="11282" name="Freeform 353"/>
            <p:cNvSpPr>
              <a:spLocks/>
            </p:cNvSpPr>
            <p:nvPr/>
          </p:nvSpPr>
          <p:spPr bwMode="auto">
            <a:xfrm>
              <a:off x="3651" y="2839"/>
              <a:ext cx="549" cy="548"/>
            </a:xfrm>
            <a:custGeom>
              <a:avLst/>
              <a:gdLst>
                <a:gd name="T0" fmla="*/ 1096 w 1098"/>
                <a:gd name="T1" fmla="*/ 605 h 1098"/>
                <a:gd name="T2" fmla="*/ 1074 w 1098"/>
                <a:gd name="T3" fmla="*/ 713 h 1098"/>
                <a:gd name="T4" fmla="*/ 1032 w 1098"/>
                <a:gd name="T5" fmla="*/ 811 h 1098"/>
                <a:gd name="T6" fmla="*/ 972 w 1098"/>
                <a:gd name="T7" fmla="*/ 898 h 1098"/>
                <a:gd name="T8" fmla="*/ 899 w 1098"/>
                <a:gd name="T9" fmla="*/ 972 h 1098"/>
                <a:gd name="T10" fmla="*/ 811 w 1098"/>
                <a:gd name="T11" fmla="*/ 1032 h 1098"/>
                <a:gd name="T12" fmla="*/ 712 w 1098"/>
                <a:gd name="T13" fmla="*/ 1073 h 1098"/>
                <a:gd name="T14" fmla="*/ 605 w 1098"/>
                <a:gd name="T15" fmla="*/ 1095 h 1098"/>
                <a:gd name="T16" fmla="*/ 492 w 1098"/>
                <a:gd name="T17" fmla="*/ 1095 h 1098"/>
                <a:gd name="T18" fmla="*/ 385 w 1098"/>
                <a:gd name="T19" fmla="*/ 1073 h 1098"/>
                <a:gd name="T20" fmla="*/ 287 w 1098"/>
                <a:gd name="T21" fmla="*/ 1032 h 1098"/>
                <a:gd name="T22" fmla="*/ 199 w 1098"/>
                <a:gd name="T23" fmla="*/ 972 h 1098"/>
                <a:gd name="T24" fmla="*/ 126 w 1098"/>
                <a:gd name="T25" fmla="*/ 898 h 1098"/>
                <a:gd name="T26" fmla="*/ 66 w 1098"/>
                <a:gd name="T27" fmla="*/ 811 h 1098"/>
                <a:gd name="T28" fmla="*/ 24 w 1098"/>
                <a:gd name="T29" fmla="*/ 713 h 1098"/>
                <a:gd name="T30" fmla="*/ 2 w 1098"/>
                <a:gd name="T31" fmla="*/ 605 h 1098"/>
                <a:gd name="T32" fmla="*/ 2 w 1098"/>
                <a:gd name="T33" fmla="*/ 493 h 1098"/>
                <a:gd name="T34" fmla="*/ 24 w 1098"/>
                <a:gd name="T35" fmla="*/ 385 h 1098"/>
                <a:gd name="T36" fmla="*/ 66 w 1098"/>
                <a:gd name="T37" fmla="*/ 287 h 1098"/>
                <a:gd name="T38" fmla="*/ 126 w 1098"/>
                <a:gd name="T39" fmla="*/ 200 h 1098"/>
                <a:gd name="T40" fmla="*/ 199 w 1098"/>
                <a:gd name="T41" fmla="*/ 126 h 1098"/>
                <a:gd name="T42" fmla="*/ 287 w 1098"/>
                <a:gd name="T43" fmla="*/ 66 h 1098"/>
                <a:gd name="T44" fmla="*/ 385 w 1098"/>
                <a:gd name="T45" fmla="*/ 25 h 1098"/>
                <a:gd name="T46" fmla="*/ 492 w 1098"/>
                <a:gd name="T47" fmla="*/ 3 h 1098"/>
                <a:gd name="T48" fmla="*/ 611 w 1098"/>
                <a:gd name="T49" fmla="*/ 3 h 1098"/>
                <a:gd name="T50" fmla="*/ 725 w 1098"/>
                <a:gd name="T51" fmla="*/ 25 h 1098"/>
                <a:gd name="T52" fmla="*/ 826 w 1098"/>
                <a:gd name="T53" fmla="*/ 65 h 1098"/>
                <a:gd name="T54" fmla="*/ 912 w 1098"/>
                <a:gd name="T55" fmla="*/ 124 h 1098"/>
                <a:gd name="T56" fmla="*/ 984 w 1098"/>
                <a:gd name="T57" fmla="*/ 198 h 1098"/>
                <a:gd name="T58" fmla="*/ 1039 w 1098"/>
                <a:gd name="T59" fmla="*/ 285 h 1098"/>
                <a:gd name="T60" fmla="*/ 1076 w 1098"/>
                <a:gd name="T61" fmla="*/ 384 h 1098"/>
                <a:gd name="T62" fmla="*/ 1096 w 1098"/>
                <a:gd name="T63" fmla="*/ 491 h 10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8"/>
                <a:gd name="T97" fmla="*/ 0 h 1098"/>
                <a:gd name="T98" fmla="*/ 1098 w 1098"/>
                <a:gd name="T99" fmla="*/ 1098 h 10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8" h="1098">
                  <a:moveTo>
                    <a:pt x="1098" y="549"/>
                  </a:moveTo>
                  <a:lnTo>
                    <a:pt x="1096" y="605"/>
                  </a:lnTo>
                  <a:lnTo>
                    <a:pt x="1086" y="660"/>
                  </a:lnTo>
                  <a:lnTo>
                    <a:pt x="1074" y="713"/>
                  </a:lnTo>
                  <a:lnTo>
                    <a:pt x="1055" y="762"/>
                  </a:lnTo>
                  <a:lnTo>
                    <a:pt x="1032" y="811"/>
                  </a:lnTo>
                  <a:lnTo>
                    <a:pt x="1005" y="856"/>
                  </a:lnTo>
                  <a:lnTo>
                    <a:pt x="972" y="898"/>
                  </a:lnTo>
                  <a:lnTo>
                    <a:pt x="938" y="937"/>
                  </a:lnTo>
                  <a:lnTo>
                    <a:pt x="899" y="972"/>
                  </a:lnTo>
                  <a:lnTo>
                    <a:pt x="856" y="1004"/>
                  </a:lnTo>
                  <a:lnTo>
                    <a:pt x="811" y="1032"/>
                  </a:lnTo>
                  <a:lnTo>
                    <a:pt x="763" y="1055"/>
                  </a:lnTo>
                  <a:lnTo>
                    <a:pt x="712" y="1073"/>
                  </a:lnTo>
                  <a:lnTo>
                    <a:pt x="659" y="1086"/>
                  </a:lnTo>
                  <a:lnTo>
                    <a:pt x="605" y="1095"/>
                  </a:lnTo>
                  <a:lnTo>
                    <a:pt x="548" y="1098"/>
                  </a:lnTo>
                  <a:lnTo>
                    <a:pt x="492" y="1095"/>
                  </a:lnTo>
                  <a:lnTo>
                    <a:pt x="438" y="1086"/>
                  </a:lnTo>
                  <a:lnTo>
                    <a:pt x="385" y="1073"/>
                  </a:lnTo>
                  <a:lnTo>
                    <a:pt x="335" y="1055"/>
                  </a:lnTo>
                  <a:lnTo>
                    <a:pt x="287" y="1032"/>
                  </a:lnTo>
                  <a:lnTo>
                    <a:pt x="242" y="1004"/>
                  </a:lnTo>
                  <a:lnTo>
                    <a:pt x="199" y="972"/>
                  </a:lnTo>
                  <a:lnTo>
                    <a:pt x="160" y="937"/>
                  </a:lnTo>
                  <a:lnTo>
                    <a:pt x="126" y="898"/>
                  </a:lnTo>
                  <a:lnTo>
                    <a:pt x="93" y="856"/>
                  </a:lnTo>
                  <a:lnTo>
                    <a:pt x="66" y="811"/>
                  </a:lnTo>
                  <a:lnTo>
                    <a:pt x="43" y="762"/>
                  </a:lnTo>
                  <a:lnTo>
                    <a:pt x="24" y="713"/>
                  </a:lnTo>
                  <a:lnTo>
                    <a:pt x="12" y="660"/>
                  </a:lnTo>
                  <a:lnTo>
                    <a:pt x="2" y="605"/>
                  </a:lnTo>
                  <a:lnTo>
                    <a:pt x="0" y="549"/>
                  </a:lnTo>
                  <a:lnTo>
                    <a:pt x="2" y="493"/>
                  </a:lnTo>
                  <a:lnTo>
                    <a:pt x="12" y="438"/>
                  </a:lnTo>
                  <a:lnTo>
                    <a:pt x="24" y="385"/>
                  </a:lnTo>
                  <a:lnTo>
                    <a:pt x="43" y="336"/>
                  </a:lnTo>
                  <a:lnTo>
                    <a:pt x="66" y="287"/>
                  </a:lnTo>
                  <a:lnTo>
                    <a:pt x="93" y="242"/>
                  </a:lnTo>
                  <a:lnTo>
                    <a:pt x="126" y="200"/>
                  </a:lnTo>
                  <a:lnTo>
                    <a:pt x="160" y="161"/>
                  </a:lnTo>
                  <a:lnTo>
                    <a:pt x="199" y="126"/>
                  </a:lnTo>
                  <a:lnTo>
                    <a:pt x="242" y="94"/>
                  </a:lnTo>
                  <a:lnTo>
                    <a:pt x="287" y="66"/>
                  </a:lnTo>
                  <a:lnTo>
                    <a:pt x="335" y="43"/>
                  </a:lnTo>
                  <a:lnTo>
                    <a:pt x="385" y="25"/>
                  </a:lnTo>
                  <a:lnTo>
                    <a:pt x="438" y="12"/>
                  </a:lnTo>
                  <a:lnTo>
                    <a:pt x="492" y="3"/>
                  </a:lnTo>
                  <a:lnTo>
                    <a:pt x="548" y="0"/>
                  </a:lnTo>
                  <a:lnTo>
                    <a:pt x="611" y="3"/>
                  </a:lnTo>
                  <a:lnTo>
                    <a:pt x="669" y="11"/>
                  </a:lnTo>
                  <a:lnTo>
                    <a:pt x="725" y="25"/>
                  </a:lnTo>
                  <a:lnTo>
                    <a:pt x="778" y="43"/>
                  </a:lnTo>
                  <a:lnTo>
                    <a:pt x="826" y="65"/>
                  </a:lnTo>
                  <a:lnTo>
                    <a:pt x="871" y="93"/>
                  </a:lnTo>
                  <a:lnTo>
                    <a:pt x="912" y="124"/>
                  </a:lnTo>
                  <a:lnTo>
                    <a:pt x="950" y="158"/>
                  </a:lnTo>
                  <a:lnTo>
                    <a:pt x="984" y="198"/>
                  </a:lnTo>
                  <a:lnTo>
                    <a:pt x="1014" y="240"/>
                  </a:lnTo>
                  <a:lnTo>
                    <a:pt x="1039" y="285"/>
                  </a:lnTo>
                  <a:lnTo>
                    <a:pt x="1060" y="334"/>
                  </a:lnTo>
                  <a:lnTo>
                    <a:pt x="1076" y="384"/>
                  </a:lnTo>
                  <a:lnTo>
                    <a:pt x="1089" y="437"/>
                  </a:lnTo>
                  <a:lnTo>
                    <a:pt x="1096" y="491"/>
                  </a:lnTo>
                  <a:lnTo>
                    <a:pt x="1098" y="549"/>
                  </a:lnTo>
                  <a:close/>
                </a:path>
              </a:pathLst>
            </a:custGeom>
            <a:solidFill>
              <a:srgbClr val="000000"/>
            </a:solidFill>
            <a:ln w="9525">
              <a:noFill/>
              <a:round/>
              <a:headEnd/>
              <a:tailEnd/>
            </a:ln>
          </p:spPr>
          <p:txBody>
            <a:bodyPr/>
            <a:lstStyle/>
            <a:p>
              <a:endParaRPr lang="ru-RU"/>
            </a:p>
          </p:txBody>
        </p:sp>
        <p:sp>
          <p:nvSpPr>
            <p:cNvPr id="11283" name="Freeform 354"/>
            <p:cNvSpPr>
              <a:spLocks/>
            </p:cNvSpPr>
            <p:nvPr/>
          </p:nvSpPr>
          <p:spPr bwMode="auto">
            <a:xfrm>
              <a:off x="3708" y="2940"/>
              <a:ext cx="470" cy="425"/>
            </a:xfrm>
            <a:custGeom>
              <a:avLst/>
              <a:gdLst>
                <a:gd name="T0" fmla="*/ 817 w 940"/>
                <a:gd name="T1" fmla="*/ 29 h 852"/>
                <a:gd name="T2" fmla="*/ 842 w 940"/>
                <a:gd name="T3" fmla="*/ 90 h 852"/>
                <a:gd name="T4" fmla="*/ 861 w 940"/>
                <a:gd name="T5" fmla="*/ 155 h 852"/>
                <a:gd name="T6" fmla="*/ 870 w 940"/>
                <a:gd name="T7" fmla="*/ 223 h 852"/>
                <a:gd name="T8" fmla="*/ 869 w 940"/>
                <a:gd name="T9" fmla="*/ 309 h 852"/>
                <a:gd name="T10" fmla="*/ 848 w 940"/>
                <a:gd name="T11" fmla="*/ 407 h 852"/>
                <a:gd name="T12" fmla="*/ 810 w 940"/>
                <a:gd name="T13" fmla="*/ 497 h 852"/>
                <a:gd name="T14" fmla="*/ 756 w 940"/>
                <a:gd name="T15" fmla="*/ 578 h 852"/>
                <a:gd name="T16" fmla="*/ 688 w 940"/>
                <a:gd name="T17" fmla="*/ 646 h 852"/>
                <a:gd name="T18" fmla="*/ 607 w 940"/>
                <a:gd name="T19" fmla="*/ 700 h 852"/>
                <a:gd name="T20" fmla="*/ 516 w 940"/>
                <a:gd name="T21" fmla="*/ 738 h 852"/>
                <a:gd name="T22" fmla="*/ 418 w 940"/>
                <a:gd name="T23" fmla="*/ 758 h 852"/>
                <a:gd name="T24" fmla="*/ 340 w 940"/>
                <a:gd name="T25" fmla="*/ 760 h 852"/>
                <a:gd name="T26" fmla="*/ 287 w 940"/>
                <a:gd name="T27" fmla="*/ 755 h 852"/>
                <a:gd name="T28" fmla="*/ 236 w 940"/>
                <a:gd name="T29" fmla="*/ 743 h 852"/>
                <a:gd name="T30" fmla="*/ 188 w 940"/>
                <a:gd name="T31" fmla="*/ 728 h 852"/>
                <a:gd name="T32" fmla="*/ 141 w 940"/>
                <a:gd name="T33" fmla="*/ 708 h 852"/>
                <a:gd name="T34" fmla="*/ 97 w 940"/>
                <a:gd name="T35" fmla="*/ 684 h 852"/>
                <a:gd name="T36" fmla="*/ 55 w 940"/>
                <a:gd name="T37" fmla="*/ 655 h 852"/>
                <a:gd name="T38" fmla="*/ 17 w 940"/>
                <a:gd name="T39" fmla="*/ 621 h 852"/>
                <a:gd name="T40" fmla="*/ 17 w 940"/>
                <a:gd name="T41" fmla="*/ 632 h 852"/>
                <a:gd name="T42" fmla="*/ 56 w 940"/>
                <a:gd name="T43" fmla="*/ 682 h 852"/>
                <a:gd name="T44" fmla="*/ 103 w 940"/>
                <a:gd name="T45" fmla="*/ 727 h 852"/>
                <a:gd name="T46" fmla="*/ 153 w 940"/>
                <a:gd name="T47" fmla="*/ 767 h 852"/>
                <a:gd name="T48" fmla="*/ 210 w 940"/>
                <a:gd name="T49" fmla="*/ 799 h 852"/>
                <a:gd name="T50" fmla="*/ 270 w 940"/>
                <a:gd name="T51" fmla="*/ 824 h 852"/>
                <a:gd name="T52" fmla="*/ 333 w 940"/>
                <a:gd name="T53" fmla="*/ 841 h 852"/>
                <a:gd name="T54" fmla="*/ 400 w 940"/>
                <a:gd name="T55" fmla="*/ 851 h 852"/>
                <a:gd name="T56" fmla="*/ 486 w 940"/>
                <a:gd name="T57" fmla="*/ 849 h 852"/>
                <a:gd name="T58" fmla="*/ 584 w 940"/>
                <a:gd name="T59" fmla="*/ 829 h 852"/>
                <a:gd name="T60" fmla="*/ 675 w 940"/>
                <a:gd name="T61" fmla="*/ 791 h 852"/>
                <a:gd name="T62" fmla="*/ 756 w 940"/>
                <a:gd name="T63" fmla="*/ 737 h 852"/>
                <a:gd name="T64" fmla="*/ 825 w 940"/>
                <a:gd name="T65" fmla="*/ 669 h 852"/>
                <a:gd name="T66" fmla="*/ 879 w 940"/>
                <a:gd name="T67" fmla="*/ 588 h 852"/>
                <a:gd name="T68" fmla="*/ 917 w 940"/>
                <a:gd name="T69" fmla="*/ 497 h 852"/>
                <a:gd name="T70" fmla="*/ 938 w 940"/>
                <a:gd name="T71" fmla="*/ 399 h 852"/>
                <a:gd name="T72" fmla="*/ 938 w 940"/>
                <a:gd name="T73" fmla="*/ 297 h 852"/>
                <a:gd name="T74" fmla="*/ 918 w 940"/>
                <a:gd name="T75" fmla="*/ 203 h 852"/>
                <a:gd name="T76" fmla="*/ 882 w 940"/>
                <a:gd name="T77" fmla="*/ 114 h 852"/>
                <a:gd name="T78" fmla="*/ 832 w 940"/>
                <a:gd name="T79" fmla="*/ 36 h 8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0"/>
                <a:gd name="T121" fmla="*/ 0 h 852"/>
                <a:gd name="T122" fmla="*/ 940 w 940"/>
                <a:gd name="T123" fmla="*/ 852 h 8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0" h="852">
                  <a:moveTo>
                    <a:pt x="801" y="0"/>
                  </a:moveTo>
                  <a:lnTo>
                    <a:pt x="817" y="29"/>
                  </a:lnTo>
                  <a:lnTo>
                    <a:pt x="831" y="59"/>
                  </a:lnTo>
                  <a:lnTo>
                    <a:pt x="842" y="90"/>
                  </a:lnTo>
                  <a:lnTo>
                    <a:pt x="853" y="121"/>
                  </a:lnTo>
                  <a:lnTo>
                    <a:pt x="861" y="155"/>
                  </a:lnTo>
                  <a:lnTo>
                    <a:pt x="866" y="188"/>
                  </a:lnTo>
                  <a:lnTo>
                    <a:pt x="870" y="223"/>
                  </a:lnTo>
                  <a:lnTo>
                    <a:pt x="871" y="257"/>
                  </a:lnTo>
                  <a:lnTo>
                    <a:pt x="869" y="309"/>
                  </a:lnTo>
                  <a:lnTo>
                    <a:pt x="861" y="359"/>
                  </a:lnTo>
                  <a:lnTo>
                    <a:pt x="848" y="407"/>
                  </a:lnTo>
                  <a:lnTo>
                    <a:pt x="832" y="453"/>
                  </a:lnTo>
                  <a:lnTo>
                    <a:pt x="810" y="497"/>
                  </a:lnTo>
                  <a:lnTo>
                    <a:pt x="785" y="538"/>
                  </a:lnTo>
                  <a:lnTo>
                    <a:pt x="756" y="578"/>
                  </a:lnTo>
                  <a:lnTo>
                    <a:pt x="724" y="613"/>
                  </a:lnTo>
                  <a:lnTo>
                    <a:pt x="688" y="646"/>
                  </a:lnTo>
                  <a:lnTo>
                    <a:pt x="649" y="674"/>
                  </a:lnTo>
                  <a:lnTo>
                    <a:pt x="607" y="700"/>
                  </a:lnTo>
                  <a:lnTo>
                    <a:pt x="563" y="722"/>
                  </a:lnTo>
                  <a:lnTo>
                    <a:pt x="516" y="738"/>
                  </a:lnTo>
                  <a:lnTo>
                    <a:pt x="468" y="750"/>
                  </a:lnTo>
                  <a:lnTo>
                    <a:pt x="418" y="758"/>
                  </a:lnTo>
                  <a:lnTo>
                    <a:pt x="366" y="761"/>
                  </a:lnTo>
                  <a:lnTo>
                    <a:pt x="340" y="760"/>
                  </a:lnTo>
                  <a:lnTo>
                    <a:pt x="313" y="758"/>
                  </a:lnTo>
                  <a:lnTo>
                    <a:pt x="287" y="755"/>
                  </a:lnTo>
                  <a:lnTo>
                    <a:pt x="262" y="750"/>
                  </a:lnTo>
                  <a:lnTo>
                    <a:pt x="236" y="743"/>
                  </a:lnTo>
                  <a:lnTo>
                    <a:pt x="212" y="737"/>
                  </a:lnTo>
                  <a:lnTo>
                    <a:pt x="188" y="728"/>
                  </a:lnTo>
                  <a:lnTo>
                    <a:pt x="164" y="718"/>
                  </a:lnTo>
                  <a:lnTo>
                    <a:pt x="141" y="708"/>
                  </a:lnTo>
                  <a:lnTo>
                    <a:pt x="119" y="696"/>
                  </a:lnTo>
                  <a:lnTo>
                    <a:pt x="97" y="684"/>
                  </a:lnTo>
                  <a:lnTo>
                    <a:pt x="76" y="670"/>
                  </a:lnTo>
                  <a:lnTo>
                    <a:pt x="55" y="655"/>
                  </a:lnTo>
                  <a:lnTo>
                    <a:pt x="37" y="639"/>
                  </a:lnTo>
                  <a:lnTo>
                    <a:pt x="17" y="621"/>
                  </a:lnTo>
                  <a:lnTo>
                    <a:pt x="0" y="604"/>
                  </a:lnTo>
                  <a:lnTo>
                    <a:pt x="17" y="632"/>
                  </a:lnTo>
                  <a:lnTo>
                    <a:pt x="36" y="657"/>
                  </a:lnTo>
                  <a:lnTo>
                    <a:pt x="56" y="682"/>
                  </a:lnTo>
                  <a:lnTo>
                    <a:pt x="78" y="705"/>
                  </a:lnTo>
                  <a:lnTo>
                    <a:pt x="103" y="727"/>
                  </a:lnTo>
                  <a:lnTo>
                    <a:pt x="127" y="748"/>
                  </a:lnTo>
                  <a:lnTo>
                    <a:pt x="153" y="767"/>
                  </a:lnTo>
                  <a:lnTo>
                    <a:pt x="181" y="784"/>
                  </a:lnTo>
                  <a:lnTo>
                    <a:pt x="210" y="799"/>
                  </a:lnTo>
                  <a:lnTo>
                    <a:pt x="239" y="813"/>
                  </a:lnTo>
                  <a:lnTo>
                    <a:pt x="270" y="824"/>
                  </a:lnTo>
                  <a:lnTo>
                    <a:pt x="301" y="835"/>
                  </a:lnTo>
                  <a:lnTo>
                    <a:pt x="333" y="841"/>
                  </a:lnTo>
                  <a:lnTo>
                    <a:pt x="366" y="847"/>
                  </a:lnTo>
                  <a:lnTo>
                    <a:pt x="400" y="851"/>
                  </a:lnTo>
                  <a:lnTo>
                    <a:pt x="434" y="852"/>
                  </a:lnTo>
                  <a:lnTo>
                    <a:pt x="486" y="849"/>
                  </a:lnTo>
                  <a:lnTo>
                    <a:pt x="536" y="841"/>
                  </a:lnTo>
                  <a:lnTo>
                    <a:pt x="584" y="829"/>
                  </a:lnTo>
                  <a:lnTo>
                    <a:pt x="631" y="813"/>
                  </a:lnTo>
                  <a:lnTo>
                    <a:pt x="675" y="791"/>
                  </a:lnTo>
                  <a:lnTo>
                    <a:pt x="717" y="765"/>
                  </a:lnTo>
                  <a:lnTo>
                    <a:pt x="756" y="737"/>
                  </a:lnTo>
                  <a:lnTo>
                    <a:pt x="791" y="704"/>
                  </a:lnTo>
                  <a:lnTo>
                    <a:pt x="825" y="669"/>
                  </a:lnTo>
                  <a:lnTo>
                    <a:pt x="854" y="629"/>
                  </a:lnTo>
                  <a:lnTo>
                    <a:pt x="879" y="588"/>
                  </a:lnTo>
                  <a:lnTo>
                    <a:pt x="900" y="544"/>
                  </a:lnTo>
                  <a:lnTo>
                    <a:pt x="917" y="497"/>
                  </a:lnTo>
                  <a:lnTo>
                    <a:pt x="930" y="448"/>
                  </a:lnTo>
                  <a:lnTo>
                    <a:pt x="938" y="399"/>
                  </a:lnTo>
                  <a:lnTo>
                    <a:pt x="940" y="347"/>
                  </a:lnTo>
                  <a:lnTo>
                    <a:pt x="938" y="297"/>
                  </a:lnTo>
                  <a:lnTo>
                    <a:pt x="931" y="249"/>
                  </a:lnTo>
                  <a:lnTo>
                    <a:pt x="918" y="203"/>
                  </a:lnTo>
                  <a:lnTo>
                    <a:pt x="903" y="158"/>
                  </a:lnTo>
                  <a:lnTo>
                    <a:pt x="882" y="114"/>
                  </a:lnTo>
                  <a:lnTo>
                    <a:pt x="859" y="74"/>
                  </a:lnTo>
                  <a:lnTo>
                    <a:pt x="832" y="36"/>
                  </a:lnTo>
                  <a:lnTo>
                    <a:pt x="801" y="0"/>
                  </a:lnTo>
                  <a:close/>
                </a:path>
              </a:pathLst>
            </a:custGeom>
            <a:solidFill>
              <a:srgbClr val="C4C4C4"/>
            </a:solidFill>
            <a:ln w="9525">
              <a:noFill/>
              <a:round/>
              <a:headEnd/>
              <a:tailEnd/>
            </a:ln>
          </p:spPr>
          <p:txBody>
            <a:bodyPr/>
            <a:lstStyle/>
            <a:p>
              <a:endParaRPr lang="ru-RU"/>
            </a:p>
          </p:txBody>
        </p:sp>
        <p:sp>
          <p:nvSpPr>
            <p:cNvPr id="11284" name="Freeform 355"/>
            <p:cNvSpPr>
              <a:spLocks/>
            </p:cNvSpPr>
            <p:nvPr/>
          </p:nvSpPr>
          <p:spPr bwMode="auto">
            <a:xfrm>
              <a:off x="3673" y="2861"/>
              <a:ext cx="470" cy="459"/>
            </a:xfrm>
            <a:custGeom>
              <a:avLst/>
              <a:gdLst>
                <a:gd name="T0" fmla="*/ 488 w 941"/>
                <a:gd name="T1" fmla="*/ 916 h 919"/>
                <a:gd name="T2" fmla="*/ 586 w 941"/>
                <a:gd name="T3" fmla="*/ 896 h 919"/>
                <a:gd name="T4" fmla="*/ 677 w 941"/>
                <a:gd name="T5" fmla="*/ 858 h 919"/>
                <a:gd name="T6" fmla="*/ 758 w 941"/>
                <a:gd name="T7" fmla="*/ 804 h 919"/>
                <a:gd name="T8" fmla="*/ 826 w 941"/>
                <a:gd name="T9" fmla="*/ 736 h 919"/>
                <a:gd name="T10" fmla="*/ 880 w 941"/>
                <a:gd name="T11" fmla="*/ 655 h 919"/>
                <a:gd name="T12" fmla="*/ 918 w 941"/>
                <a:gd name="T13" fmla="*/ 565 h 919"/>
                <a:gd name="T14" fmla="*/ 939 w 941"/>
                <a:gd name="T15" fmla="*/ 467 h 919"/>
                <a:gd name="T16" fmla="*/ 940 w 941"/>
                <a:gd name="T17" fmla="*/ 381 h 919"/>
                <a:gd name="T18" fmla="*/ 931 w 941"/>
                <a:gd name="T19" fmla="*/ 313 h 919"/>
                <a:gd name="T20" fmla="*/ 912 w 941"/>
                <a:gd name="T21" fmla="*/ 248 h 919"/>
                <a:gd name="T22" fmla="*/ 887 w 941"/>
                <a:gd name="T23" fmla="*/ 187 h 919"/>
                <a:gd name="T24" fmla="*/ 853 w 941"/>
                <a:gd name="T25" fmla="*/ 141 h 919"/>
                <a:gd name="T26" fmla="*/ 815 w 941"/>
                <a:gd name="T27" fmla="*/ 107 h 919"/>
                <a:gd name="T28" fmla="*/ 774 w 941"/>
                <a:gd name="T29" fmla="*/ 79 h 919"/>
                <a:gd name="T30" fmla="*/ 730 w 941"/>
                <a:gd name="T31" fmla="*/ 53 h 919"/>
                <a:gd name="T32" fmla="*/ 683 w 941"/>
                <a:gd name="T33" fmla="*/ 34 h 919"/>
                <a:gd name="T34" fmla="*/ 635 w 941"/>
                <a:gd name="T35" fmla="*/ 18 h 919"/>
                <a:gd name="T36" fmla="*/ 584 w 941"/>
                <a:gd name="T37" fmla="*/ 6 h 919"/>
                <a:gd name="T38" fmla="*/ 531 w 941"/>
                <a:gd name="T39" fmla="*/ 1 h 919"/>
                <a:gd name="T40" fmla="*/ 453 w 941"/>
                <a:gd name="T41" fmla="*/ 3 h 919"/>
                <a:gd name="T42" fmla="*/ 355 w 941"/>
                <a:gd name="T43" fmla="*/ 23 h 919"/>
                <a:gd name="T44" fmla="*/ 264 w 941"/>
                <a:gd name="T45" fmla="*/ 61 h 919"/>
                <a:gd name="T46" fmla="*/ 183 w 941"/>
                <a:gd name="T47" fmla="*/ 116 h 919"/>
                <a:gd name="T48" fmla="*/ 115 w 941"/>
                <a:gd name="T49" fmla="*/ 185 h 919"/>
                <a:gd name="T50" fmla="*/ 61 w 941"/>
                <a:gd name="T51" fmla="*/ 265 h 919"/>
                <a:gd name="T52" fmla="*/ 23 w 941"/>
                <a:gd name="T53" fmla="*/ 355 h 919"/>
                <a:gd name="T54" fmla="*/ 2 w 941"/>
                <a:gd name="T55" fmla="*/ 453 h 919"/>
                <a:gd name="T56" fmla="*/ 1 w 941"/>
                <a:gd name="T57" fmla="*/ 540 h 919"/>
                <a:gd name="T58" fmla="*/ 10 w 941"/>
                <a:gd name="T59" fmla="*/ 608 h 919"/>
                <a:gd name="T60" fmla="*/ 29 w 941"/>
                <a:gd name="T61" fmla="*/ 672 h 919"/>
                <a:gd name="T62" fmla="*/ 54 w 941"/>
                <a:gd name="T63" fmla="*/ 733 h 919"/>
                <a:gd name="T64" fmla="*/ 87 w 941"/>
                <a:gd name="T65" fmla="*/ 779 h 919"/>
                <a:gd name="T66" fmla="*/ 125 w 941"/>
                <a:gd name="T67" fmla="*/ 813 h 919"/>
                <a:gd name="T68" fmla="*/ 167 w 941"/>
                <a:gd name="T69" fmla="*/ 842 h 919"/>
                <a:gd name="T70" fmla="*/ 211 w 941"/>
                <a:gd name="T71" fmla="*/ 866 h 919"/>
                <a:gd name="T72" fmla="*/ 258 w 941"/>
                <a:gd name="T73" fmla="*/ 886 h 919"/>
                <a:gd name="T74" fmla="*/ 306 w 941"/>
                <a:gd name="T75" fmla="*/ 901 h 919"/>
                <a:gd name="T76" fmla="*/ 357 w 941"/>
                <a:gd name="T77" fmla="*/ 913 h 919"/>
                <a:gd name="T78" fmla="*/ 410 w 941"/>
                <a:gd name="T79" fmla="*/ 918 h 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1"/>
                <a:gd name="T121" fmla="*/ 0 h 919"/>
                <a:gd name="T122" fmla="*/ 941 w 941"/>
                <a:gd name="T123" fmla="*/ 919 h 9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1" h="919">
                  <a:moveTo>
                    <a:pt x="436" y="919"/>
                  </a:moveTo>
                  <a:lnTo>
                    <a:pt x="488" y="916"/>
                  </a:lnTo>
                  <a:lnTo>
                    <a:pt x="538" y="908"/>
                  </a:lnTo>
                  <a:lnTo>
                    <a:pt x="586" y="896"/>
                  </a:lnTo>
                  <a:lnTo>
                    <a:pt x="633" y="880"/>
                  </a:lnTo>
                  <a:lnTo>
                    <a:pt x="677" y="858"/>
                  </a:lnTo>
                  <a:lnTo>
                    <a:pt x="719" y="832"/>
                  </a:lnTo>
                  <a:lnTo>
                    <a:pt x="758" y="804"/>
                  </a:lnTo>
                  <a:lnTo>
                    <a:pt x="794" y="771"/>
                  </a:lnTo>
                  <a:lnTo>
                    <a:pt x="826" y="736"/>
                  </a:lnTo>
                  <a:lnTo>
                    <a:pt x="855" y="696"/>
                  </a:lnTo>
                  <a:lnTo>
                    <a:pt x="880" y="655"/>
                  </a:lnTo>
                  <a:lnTo>
                    <a:pt x="902" y="611"/>
                  </a:lnTo>
                  <a:lnTo>
                    <a:pt x="918" y="565"/>
                  </a:lnTo>
                  <a:lnTo>
                    <a:pt x="931" y="517"/>
                  </a:lnTo>
                  <a:lnTo>
                    <a:pt x="939" y="467"/>
                  </a:lnTo>
                  <a:lnTo>
                    <a:pt x="941" y="415"/>
                  </a:lnTo>
                  <a:lnTo>
                    <a:pt x="940" y="381"/>
                  </a:lnTo>
                  <a:lnTo>
                    <a:pt x="936" y="346"/>
                  </a:lnTo>
                  <a:lnTo>
                    <a:pt x="931" y="313"/>
                  </a:lnTo>
                  <a:lnTo>
                    <a:pt x="923" y="279"/>
                  </a:lnTo>
                  <a:lnTo>
                    <a:pt x="912" y="248"/>
                  </a:lnTo>
                  <a:lnTo>
                    <a:pt x="901" y="217"/>
                  </a:lnTo>
                  <a:lnTo>
                    <a:pt x="887" y="187"/>
                  </a:lnTo>
                  <a:lnTo>
                    <a:pt x="871" y="158"/>
                  </a:lnTo>
                  <a:lnTo>
                    <a:pt x="853" y="141"/>
                  </a:lnTo>
                  <a:lnTo>
                    <a:pt x="834" y="124"/>
                  </a:lnTo>
                  <a:lnTo>
                    <a:pt x="815" y="107"/>
                  </a:lnTo>
                  <a:lnTo>
                    <a:pt x="795" y="92"/>
                  </a:lnTo>
                  <a:lnTo>
                    <a:pt x="774" y="79"/>
                  </a:lnTo>
                  <a:lnTo>
                    <a:pt x="752" y="66"/>
                  </a:lnTo>
                  <a:lnTo>
                    <a:pt x="730" y="53"/>
                  </a:lnTo>
                  <a:lnTo>
                    <a:pt x="707" y="43"/>
                  </a:lnTo>
                  <a:lnTo>
                    <a:pt x="683" y="34"/>
                  </a:lnTo>
                  <a:lnTo>
                    <a:pt x="659" y="24"/>
                  </a:lnTo>
                  <a:lnTo>
                    <a:pt x="635" y="18"/>
                  </a:lnTo>
                  <a:lnTo>
                    <a:pt x="609" y="12"/>
                  </a:lnTo>
                  <a:lnTo>
                    <a:pt x="584" y="6"/>
                  </a:lnTo>
                  <a:lnTo>
                    <a:pt x="557" y="3"/>
                  </a:lnTo>
                  <a:lnTo>
                    <a:pt x="531" y="1"/>
                  </a:lnTo>
                  <a:lnTo>
                    <a:pt x="504" y="0"/>
                  </a:lnTo>
                  <a:lnTo>
                    <a:pt x="453" y="3"/>
                  </a:lnTo>
                  <a:lnTo>
                    <a:pt x="403" y="11"/>
                  </a:lnTo>
                  <a:lnTo>
                    <a:pt x="355" y="23"/>
                  </a:lnTo>
                  <a:lnTo>
                    <a:pt x="307" y="41"/>
                  </a:lnTo>
                  <a:lnTo>
                    <a:pt x="264" y="61"/>
                  </a:lnTo>
                  <a:lnTo>
                    <a:pt x="222" y="87"/>
                  </a:lnTo>
                  <a:lnTo>
                    <a:pt x="183" y="116"/>
                  </a:lnTo>
                  <a:lnTo>
                    <a:pt x="147" y="149"/>
                  </a:lnTo>
                  <a:lnTo>
                    <a:pt x="115" y="185"/>
                  </a:lnTo>
                  <a:lnTo>
                    <a:pt x="86" y="224"/>
                  </a:lnTo>
                  <a:lnTo>
                    <a:pt x="61" y="265"/>
                  </a:lnTo>
                  <a:lnTo>
                    <a:pt x="39" y="309"/>
                  </a:lnTo>
                  <a:lnTo>
                    <a:pt x="23" y="355"/>
                  </a:lnTo>
                  <a:lnTo>
                    <a:pt x="10" y="404"/>
                  </a:lnTo>
                  <a:lnTo>
                    <a:pt x="2" y="453"/>
                  </a:lnTo>
                  <a:lnTo>
                    <a:pt x="0" y="505"/>
                  </a:lnTo>
                  <a:lnTo>
                    <a:pt x="1" y="540"/>
                  </a:lnTo>
                  <a:lnTo>
                    <a:pt x="4" y="574"/>
                  </a:lnTo>
                  <a:lnTo>
                    <a:pt x="10" y="608"/>
                  </a:lnTo>
                  <a:lnTo>
                    <a:pt x="18" y="640"/>
                  </a:lnTo>
                  <a:lnTo>
                    <a:pt x="29" y="672"/>
                  </a:lnTo>
                  <a:lnTo>
                    <a:pt x="40" y="703"/>
                  </a:lnTo>
                  <a:lnTo>
                    <a:pt x="54" y="733"/>
                  </a:lnTo>
                  <a:lnTo>
                    <a:pt x="70" y="762"/>
                  </a:lnTo>
                  <a:lnTo>
                    <a:pt x="87" y="779"/>
                  </a:lnTo>
                  <a:lnTo>
                    <a:pt x="107" y="797"/>
                  </a:lnTo>
                  <a:lnTo>
                    <a:pt x="125" y="813"/>
                  </a:lnTo>
                  <a:lnTo>
                    <a:pt x="146" y="828"/>
                  </a:lnTo>
                  <a:lnTo>
                    <a:pt x="167" y="842"/>
                  </a:lnTo>
                  <a:lnTo>
                    <a:pt x="189" y="854"/>
                  </a:lnTo>
                  <a:lnTo>
                    <a:pt x="211" y="866"/>
                  </a:lnTo>
                  <a:lnTo>
                    <a:pt x="234" y="876"/>
                  </a:lnTo>
                  <a:lnTo>
                    <a:pt x="258" y="886"/>
                  </a:lnTo>
                  <a:lnTo>
                    <a:pt x="282" y="895"/>
                  </a:lnTo>
                  <a:lnTo>
                    <a:pt x="306" y="901"/>
                  </a:lnTo>
                  <a:lnTo>
                    <a:pt x="332" y="908"/>
                  </a:lnTo>
                  <a:lnTo>
                    <a:pt x="357" y="913"/>
                  </a:lnTo>
                  <a:lnTo>
                    <a:pt x="383" y="916"/>
                  </a:lnTo>
                  <a:lnTo>
                    <a:pt x="410" y="918"/>
                  </a:lnTo>
                  <a:lnTo>
                    <a:pt x="436" y="919"/>
                  </a:lnTo>
                  <a:close/>
                </a:path>
              </a:pathLst>
            </a:custGeom>
            <a:solidFill>
              <a:srgbClr val="FFFFFF"/>
            </a:solidFill>
            <a:ln w="9525">
              <a:noFill/>
              <a:round/>
              <a:headEnd/>
              <a:tailEnd/>
            </a:ln>
          </p:spPr>
          <p:txBody>
            <a:bodyPr/>
            <a:lstStyle/>
            <a:p>
              <a:endParaRPr lang="ru-RU"/>
            </a:p>
          </p:txBody>
        </p:sp>
        <p:sp>
          <p:nvSpPr>
            <p:cNvPr id="11285" name="Freeform 356"/>
            <p:cNvSpPr>
              <a:spLocks/>
            </p:cNvSpPr>
            <p:nvPr/>
          </p:nvSpPr>
          <p:spPr bwMode="auto">
            <a:xfrm>
              <a:off x="3774" y="2895"/>
              <a:ext cx="238" cy="161"/>
            </a:xfrm>
            <a:custGeom>
              <a:avLst/>
              <a:gdLst>
                <a:gd name="T0" fmla="*/ 0 w 474"/>
                <a:gd name="T1" fmla="*/ 3 h 322"/>
                <a:gd name="T2" fmla="*/ 5 w 474"/>
                <a:gd name="T3" fmla="*/ 29 h 322"/>
                <a:gd name="T4" fmla="*/ 9 w 474"/>
                <a:gd name="T5" fmla="*/ 29 h 322"/>
                <a:gd name="T6" fmla="*/ 16 w 474"/>
                <a:gd name="T7" fmla="*/ 28 h 322"/>
                <a:gd name="T8" fmla="*/ 28 w 474"/>
                <a:gd name="T9" fmla="*/ 28 h 322"/>
                <a:gd name="T10" fmla="*/ 46 w 474"/>
                <a:gd name="T11" fmla="*/ 28 h 322"/>
                <a:gd name="T12" fmla="*/ 66 w 474"/>
                <a:gd name="T13" fmla="*/ 30 h 322"/>
                <a:gd name="T14" fmla="*/ 91 w 474"/>
                <a:gd name="T15" fmla="*/ 35 h 322"/>
                <a:gd name="T16" fmla="*/ 117 w 474"/>
                <a:gd name="T17" fmla="*/ 42 h 322"/>
                <a:gd name="T18" fmla="*/ 148 w 474"/>
                <a:gd name="T19" fmla="*/ 51 h 322"/>
                <a:gd name="T20" fmla="*/ 180 w 474"/>
                <a:gd name="T21" fmla="*/ 66 h 322"/>
                <a:gd name="T22" fmla="*/ 215 w 474"/>
                <a:gd name="T23" fmla="*/ 85 h 322"/>
                <a:gd name="T24" fmla="*/ 252 w 474"/>
                <a:gd name="T25" fmla="*/ 108 h 322"/>
                <a:gd name="T26" fmla="*/ 291 w 474"/>
                <a:gd name="T27" fmla="*/ 138 h 322"/>
                <a:gd name="T28" fmla="*/ 330 w 474"/>
                <a:gd name="T29" fmla="*/ 172 h 322"/>
                <a:gd name="T30" fmla="*/ 370 w 474"/>
                <a:gd name="T31" fmla="*/ 215 h 322"/>
                <a:gd name="T32" fmla="*/ 411 w 474"/>
                <a:gd name="T33" fmla="*/ 264 h 322"/>
                <a:gd name="T34" fmla="*/ 452 w 474"/>
                <a:gd name="T35" fmla="*/ 322 h 322"/>
                <a:gd name="T36" fmla="*/ 474 w 474"/>
                <a:gd name="T37" fmla="*/ 308 h 322"/>
                <a:gd name="T38" fmla="*/ 432 w 474"/>
                <a:gd name="T39" fmla="*/ 248 h 322"/>
                <a:gd name="T40" fmla="*/ 389 w 474"/>
                <a:gd name="T41" fmla="*/ 195 h 322"/>
                <a:gd name="T42" fmla="*/ 346 w 474"/>
                <a:gd name="T43" fmla="*/ 151 h 322"/>
                <a:gd name="T44" fmla="*/ 305 w 474"/>
                <a:gd name="T45" fmla="*/ 115 h 322"/>
                <a:gd name="T46" fmla="*/ 264 w 474"/>
                <a:gd name="T47" fmla="*/ 83 h 322"/>
                <a:gd name="T48" fmla="*/ 226 w 474"/>
                <a:gd name="T49" fmla="*/ 59 h 322"/>
                <a:gd name="T50" fmla="*/ 190 w 474"/>
                <a:gd name="T51" fmla="*/ 40 h 322"/>
                <a:gd name="T52" fmla="*/ 155 w 474"/>
                <a:gd name="T53" fmla="*/ 25 h 322"/>
                <a:gd name="T54" fmla="*/ 123 w 474"/>
                <a:gd name="T55" fmla="*/ 14 h 322"/>
                <a:gd name="T56" fmla="*/ 94 w 474"/>
                <a:gd name="T57" fmla="*/ 7 h 322"/>
                <a:gd name="T58" fmla="*/ 67 w 474"/>
                <a:gd name="T59" fmla="*/ 3 h 322"/>
                <a:gd name="T60" fmla="*/ 46 w 474"/>
                <a:gd name="T61" fmla="*/ 0 h 322"/>
                <a:gd name="T62" fmla="*/ 27 w 474"/>
                <a:gd name="T63" fmla="*/ 0 h 322"/>
                <a:gd name="T64" fmla="*/ 13 w 474"/>
                <a:gd name="T65" fmla="*/ 2 h 322"/>
                <a:gd name="T66" fmla="*/ 4 w 474"/>
                <a:gd name="T67" fmla="*/ 2 h 322"/>
                <a:gd name="T68" fmla="*/ 0 w 474"/>
                <a:gd name="T69" fmla="*/ 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22"/>
                <a:gd name="T107" fmla="*/ 474 w 474"/>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22">
                  <a:moveTo>
                    <a:pt x="0" y="3"/>
                  </a:moveTo>
                  <a:lnTo>
                    <a:pt x="5" y="29"/>
                  </a:lnTo>
                  <a:lnTo>
                    <a:pt x="9" y="29"/>
                  </a:lnTo>
                  <a:lnTo>
                    <a:pt x="16" y="28"/>
                  </a:lnTo>
                  <a:lnTo>
                    <a:pt x="28" y="28"/>
                  </a:lnTo>
                  <a:lnTo>
                    <a:pt x="46" y="28"/>
                  </a:lnTo>
                  <a:lnTo>
                    <a:pt x="66" y="30"/>
                  </a:lnTo>
                  <a:lnTo>
                    <a:pt x="91" y="35"/>
                  </a:lnTo>
                  <a:lnTo>
                    <a:pt x="117" y="42"/>
                  </a:lnTo>
                  <a:lnTo>
                    <a:pt x="148" y="51"/>
                  </a:lnTo>
                  <a:lnTo>
                    <a:pt x="180" y="66"/>
                  </a:lnTo>
                  <a:lnTo>
                    <a:pt x="215" y="85"/>
                  </a:lnTo>
                  <a:lnTo>
                    <a:pt x="252" y="108"/>
                  </a:lnTo>
                  <a:lnTo>
                    <a:pt x="291" y="138"/>
                  </a:lnTo>
                  <a:lnTo>
                    <a:pt x="330" y="172"/>
                  </a:lnTo>
                  <a:lnTo>
                    <a:pt x="370" y="215"/>
                  </a:lnTo>
                  <a:lnTo>
                    <a:pt x="411" y="264"/>
                  </a:lnTo>
                  <a:lnTo>
                    <a:pt x="452" y="322"/>
                  </a:lnTo>
                  <a:lnTo>
                    <a:pt x="474" y="308"/>
                  </a:lnTo>
                  <a:lnTo>
                    <a:pt x="432" y="248"/>
                  </a:lnTo>
                  <a:lnTo>
                    <a:pt x="389" y="195"/>
                  </a:lnTo>
                  <a:lnTo>
                    <a:pt x="346" y="151"/>
                  </a:lnTo>
                  <a:lnTo>
                    <a:pt x="305" y="115"/>
                  </a:lnTo>
                  <a:lnTo>
                    <a:pt x="264" y="83"/>
                  </a:lnTo>
                  <a:lnTo>
                    <a:pt x="226" y="59"/>
                  </a:lnTo>
                  <a:lnTo>
                    <a:pt x="190" y="40"/>
                  </a:lnTo>
                  <a:lnTo>
                    <a:pt x="155" y="25"/>
                  </a:lnTo>
                  <a:lnTo>
                    <a:pt x="123" y="14"/>
                  </a:lnTo>
                  <a:lnTo>
                    <a:pt x="94" y="7"/>
                  </a:lnTo>
                  <a:lnTo>
                    <a:pt x="67" y="3"/>
                  </a:lnTo>
                  <a:lnTo>
                    <a:pt x="46" y="0"/>
                  </a:lnTo>
                  <a:lnTo>
                    <a:pt x="27" y="0"/>
                  </a:lnTo>
                  <a:lnTo>
                    <a:pt x="13" y="2"/>
                  </a:lnTo>
                  <a:lnTo>
                    <a:pt x="4" y="2"/>
                  </a:lnTo>
                  <a:lnTo>
                    <a:pt x="0" y="3"/>
                  </a:lnTo>
                  <a:close/>
                </a:path>
              </a:pathLst>
            </a:custGeom>
            <a:solidFill>
              <a:srgbClr val="000000"/>
            </a:solidFill>
            <a:ln w="9525">
              <a:noFill/>
              <a:round/>
              <a:headEnd/>
              <a:tailEnd/>
            </a:ln>
          </p:spPr>
          <p:txBody>
            <a:bodyPr/>
            <a:lstStyle/>
            <a:p>
              <a:endParaRPr lang="ru-RU"/>
            </a:p>
          </p:txBody>
        </p:sp>
        <p:sp>
          <p:nvSpPr>
            <p:cNvPr id="11286" name="Freeform 357"/>
            <p:cNvSpPr>
              <a:spLocks/>
            </p:cNvSpPr>
            <p:nvPr/>
          </p:nvSpPr>
          <p:spPr bwMode="auto">
            <a:xfrm>
              <a:off x="3860" y="2855"/>
              <a:ext cx="227" cy="155"/>
            </a:xfrm>
            <a:custGeom>
              <a:avLst/>
              <a:gdLst>
                <a:gd name="T0" fmla="*/ 3 w 455"/>
                <a:gd name="T1" fmla="*/ 4 h 310"/>
                <a:gd name="T2" fmla="*/ 0 w 455"/>
                <a:gd name="T3" fmla="*/ 20 h 310"/>
                <a:gd name="T4" fmla="*/ 2 w 455"/>
                <a:gd name="T5" fmla="*/ 20 h 310"/>
                <a:gd name="T6" fmla="*/ 10 w 455"/>
                <a:gd name="T7" fmla="*/ 19 h 310"/>
                <a:gd name="T8" fmla="*/ 22 w 455"/>
                <a:gd name="T9" fmla="*/ 18 h 310"/>
                <a:gd name="T10" fmla="*/ 38 w 455"/>
                <a:gd name="T11" fmla="*/ 19 h 310"/>
                <a:gd name="T12" fmla="*/ 58 w 455"/>
                <a:gd name="T13" fmla="*/ 20 h 310"/>
                <a:gd name="T14" fmla="*/ 81 w 455"/>
                <a:gd name="T15" fmla="*/ 25 h 310"/>
                <a:gd name="T16" fmla="*/ 107 w 455"/>
                <a:gd name="T17" fmla="*/ 32 h 310"/>
                <a:gd name="T18" fmla="*/ 136 w 455"/>
                <a:gd name="T19" fmla="*/ 41 h 310"/>
                <a:gd name="T20" fmla="*/ 167 w 455"/>
                <a:gd name="T21" fmla="*/ 55 h 310"/>
                <a:gd name="T22" fmla="*/ 202 w 455"/>
                <a:gd name="T23" fmla="*/ 73 h 310"/>
                <a:gd name="T24" fmla="*/ 236 w 455"/>
                <a:gd name="T25" fmla="*/ 97 h 310"/>
                <a:gd name="T26" fmla="*/ 274 w 455"/>
                <a:gd name="T27" fmla="*/ 125 h 310"/>
                <a:gd name="T28" fmla="*/ 312 w 455"/>
                <a:gd name="T29" fmla="*/ 161 h 310"/>
                <a:gd name="T30" fmla="*/ 353 w 455"/>
                <a:gd name="T31" fmla="*/ 203 h 310"/>
                <a:gd name="T32" fmla="*/ 393 w 455"/>
                <a:gd name="T33" fmla="*/ 252 h 310"/>
                <a:gd name="T34" fmla="*/ 433 w 455"/>
                <a:gd name="T35" fmla="*/ 310 h 310"/>
                <a:gd name="T36" fmla="*/ 455 w 455"/>
                <a:gd name="T37" fmla="*/ 296 h 310"/>
                <a:gd name="T38" fmla="*/ 412 w 455"/>
                <a:gd name="T39" fmla="*/ 236 h 310"/>
                <a:gd name="T40" fmla="*/ 370 w 455"/>
                <a:gd name="T41" fmla="*/ 184 h 310"/>
                <a:gd name="T42" fmla="*/ 330 w 455"/>
                <a:gd name="T43" fmla="*/ 140 h 310"/>
                <a:gd name="T44" fmla="*/ 289 w 455"/>
                <a:gd name="T45" fmla="*/ 103 h 310"/>
                <a:gd name="T46" fmla="*/ 251 w 455"/>
                <a:gd name="T47" fmla="*/ 73 h 310"/>
                <a:gd name="T48" fmla="*/ 214 w 455"/>
                <a:gd name="T49" fmla="*/ 50 h 310"/>
                <a:gd name="T50" fmla="*/ 180 w 455"/>
                <a:gd name="T51" fmla="*/ 32 h 310"/>
                <a:gd name="T52" fmla="*/ 146 w 455"/>
                <a:gd name="T53" fmla="*/ 18 h 310"/>
                <a:gd name="T54" fmla="*/ 116 w 455"/>
                <a:gd name="T55" fmla="*/ 9 h 310"/>
                <a:gd name="T56" fmla="*/ 90 w 455"/>
                <a:gd name="T57" fmla="*/ 3 h 310"/>
                <a:gd name="T58" fmla="*/ 66 w 455"/>
                <a:gd name="T59" fmla="*/ 1 h 310"/>
                <a:gd name="T60" fmla="*/ 46 w 455"/>
                <a:gd name="T61" fmla="*/ 0 h 310"/>
                <a:gd name="T62" fmla="*/ 29 w 455"/>
                <a:gd name="T63" fmla="*/ 0 h 310"/>
                <a:gd name="T64" fmla="*/ 16 w 455"/>
                <a:gd name="T65" fmla="*/ 2 h 310"/>
                <a:gd name="T66" fmla="*/ 8 w 455"/>
                <a:gd name="T67" fmla="*/ 3 h 310"/>
                <a:gd name="T68" fmla="*/ 3 w 455"/>
                <a:gd name="T69" fmla="*/ 4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5"/>
                <a:gd name="T106" fmla="*/ 0 h 310"/>
                <a:gd name="T107" fmla="*/ 455 w 455"/>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5" h="310">
                  <a:moveTo>
                    <a:pt x="3" y="4"/>
                  </a:moveTo>
                  <a:lnTo>
                    <a:pt x="0" y="20"/>
                  </a:lnTo>
                  <a:lnTo>
                    <a:pt x="2" y="20"/>
                  </a:lnTo>
                  <a:lnTo>
                    <a:pt x="10" y="19"/>
                  </a:lnTo>
                  <a:lnTo>
                    <a:pt x="22" y="18"/>
                  </a:lnTo>
                  <a:lnTo>
                    <a:pt x="38" y="19"/>
                  </a:lnTo>
                  <a:lnTo>
                    <a:pt x="58" y="20"/>
                  </a:lnTo>
                  <a:lnTo>
                    <a:pt x="81" y="25"/>
                  </a:lnTo>
                  <a:lnTo>
                    <a:pt x="107" y="32"/>
                  </a:lnTo>
                  <a:lnTo>
                    <a:pt x="136" y="41"/>
                  </a:lnTo>
                  <a:lnTo>
                    <a:pt x="167" y="55"/>
                  </a:lnTo>
                  <a:lnTo>
                    <a:pt x="202" y="73"/>
                  </a:lnTo>
                  <a:lnTo>
                    <a:pt x="236" y="97"/>
                  </a:lnTo>
                  <a:lnTo>
                    <a:pt x="274" y="125"/>
                  </a:lnTo>
                  <a:lnTo>
                    <a:pt x="312" y="161"/>
                  </a:lnTo>
                  <a:lnTo>
                    <a:pt x="353" y="203"/>
                  </a:lnTo>
                  <a:lnTo>
                    <a:pt x="393" y="252"/>
                  </a:lnTo>
                  <a:lnTo>
                    <a:pt x="433" y="310"/>
                  </a:lnTo>
                  <a:lnTo>
                    <a:pt x="455" y="296"/>
                  </a:lnTo>
                  <a:lnTo>
                    <a:pt x="412" y="236"/>
                  </a:lnTo>
                  <a:lnTo>
                    <a:pt x="370" y="184"/>
                  </a:lnTo>
                  <a:lnTo>
                    <a:pt x="330" y="140"/>
                  </a:lnTo>
                  <a:lnTo>
                    <a:pt x="289" y="103"/>
                  </a:lnTo>
                  <a:lnTo>
                    <a:pt x="251" y="73"/>
                  </a:lnTo>
                  <a:lnTo>
                    <a:pt x="214" y="50"/>
                  </a:lnTo>
                  <a:lnTo>
                    <a:pt x="180" y="32"/>
                  </a:lnTo>
                  <a:lnTo>
                    <a:pt x="146" y="18"/>
                  </a:lnTo>
                  <a:lnTo>
                    <a:pt x="116" y="9"/>
                  </a:lnTo>
                  <a:lnTo>
                    <a:pt x="90" y="3"/>
                  </a:lnTo>
                  <a:lnTo>
                    <a:pt x="66" y="1"/>
                  </a:lnTo>
                  <a:lnTo>
                    <a:pt x="46" y="0"/>
                  </a:lnTo>
                  <a:lnTo>
                    <a:pt x="29" y="0"/>
                  </a:lnTo>
                  <a:lnTo>
                    <a:pt x="16" y="2"/>
                  </a:lnTo>
                  <a:lnTo>
                    <a:pt x="8" y="3"/>
                  </a:lnTo>
                  <a:lnTo>
                    <a:pt x="3" y="4"/>
                  </a:lnTo>
                  <a:close/>
                </a:path>
              </a:pathLst>
            </a:custGeom>
            <a:solidFill>
              <a:srgbClr val="000000"/>
            </a:solidFill>
            <a:ln w="9525">
              <a:noFill/>
              <a:round/>
              <a:headEnd/>
              <a:tailEnd/>
            </a:ln>
          </p:spPr>
          <p:txBody>
            <a:bodyPr/>
            <a:lstStyle/>
            <a:p>
              <a:endParaRPr lang="ru-RU"/>
            </a:p>
          </p:txBody>
        </p:sp>
        <p:sp>
          <p:nvSpPr>
            <p:cNvPr id="11287" name="Freeform 358"/>
            <p:cNvSpPr>
              <a:spLocks/>
            </p:cNvSpPr>
            <p:nvPr/>
          </p:nvSpPr>
          <p:spPr bwMode="auto">
            <a:xfrm>
              <a:off x="3694" y="2964"/>
              <a:ext cx="214" cy="152"/>
            </a:xfrm>
            <a:custGeom>
              <a:avLst/>
              <a:gdLst>
                <a:gd name="T0" fmla="*/ 0 w 429"/>
                <a:gd name="T1" fmla="*/ 3 h 305"/>
                <a:gd name="T2" fmla="*/ 6 w 429"/>
                <a:gd name="T3" fmla="*/ 28 h 305"/>
                <a:gd name="T4" fmla="*/ 8 w 429"/>
                <a:gd name="T5" fmla="*/ 28 h 305"/>
                <a:gd name="T6" fmla="*/ 15 w 429"/>
                <a:gd name="T7" fmla="*/ 27 h 305"/>
                <a:gd name="T8" fmla="*/ 27 w 429"/>
                <a:gd name="T9" fmla="*/ 26 h 305"/>
                <a:gd name="T10" fmla="*/ 42 w 429"/>
                <a:gd name="T11" fmla="*/ 27 h 305"/>
                <a:gd name="T12" fmla="*/ 60 w 429"/>
                <a:gd name="T13" fmla="*/ 28 h 305"/>
                <a:gd name="T14" fmla="*/ 81 w 429"/>
                <a:gd name="T15" fmla="*/ 32 h 305"/>
                <a:gd name="T16" fmla="*/ 105 w 429"/>
                <a:gd name="T17" fmla="*/ 38 h 305"/>
                <a:gd name="T18" fmla="*/ 133 w 429"/>
                <a:gd name="T19" fmla="*/ 47 h 305"/>
                <a:gd name="T20" fmla="*/ 162 w 429"/>
                <a:gd name="T21" fmla="*/ 61 h 305"/>
                <a:gd name="T22" fmla="*/ 193 w 429"/>
                <a:gd name="T23" fmla="*/ 78 h 305"/>
                <a:gd name="T24" fmla="*/ 226 w 429"/>
                <a:gd name="T25" fmla="*/ 100 h 305"/>
                <a:gd name="T26" fmla="*/ 261 w 429"/>
                <a:gd name="T27" fmla="*/ 127 h 305"/>
                <a:gd name="T28" fmla="*/ 296 w 429"/>
                <a:gd name="T29" fmla="*/ 161 h 305"/>
                <a:gd name="T30" fmla="*/ 332 w 429"/>
                <a:gd name="T31" fmla="*/ 201 h 305"/>
                <a:gd name="T32" fmla="*/ 370 w 429"/>
                <a:gd name="T33" fmla="*/ 250 h 305"/>
                <a:gd name="T34" fmla="*/ 407 w 429"/>
                <a:gd name="T35" fmla="*/ 305 h 305"/>
                <a:gd name="T36" fmla="*/ 429 w 429"/>
                <a:gd name="T37" fmla="*/ 291 h 305"/>
                <a:gd name="T38" fmla="*/ 390 w 429"/>
                <a:gd name="T39" fmla="*/ 232 h 305"/>
                <a:gd name="T40" fmla="*/ 350 w 429"/>
                <a:gd name="T41" fmla="*/ 183 h 305"/>
                <a:gd name="T42" fmla="*/ 312 w 429"/>
                <a:gd name="T43" fmla="*/ 140 h 305"/>
                <a:gd name="T44" fmla="*/ 274 w 429"/>
                <a:gd name="T45" fmla="*/ 104 h 305"/>
                <a:gd name="T46" fmla="*/ 239 w 429"/>
                <a:gd name="T47" fmla="*/ 76 h 305"/>
                <a:gd name="T48" fmla="*/ 203 w 429"/>
                <a:gd name="T49" fmla="*/ 51 h 305"/>
                <a:gd name="T50" fmla="*/ 171 w 429"/>
                <a:gd name="T51" fmla="*/ 34 h 305"/>
                <a:gd name="T52" fmla="*/ 140 w 429"/>
                <a:gd name="T53" fmla="*/ 20 h 305"/>
                <a:gd name="T54" fmla="*/ 111 w 429"/>
                <a:gd name="T55" fmla="*/ 11 h 305"/>
                <a:gd name="T56" fmla="*/ 84 w 429"/>
                <a:gd name="T57" fmla="*/ 4 h 305"/>
                <a:gd name="T58" fmla="*/ 61 w 429"/>
                <a:gd name="T59" fmla="*/ 1 h 305"/>
                <a:gd name="T60" fmla="*/ 42 w 429"/>
                <a:gd name="T61" fmla="*/ 0 h 305"/>
                <a:gd name="T62" fmla="*/ 26 w 429"/>
                <a:gd name="T63" fmla="*/ 0 h 305"/>
                <a:gd name="T64" fmla="*/ 13 w 429"/>
                <a:gd name="T65" fmla="*/ 1 h 305"/>
                <a:gd name="T66" fmla="*/ 4 w 429"/>
                <a:gd name="T67" fmla="*/ 2 h 305"/>
                <a:gd name="T68" fmla="*/ 0 w 429"/>
                <a:gd name="T69" fmla="*/ 3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305"/>
                <a:gd name="T107" fmla="*/ 429 w 429"/>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305">
                  <a:moveTo>
                    <a:pt x="0" y="3"/>
                  </a:moveTo>
                  <a:lnTo>
                    <a:pt x="6" y="28"/>
                  </a:lnTo>
                  <a:lnTo>
                    <a:pt x="8" y="28"/>
                  </a:lnTo>
                  <a:lnTo>
                    <a:pt x="15" y="27"/>
                  </a:lnTo>
                  <a:lnTo>
                    <a:pt x="27" y="26"/>
                  </a:lnTo>
                  <a:lnTo>
                    <a:pt x="42" y="27"/>
                  </a:lnTo>
                  <a:lnTo>
                    <a:pt x="60" y="28"/>
                  </a:lnTo>
                  <a:lnTo>
                    <a:pt x="81" y="32"/>
                  </a:lnTo>
                  <a:lnTo>
                    <a:pt x="105" y="38"/>
                  </a:lnTo>
                  <a:lnTo>
                    <a:pt x="133" y="47"/>
                  </a:lnTo>
                  <a:lnTo>
                    <a:pt x="162" y="61"/>
                  </a:lnTo>
                  <a:lnTo>
                    <a:pt x="193" y="78"/>
                  </a:lnTo>
                  <a:lnTo>
                    <a:pt x="226" y="100"/>
                  </a:lnTo>
                  <a:lnTo>
                    <a:pt x="261" y="127"/>
                  </a:lnTo>
                  <a:lnTo>
                    <a:pt x="296" y="161"/>
                  </a:lnTo>
                  <a:lnTo>
                    <a:pt x="332" y="201"/>
                  </a:lnTo>
                  <a:lnTo>
                    <a:pt x="370" y="250"/>
                  </a:lnTo>
                  <a:lnTo>
                    <a:pt x="407" y="305"/>
                  </a:lnTo>
                  <a:lnTo>
                    <a:pt x="429" y="291"/>
                  </a:lnTo>
                  <a:lnTo>
                    <a:pt x="390" y="232"/>
                  </a:lnTo>
                  <a:lnTo>
                    <a:pt x="350" y="183"/>
                  </a:lnTo>
                  <a:lnTo>
                    <a:pt x="312" y="140"/>
                  </a:lnTo>
                  <a:lnTo>
                    <a:pt x="274" y="104"/>
                  </a:lnTo>
                  <a:lnTo>
                    <a:pt x="239" y="76"/>
                  </a:lnTo>
                  <a:lnTo>
                    <a:pt x="203" y="51"/>
                  </a:lnTo>
                  <a:lnTo>
                    <a:pt x="171" y="34"/>
                  </a:lnTo>
                  <a:lnTo>
                    <a:pt x="140" y="20"/>
                  </a:lnTo>
                  <a:lnTo>
                    <a:pt x="111" y="11"/>
                  </a:lnTo>
                  <a:lnTo>
                    <a:pt x="84" y="4"/>
                  </a:lnTo>
                  <a:lnTo>
                    <a:pt x="61" y="1"/>
                  </a:lnTo>
                  <a:lnTo>
                    <a:pt x="42" y="0"/>
                  </a:lnTo>
                  <a:lnTo>
                    <a:pt x="26" y="0"/>
                  </a:lnTo>
                  <a:lnTo>
                    <a:pt x="13" y="1"/>
                  </a:lnTo>
                  <a:lnTo>
                    <a:pt x="4" y="2"/>
                  </a:lnTo>
                  <a:lnTo>
                    <a:pt x="0" y="3"/>
                  </a:lnTo>
                  <a:close/>
                </a:path>
              </a:pathLst>
            </a:custGeom>
            <a:solidFill>
              <a:srgbClr val="000000"/>
            </a:solidFill>
            <a:ln w="9525">
              <a:noFill/>
              <a:round/>
              <a:headEnd/>
              <a:tailEnd/>
            </a:ln>
          </p:spPr>
          <p:txBody>
            <a:bodyPr/>
            <a:lstStyle/>
            <a:p>
              <a:endParaRPr lang="ru-RU"/>
            </a:p>
          </p:txBody>
        </p:sp>
        <p:sp>
          <p:nvSpPr>
            <p:cNvPr id="11288" name="Freeform 359"/>
            <p:cNvSpPr>
              <a:spLocks/>
            </p:cNvSpPr>
            <p:nvPr/>
          </p:nvSpPr>
          <p:spPr bwMode="auto">
            <a:xfrm>
              <a:off x="3899" y="2953"/>
              <a:ext cx="234" cy="159"/>
            </a:xfrm>
            <a:custGeom>
              <a:avLst/>
              <a:gdLst>
                <a:gd name="T0" fmla="*/ 0 w 468"/>
                <a:gd name="T1" fmla="*/ 295 h 319"/>
                <a:gd name="T2" fmla="*/ 8 w 468"/>
                <a:gd name="T3" fmla="*/ 319 h 319"/>
                <a:gd name="T4" fmla="*/ 59 w 468"/>
                <a:gd name="T5" fmla="*/ 302 h 319"/>
                <a:gd name="T6" fmla="*/ 106 w 468"/>
                <a:gd name="T7" fmla="*/ 281 h 319"/>
                <a:gd name="T8" fmla="*/ 152 w 468"/>
                <a:gd name="T9" fmla="*/ 259 h 319"/>
                <a:gd name="T10" fmla="*/ 195 w 468"/>
                <a:gd name="T11" fmla="*/ 235 h 319"/>
                <a:gd name="T12" fmla="*/ 235 w 468"/>
                <a:gd name="T13" fmla="*/ 211 h 319"/>
                <a:gd name="T14" fmla="*/ 273 w 468"/>
                <a:gd name="T15" fmla="*/ 185 h 319"/>
                <a:gd name="T16" fmla="*/ 308 w 468"/>
                <a:gd name="T17" fmla="*/ 161 h 319"/>
                <a:gd name="T18" fmla="*/ 340 w 468"/>
                <a:gd name="T19" fmla="*/ 136 h 319"/>
                <a:gd name="T20" fmla="*/ 369 w 468"/>
                <a:gd name="T21" fmla="*/ 113 h 319"/>
                <a:gd name="T22" fmla="*/ 394 w 468"/>
                <a:gd name="T23" fmla="*/ 91 h 319"/>
                <a:gd name="T24" fmla="*/ 416 w 468"/>
                <a:gd name="T25" fmla="*/ 70 h 319"/>
                <a:gd name="T26" fmla="*/ 435 w 468"/>
                <a:gd name="T27" fmla="*/ 53 h 319"/>
                <a:gd name="T28" fmla="*/ 448 w 468"/>
                <a:gd name="T29" fmla="*/ 38 h 319"/>
                <a:gd name="T30" fmla="*/ 459 w 468"/>
                <a:gd name="T31" fmla="*/ 27 h 319"/>
                <a:gd name="T32" fmla="*/ 466 w 468"/>
                <a:gd name="T33" fmla="*/ 19 h 319"/>
                <a:gd name="T34" fmla="*/ 468 w 468"/>
                <a:gd name="T35" fmla="*/ 17 h 319"/>
                <a:gd name="T36" fmla="*/ 448 w 468"/>
                <a:gd name="T37" fmla="*/ 0 h 319"/>
                <a:gd name="T38" fmla="*/ 446 w 468"/>
                <a:gd name="T39" fmla="*/ 2 h 319"/>
                <a:gd name="T40" fmla="*/ 439 w 468"/>
                <a:gd name="T41" fmla="*/ 9 h 319"/>
                <a:gd name="T42" fmla="*/ 429 w 468"/>
                <a:gd name="T43" fmla="*/ 20 h 319"/>
                <a:gd name="T44" fmla="*/ 415 w 468"/>
                <a:gd name="T45" fmla="*/ 34 h 319"/>
                <a:gd name="T46" fmla="*/ 397 w 468"/>
                <a:gd name="T47" fmla="*/ 52 h 319"/>
                <a:gd name="T48" fmla="*/ 376 w 468"/>
                <a:gd name="T49" fmla="*/ 71 h 319"/>
                <a:gd name="T50" fmla="*/ 352 w 468"/>
                <a:gd name="T51" fmla="*/ 93 h 319"/>
                <a:gd name="T52" fmla="*/ 323 w 468"/>
                <a:gd name="T53" fmla="*/ 116 h 319"/>
                <a:gd name="T54" fmla="*/ 293 w 468"/>
                <a:gd name="T55" fmla="*/ 139 h 319"/>
                <a:gd name="T56" fmla="*/ 258 w 468"/>
                <a:gd name="T57" fmla="*/ 164 h 319"/>
                <a:gd name="T58" fmla="*/ 222 w 468"/>
                <a:gd name="T59" fmla="*/ 189 h 319"/>
                <a:gd name="T60" fmla="*/ 182 w 468"/>
                <a:gd name="T61" fmla="*/ 213 h 319"/>
                <a:gd name="T62" fmla="*/ 141 w 468"/>
                <a:gd name="T63" fmla="*/ 236 h 319"/>
                <a:gd name="T64" fmla="*/ 96 w 468"/>
                <a:gd name="T65" fmla="*/ 258 h 319"/>
                <a:gd name="T66" fmla="*/ 49 w 468"/>
                <a:gd name="T67" fmla="*/ 277 h 319"/>
                <a:gd name="T68" fmla="*/ 0 w 468"/>
                <a:gd name="T69" fmla="*/ 295 h 3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
                <a:gd name="T106" fmla="*/ 0 h 319"/>
                <a:gd name="T107" fmla="*/ 468 w 468"/>
                <a:gd name="T108" fmla="*/ 319 h 3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 h="319">
                  <a:moveTo>
                    <a:pt x="0" y="295"/>
                  </a:moveTo>
                  <a:lnTo>
                    <a:pt x="8" y="319"/>
                  </a:lnTo>
                  <a:lnTo>
                    <a:pt x="59" y="302"/>
                  </a:lnTo>
                  <a:lnTo>
                    <a:pt x="106" y="281"/>
                  </a:lnTo>
                  <a:lnTo>
                    <a:pt x="152" y="259"/>
                  </a:lnTo>
                  <a:lnTo>
                    <a:pt x="195" y="235"/>
                  </a:lnTo>
                  <a:lnTo>
                    <a:pt x="235" y="211"/>
                  </a:lnTo>
                  <a:lnTo>
                    <a:pt x="273" y="185"/>
                  </a:lnTo>
                  <a:lnTo>
                    <a:pt x="308" y="161"/>
                  </a:lnTo>
                  <a:lnTo>
                    <a:pt x="340" y="136"/>
                  </a:lnTo>
                  <a:lnTo>
                    <a:pt x="369" y="113"/>
                  </a:lnTo>
                  <a:lnTo>
                    <a:pt x="394" y="91"/>
                  </a:lnTo>
                  <a:lnTo>
                    <a:pt x="416" y="70"/>
                  </a:lnTo>
                  <a:lnTo>
                    <a:pt x="435" y="53"/>
                  </a:lnTo>
                  <a:lnTo>
                    <a:pt x="448" y="38"/>
                  </a:lnTo>
                  <a:lnTo>
                    <a:pt x="459" y="27"/>
                  </a:lnTo>
                  <a:lnTo>
                    <a:pt x="466" y="19"/>
                  </a:lnTo>
                  <a:lnTo>
                    <a:pt x="468" y="17"/>
                  </a:lnTo>
                  <a:lnTo>
                    <a:pt x="448" y="0"/>
                  </a:lnTo>
                  <a:lnTo>
                    <a:pt x="446" y="2"/>
                  </a:lnTo>
                  <a:lnTo>
                    <a:pt x="439" y="9"/>
                  </a:lnTo>
                  <a:lnTo>
                    <a:pt x="429" y="20"/>
                  </a:lnTo>
                  <a:lnTo>
                    <a:pt x="415" y="34"/>
                  </a:lnTo>
                  <a:lnTo>
                    <a:pt x="397" y="52"/>
                  </a:lnTo>
                  <a:lnTo>
                    <a:pt x="376" y="71"/>
                  </a:lnTo>
                  <a:lnTo>
                    <a:pt x="352" y="93"/>
                  </a:lnTo>
                  <a:lnTo>
                    <a:pt x="323" y="116"/>
                  </a:lnTo>
                  <a:lnTo>
                    <a:pt x="293" y="139"/>
                  </a:lnTo>
                  <a:lnTo>
                    <a:pt x="258" y="164"/>
                  </a:lnTo>
                  <a:lnTo>
                    <a:pt x="222" y="189"/>
                  </a:lnTo>
                  <a:lnTo>
                    <a:pt x="182" y="213"/>
                  </a:lnTo>
                  <a:lnTo>
                    <a:pt x="141" y="236"/>
                  </a:lnTo>
                  <a:lnTo>
                    <a:pt x="96" y="258"/>
                  </a:lnTo>
                  <a:lnTo>
                    <a:pt x="49" y="277"/>
                  </a:lnTo>
                  <a:lnTo>
                    <a:pt x="0" y="295"/>
                  </a:lnTo>
                  <a:close/>
                </a:path>
              </a:pathLst>
            </a:custGeom>
            <a:solidFill>
              <a:srgbClr val="000000"/>
            </a:solidFill>
            <a:ln w="9525">
              <a:noFill/>
              <a:round/>
              <a:headEnd/>
              <a:tailEnd/>
            </a:ln>
          </p:spPr>
          <p:txBody>
            <a:bodyPr/>
            <a:lstStyle/>
            <a:p>
              <a:endParaRPr lang="ru-RU"/>
            </a:p>
          </p:txBody>
        </p:sp>
        <p:sp>
          <p:nvSpPr>
            <p:cNvPr id="11289" name="Freeform 360"/>
            <p:cNvSpPr>
              <a:spLocks/>
            </p:cNvSpPr>
            <p:nvPr/>
          </p:nvSpPr>
          <p:spPr bwMode="auto">
            <a:xfrm>
              <a:off x="3938" y="3182"/>
              <a:ext cx="243" cy="160"/>
            </a:xfrm>
            <a:custGeom>
              <a:avLst/>
              <a:gdLst>
                <a:gd name="T0" fmla="*/ 1 w 486"/>
                <a:gd name="T1" fmla="*/ 293 h 320"/>
                <a:gd name="T2" fmla="*/ 0 w 486"/>
                <a:gd name="T3" fmla="*/ 320 h 320"/>
                <a:gd name="T4" fmla="*/ 4 w 486"/>
                <a:gd name="T5" fmla="*/ 320 h 320"/>
                <a:gd name="T6" fmla="*/ 16 w 486"/>
                <a:gd name="T7" fmla="*/ 320 h 320"/>
                <a:gd name="T8" fmla="*/ 33 w 486"/>
                <a:gd name="T9" fmla="*/ 318 h 320"/>
                <a:gd name="T10" fmla="*/ 56 w 486"/>
                <a:gd name="T11" fmla="*/ 316 h 320"/>
                <a:gd name="T12" fmla="*/ 84 w 486"/>
                <a:gd name="T13" fmla="*/ 311 h 320"/>
                <a:gd name="T14" fmla="*/ 115 w 486"/>
                <a:gd name="T15" fmla="*/ 306 h 320"/>
                <a:gd name="T16" fmla="*/ 151 w 486"/>
                <a:gd name="T17" fmla="*/ 296 h 320"/>
                <a:gd name="T18" fmla="*/ 188 w 486"/>
                <a:gd name="T19" fmla="*/ 285 h 320"/>
                <a:gd name="T20" fmla="*/ 227 w 486"/>
                <a:gd name="T21" fmla="*/ 269 h 320"/>
                <a:gd name="T22" fmla="*/ 267 w 486"/>
                <a:gd name="T23" fmla="*/ 248 h 320"/>
                <a:gd name="T24" fmla="*/ 307 w 486"/>
                <a:gd name="T25" fmla="*/ 224 h 320"/>
                <a:gd name="T26" fmla="*/ 347 w 486"/>
                <a:gd name="T27" fmla="*/ 194 h 320"/>
                <a:gd name="T28" fmla="*/ 386 w 486"/>
                <a:gd name="T29" fmla="*/ 158 h 320"/>
                <a:gd name="T30" fmla="*/ 421 w 486"/>
                <a:gd name="T31" fmla="*/ 116 h 320"/>
                <a:gd name="T32" fmla="*/ 456 w 486"/>
                <a:gd name="T33" fmla="*/ 67 h 320"/>
                <a:gd name="T34" fmla="*/ 486 w 486"/>
                <a:gd name="T35" fmla="*/ 12 h 320"/>
                <a:gd name="T36" fmla="*/ 462 w 486"/>
                <a:gd name="T37" fmla="*/ 0 h 320"/>
                <a:gd name="T38" fmla="*/ 433 w 486"/>
                <a:gd name="T39" fmla="*/ 53 h 320"/>
                <a:gd name="T40" fmla="*/ 401 w 486"/>
                <a:gd name="T41" fmla="*/ 99 h 320"/>
                <a:gd name="T42" fmla="*/ 366 w 486"/>
                <a:gd name="T43" fmla="*/ 139 h 320"/>
                <a:gd name="T44" fmla="*/ 329 w 486"/>
                <a:gd name="T45" fmla="*/ 173 h 320"/>
                <a:gd name="T46" fmla="*/ 292 w 486"/>
                <a:gd name="T47" fmla="*/ 202 h 320"/>
                <a:gd name="T48" fmla="*/ 253 w 486"/>
                <a:gd name="T49" fmla="*/ 225 h 320"/>
                <a:gd name="T50" fmla="*/ 215 w 486"/>
                <a:gd name="T51" fmla="*/ 245 h 320"/>
                <a:gd name="T52" fmla="*/ 178 w 486"/>
                <a:gd name="T53" fmla="*/ 260 h 320"/>
                <a:gd name="T54" fmla="*/ 143 w 486"/>
                <a:gd name="T55" fmla="*/ 271 h 320"/>
                <a:gd name="T56" fmla="*/ 110 w 486"/>
                <a:gd name="T57" fmla="*/ 279 h 320"/>
                <a:gd name="T58" fmla="*/ 80 w 486"/>
                <a:gd name="T59" fmla="*/ 286 h 320"/>
                <a:gd name="T60" fmla="*/ 54 w 486"/>
                <a:gd name="T61" fmla="*/ 290 h 320"/>
                <a:gd name="T62" fmla="*/ 32 w 486"/>
                <a:gd name="T63" fmla="*/ 292 h 320"/>
                <a:gd name="T64" fmla="*/ 16 w 486"/>
                <a:gd name="T65" fmla="*/ 293 h 320"/>
                <a:gd name="T66" fmla="*/ 4 w 486"/>
                <a:gd name="T67" fmla="*/ 293 h 320"/>
                <a:gd name="T68" fmla="*/ 1 w 486"/>
                <a:gd name="T69" fmla="*/ 293 h 3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320"/>
                <a:gd name="T107" fmla="*/ 486 w 486"/>
                <a:gd name="T108" fmla="*/ 320 h 3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320">
                  <a:moveTo>
                    <a:pt x="1" y="293"/>
                  </a:moveTo>
                  <a:lnTo>
                    <a:pt x="0" y="320"/>
                  </a:lnTo>
                  <a:lnTo>
                    <a:pt x="4" y="320"/>
                  </a:lnTo>
                  <a:lnTo>
                    <a:pt x="16" y="320"/>
                  </a:lnTo>
                  <a:lnTo>
                    <a:pt x="33" y="318"/>
                  </a:lnTo>
                  <a:lnTo>
                    <a:pt x="56" y="316"/>
                  </a:lnTo>
                  <a:lnTo>
                    <a:pt x="84" y="311"/>
                  </a:lnTo>
                  <a:lnTo>
                    <a:pt x="115" y="306"/>
                  </a:lnTo>
                  <a:lnTo>
                    <a:pt x="151" y="296"/>
                  </a:lnTo>
                  <a:lnTo>
                    <a:pt x="188" y="285"/>
                  </a:lnTo>
                  <a:lnTo>
                    <a:pt x="227" y="269"/>
                  </a:lnTo>
                  <a:lnTo>
                    <a:pt x="267" y="248"/>
                  </a:lnTo>
                  <a:lnTo>
                    <a:pt x="307" y="224"/>
                  </a:lnTo>
                  <a:lnTo>
                    <a:pt x="347" y="194"/>
                  </a:lnTo>
                  <a:lnTo>
                    <a:pt x="386" y="158"/>
                  </a:lnTo>
                  <a:lnTo>
                    <a:pt x="421" y="116"/>
                  </a:lnTo>
                  <a:lnTo>
                    <a:pt x="456" y="67"/>
                  </a:lnTo>
                  <a:lnTo>
                    <a:pt x="486" y="12"/>
                  </a:lnTo>
                  <a:lnTo>
                    <a:pt x="462" y="0"/>
                  </a:lnTo>
                  <a:lnTo>
                    <a:pt x="433" y="53"/>
                  </a:lnTo>
                  <a:lnTo>
                    <a:pt x="401" y="99"/>
                  </a:lnTo>
                  <a:lnTo>
                    <a:pt x="366" y="139"/>
                  </a:lnTo>
                  <a:lnTo>
                    <a:pt x="329" y="173"/>
                  </a:lnTo>
                  <a:lnTo>
                    <a:pt x="292" y="202"/>
                  </a:lnTo>
                  <a:lnTo>
                    <a:pt x="253" y="225"/>
                  </a:lnTo>
                  <a:lnTo>
                    <a:pt x="215" y="245"/>
                  </a:lnTo>
                  <a:lnTo>
                    <a:pt x="178" y="260"/>
                  </a:lnTo>
                  <a:lnTo>
                    <a:pt x="143" y="271"/>
                  </a:lnTo>
                  <a:lnTo>
                    <a:pt x="110" y="279"/>
                  </a:lnTo>
                  <a:lnTo>
                    <a:pt x="80" y="286"/>
                  </a:lnTo>
                  <a:lnTo>
                    <a:pt x="54" y="290"/>
                  </a:lnTo>
                  <a:lnTo>
                    <a:pt x="32" y="292"/>
                  </a:lnTo>
                  <a:lnTo>
                    <a:pt x="16" y="293"/>
                  </a:lnTo>
                  <a:lnTo>
                    <a:pt x="4" y="293"/>
                  </a:lnTo>
                  <a:lnTo>
                    <a:pt x="1" y="293"/>
                  </a:lnTo>
                  <a:close/>
                </a:path>
              </a:pathLst>
            </a:custGeom>
            <a:solidFill>
              <a:srgbClr val="000000"/>
            </a:solidFill>
            <a:ln w="9525">
              <a:noFill/>
              <a:round/>
              <a:headEnd/>
              <a:tailEnd/>
            </a:ln>
          </p:spPr>
          <p:txBody>
            <a:bodyPr/>
            <a:lstStyle/>
            <a:p>
              <a:endParaRPr lang="ru-RU"/>
            </a:p>
          </p:txBody>
        </p:sp>
        <p:sp>
          <p:nvSpPr>
            <p:cNvPr id="11290" name="Freeform 361"/>
            <p:cNvSpPr>
              <a:spLocks/>
            </p:cNvSpPr>
            <p:nvPr/>
          </p:nvSpPr>
          <p:spPr bwMode="auto">
            <a:xfrm>
              <a:off x="3937" y="3108"/>
              <a:ext cx="256" cy="159"/>
            </a:xfrm>
            <a:custGeom>
              <a:avLst/>
              <a:gdLst>
                <a:gd name="T0" fmla="*/ 2 w 513"/>
                <a:gd name="T1" fmla="*/ 291 h 318"/>
                <a:gd name="T2" fmla="*/ 0 w 513"/>
                <a:gd name="T3" fmla="*/ 318 h 318"/>
                <a:gd name="T4" fmla="*/ 5 w 513"/>
                <a:gd name="T5" fmla="*/ 318 h 318"/>
                <a:gd name="T6" fmla="*/ 18 w 513"/>
                <a:gd name="T7" fmla="*/ 318 h 318"/>
                <a:gd name="T8" fmla="*/ 36 w 513"/>
                <a:gd name="T9" fmla="*/ 317 h 318"/>
                <a:gd name="T10" fmla="*/ 60 w 513"/>
                <a:gd name="T11" fmla="*/ 314 h 318"/>
                <a:gd name="T12" fmla="*/ 90 w 513"/>
                <a:gd name="T13" fmla="*/ 311 h 318"/>
                <a:gd name="T14" fmla="*/ 125 w 513"/>
                <a:gd name="T15" fmla="*/ 304 h 318"/>
                <a:gd name="T16" fmla="*/ 162 w 513"/>
                <a:gd name="T17" fmla="*/ 296 h 318"/>
                <a:gd name="T18" fmla="*/ 202 w 513"/>
                <a:gd name="T19" fmla="*/ 283 h 318"/>
                <a:gd name="T20" fmla="*/ 243 w 513"/>
                <a:gd name="T21" fmla="*/ 267 h 318"/>
                <a:gd name="T22" fmla="*/ 285 w 513"/>
                <a:gd name="T23" fmla="*/ 248 h 318"/>
                <a:gd name="T24" fmla="*/ 328 w 513"/>
                <a:gd name="T25" fmla="*/ 223 h 318"/>
                <a:gd name="T26" fmla="*/ 370 w 513"/>
                <a:gd name="T27" fmla="*/ 193 h 318"/>
                <a:gd name="T28" fmla="*/ 411 w 513"/>
                <a:gd name="T29" fmla="*/ 158 h 318"/>
                <a:gd name="T30" fmla="*/ 447 w 513"/>
                <a:gd name="T31" fmla="*/ 115 h 318"/>
                <a:gd name="T32" fmla="*/ 482 w 513"/>
                <a:gd name="T33" fmla="*/ 67 h 318"/>
                <a:gd name="T34" fmla="*/ 513 w 513"/>
                <a:gd name="T35" fmla="*/ 11 h 318"/>
                <a:gd name="T36" fmla="*/ 489 w 513"/>
                <a:gd name="T37" fmla="*/ 0 h 318"/>
                <a:gd name="T38" fmla="*/ 460 w 513"/>
                <a:gd name="T39" fmla="*/ 53 h 318"/>
                <a:gd name="T40" fmla="*/ 427 w 513"/>
                <a:gd name="T41" fmla="*/ 99 h 318"/>
                <a:gd name="T42" fmla="*/ 391 w 513"/>
                <a:gd name="T43" fmla="*/ 138 h 318"/>
                <a:gd name="T44" fmla="*/ 353 w 513"/>
                <a:gd name="T45" fmla="*/ 173 h 318"/>
                <a:gd name="T46" fmla="*/ 314 w 513"/>
                <a:gd name="T47" fmla="*/ 200 h 318"/>
                <a:gd name="T48" fmla="*/ 272 w 513"/>
                <a:gd name="T49" fmla="*/ 225 h 318"/>
                <a:gd name="T50" fmla="*/ 232 w 513"/>
                <a:gd name="T51" fmla="*/ 243 h 318"/>
                <a:gd name="T52" fmla="*/ 193 w 513"/>
                <a:gd name="T53" fmla="*/ 258 h 318"/>
                <a:gd name="T54" fmla="*/ 155 w 513"/>
                <a:gd name="T55" fmla="*/ 269 h 318"/>
                <a:gd name="T56" fmla="*/ 119 w 513"/>
                <a:gd name="T57" fmla="*/ 279 h 318"/>
                <a:gd name="T58" fmla="*/ 87 w 513"/>
                <a:gd name="T59" fmla="*/ 284 h 318"/>
                <a:gd name="T60" fmla="*/ 59 w 513"/>
                <a:gd name="T61" fmla="*/ 288 h 318"/>
                <a:gd name="T62" fmla="*/ 36 w 513"/>
                <a:gd name="T63" fmla="*/ 290 h 318"/>
                <a:gd name="T64" fmla="*/ 18 w 513"/>
                <a:gd name="T65" fmla="*/ 291 h 318"/>
                <a:gd name="T66" fmla="*/ 6 w 513"/>
                <a:gd name="T67" fmla="*/ 291 h 318"/>
                <a:gd name="T68" fmla="*/ 2 w 513"/>
                <a:gd name="T69" fmla="*/ 291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318"/>
                <a:gd name="T107" fmla="*/ 513 w 513"/>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318">
                  <a:moveTo>
                    <a:pt x="2" y="291"/>
                  </a:moveTo>
                  <a:lnTo>
                    <a:pt x="0" y="318"/>
                  </a:lnTo>
                  <a:lnTo>
                    <a:pt x="5" y="318"/>
                  </a:lnTo>
                  <a:lnTo>
                    <a:pt x="18" y="318"/>
                  </a:lnTo>
                  <a:lnTo>
                    <a:pt x="36" y="317"/>
                  </a:lnTo>
                  <a:lnTo>
                    <a:pt x="60" y="314"/>
                  </a:lnTo>
                  <a:lnTo>
                    <a:pt x="90" y="311"/>
                  </a:lnTo>
                  <a:lnTo>
                    <a:pt x="125" y="304"/>
                  </a:lnTo>
                  <a:lnTo>
                    <a:pt x="162" y="296"/>
                  </a:lnTo>
                  <a:lnTo>
                    <a:pt x="202" y="283"/>
                  </a:lnTo>
                  <a:lnTo>
                    <a:pt x="243" y="267"/>
                  </a:lnTo>
                  <a:lnTo>
                    <a:pt x="285" y="248"/>
                  </a:lnTo>
                  <a:lnTo>
                    <a:pt x="328" y="223"/>
                  </a:lnTo>
                  <a:lnTo>
                    <a:pt x="370" y="193"/>
                  </a:lnTo>
                  <a:lnTo>
                    <a:pt x="411" y="158"/>
                  </a:lnTo>
                  <a:lnTo>
                    <a:pt x="447" y="115"/>
                  </a:lnTo>
                  <a:lnTo>
                    <a:pt x="482" y="67"/>
                  </a:lnTo>
                  <a:lnTo>
                    <a:pt x="513" y="11"/>
                  </a:lnTo>
                  <a:lnTo>
                    <a:pt x="489" y="0"/>
                  </a:lnTo>
                  <a:lnTo>
                    <a:pt x="460" y="53"/>
                  </a:lnTo>
                  <a:lnTo>
                    <a:pt x="427" y="99"/>
                  </a:lnTo>
                  <a:lnTo>
                    <a:pt x="391" y="138"/>
                  </a:lnTo>
                  <a:lnTo>
                    <a:pt x="353" y="173"/>
                  </a:lnTo>
                  <a:lnTo>
                    <a:pt x="314" y="200"/>
                  </a:lnTo>
                  <a:lnTo>
                    <a:pt x="272" y="225"/>
                  </a:lnTo>
                  <a:lnTo>
                    <a:pt x="232" y="243"/>
                  </a:lnTo>
                  <a:lnTo>
                    <a:pt x="193" y="258"/>
                  </a:lnTo>
                  <a:lnTo>
                    <a:pt x="155" y="269"/>
                  </a:lnTo>
                  <a:lnTo>
                    <a:pt x="119" y="279"/>
                  </a:lnTo>
                  <a:lnTo>
                    <a:pt x="87" y="284"/>
                  </a:lnTo>
                  <a:lnTo>
                    <a:pt x="59" y="288"/>
                  </a:lnTo>
                  <a:lnTo>
                    <a:pt x="36" y="290"/>
                  </a:lnTo>
                  <a:lnTo>
                    <a:pt x="18" y="291"/>
                  </a:lnTo>
                  <a:lnTo>
                    <a:pt x="6" y="291"/>
                  </a:lnTo>
                  <a:lnTo>
                    <a:pt x="2" y="291"/>
                  </a:lnTo>
                  <a:close/>
                </a:path>
              </a:pathLst>
            </a:custGeom>
            <a:solidFill>
              <a:srgbClr val="000000"/>
            </a:solidFill>
            <a:ln w="9525">
              <a:noFill/>
              <a:round/>
              <a:headEnd/>
              <a:tailEnd/>
            </a:ln>
          </p:spPr>
          <p:txBody>
            <a:bodyPr/>
            <a:lstStyle/>
            <a:p>
              <a:endParaRPr lang="ru-RU"/>
            </a:p>
          </p:txBody>
        </p:sp>
        <p:sp>
          <p:nvSpPr>
            <p:cNvPr id="11291" name="Freeform 362"/>
            <p:cNvSpPr>
              <a:spLocks/>
            </p:cNvSpPr>
            <p:nvPr/>
          </p:nvSpPr>
          <p:spPr bwMode="auto">
            <a:xfrm>
              <a:off x="3927" y="3021"/>
              <a:ext cx="254" cy="171"/>
            </a:xfrm>
            <a:custGeom>
              <a:avLst/>
              <a:gdLst>
                <a:gd name="T0" fmla="*/ 0 w 507"/>
                <a:gd name="T1" fmla="*/ 314 h 341"/>
                <a:gd name="T2" fmla="*/ 5 w 507"/>
                <a:gd name="T3" fmla="*/ 341 h 341"/>
                <a:gd name="T4" fmla="*/ 9 w 507"/>
                <a:gd name="T5" fmla="*/ 340 h 341"/>
                <a:gd name="T6" fmla="*/ 21 w 507"/>
                <a:gd name="T7" fmla="*/ 337 h 341"/>
                <a:gd name="T8" fmla="*/ 40 w 507"/>
                <a:gd name="T9" fmla="*/ 334 h 341"/>
                <a:gd name="T10" fmla="*/ 64 w 507"/>
                <a:gd name="T11" fmla="*/ 328 h 341"/>
                <a:gd name="T12" fmla="*/ 93 w 507"/>
                <a:gd name="T13" fmla="*/ 319 h 341"/>
                <a:gd name="T14" fmla="*/ 127 w 507"/>
                <a:gd name="T15" fmla="*/ 309 h 341"/>
                <a:gd name="T16" fmla="*/ 164 w 507"/>
                <a:gd name="T17" fmla="*/ 296 h 341"/>
                <a:gd name="T18" fmla="*/ 203 w 507"/>
                <a:gd name="T19" fmla="*/ 279 h 341"/>
                <a:gd name="T20" fmla="*/ 243 w 507"/>
                <a:gd name="T21" fmla="*/ 259 h 341"/>
                <a:gd name="T22" fmla="*/ 285 w 507"/>
                <a:gd name="T23" fmla="*/ 237 h 341"/>
                <a:gd name="T24" fmla="*/ 327 w 507"/>
                <a:gd name="T25" fmla="*/ 210 h 341"/>
                <a:gd name="T26" fmla="*/ 367 w 507"/>
                <a:gd name="T27" fmla="*/ 180 h 341"/>
                <a:gd name="T28" fmla="*/ 407 w 507"/>
                <a:gd name="T29" fmla="*/ 145 h 341"/>
                <a:gd name="T30" fmla="*/ 443 w 507"/>
                <a:gd name="T31" fmla="*/ 106 h 341"/>
                <a:gd name="T32" fmla="*/ 477 w 507"/>
                <a:gd name="T33" fmla="*/ 61 h 341"/>
                <a:gd name="T34" fmla="*/ 507 w 507"/>
                <a:gd name="T35" fmla="*/ 12 h 341"/>
                <a:gd name="T36" fmla="*/ 484 w 507"/>
                <a:gd name="T37" fmla="*/ 0 h 341"/>
                <a:gd name="T38" fmla="*/ 455 w 507"/>
                <a:gd name="T39" fmla="*/ 47 h 341"/>
                <a:gd name="T40" fmla="*/ 423 w 507"/>
                <a:gd name="T41" fmla="*/ 89 h 341"/>
                <a:gd name="T42" fmla="*/ 388 w 507"/>
                <a:gd name="T43" fmla="*/ 127 h 341"/>
                <a:gd name="T44" fmla="*/ 350 w 507"/>
                <a:gd name="T45" fmla="*/ 160 h 341"/>
                <a:gd name="T46" fmla="*/ 311 w 507"/>
                <a:gd name="T47" fmla="*/ 189 h 341"/>
                <a:gd name="T48" fmla="*/ 271 w 507"/>
                <a:gd name="T49" fmla="*/ 214 h 341"/>
                <a:gd name="T50" fmla="*/ 230 w 507"/>
                <a:gd name="T51" fmla="*/ 236 h 341"/>
                <a:gd name="T52" fmla="*/ 191 w 507"/>
                <a:gd name="T53" fmla="*/ 256 h 341"/>
                <a:gd name="T54" fmla="*/ 153 w 507"/>
                <a:gd name="T55" fmla="*/ 271 h 341"/>
                <a:gd name="T56" fmla="*/ 117 w 507"/>
                <a:gd name="T57" fmla="*/ 283 h 341"/>
                <a:gd name="T58" fmla="*/ 85 w 507"/>
                <a:gd name="T59" fmla="*/ 294 h 341"/>
                <a:gd name="T60" fmla="*/ 58 w 507"/>
                <a:gd name="T61" fmla="*/ 302 h 341"/>
                <a:gd name="T62" fmla="*/ 35 w 507"/>
                <a:gd name="T63" fmla="*/ 307 h 341"/>
                <a:gd name="T64" fmla="*/ 16 w 507"/>
                <a:gd name="T65" fmla="*/ 311 h 341"/>
                <a:gd name="T66" fmla="*/ 5 w 507"/>
                <a:gd name="T67" fmla="*/ 313 h 341"/>
                <a:gd name="T68" fmla="*/ 0 w 507"/>
                <a:gd name="T69" fmla="*/ 314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7"/>
                <a:gd name="T106" fmla="*/ 0 h 341"/>
                <a:gd name="T107" fmla="*/ 507 w 507"/>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7" h="341">
                  <a:moveTo>
                    <a:pt x="0" y="314"/>
                  </a:moveTo>
                  <a:lnTo>
                    <a:pt x="5" y="341"/>
                  </a:lnTo>
                  <a:lnTo>
                    <a:pt x="9" y="340"/>
                  </a:lnTo>
                  <a:lnTo>
                    <a:pt x="21" y="337"/>
                  </a:lnTo>
                  <a:lnTo>
                    <a:pt x="40" y="334"/>
                  </a:lnTo>
                  <a:lnTo>
                    <a:pt x="64" y="328"/>
                  </a:lnTo>
                  <a:lnTo>
                    <a:pt x="93" y="319"/>
                  </a:lnTo>
                  <a:lnTo>
                    <a:pt x="127" y="309"/>
                  </a:lnTo>
                  <a:lnTo>
                    <a:pt x="164" y="296"/>
                  </a:lnTo>
                  <a:lnTo>
                    <a:pt x="203" y="279"/>
                  </a:lnTo>
                  <a:lnTo>
                    <a:pt x="243" y="259"/>
                  </a:lnTo>
                  <a:lnTo>
                    <a:pt x="285" y="237"/>
                  </a:lnTo>
                  <a:lnTo>
                    <a:pt x="327" y="210"/>
                  </a:lnTo>
                  <a:lnTo>
                    <a:pt x="367" y="180"/>
                  </a:lnTo>
                  <a:lnTo>
                    <a:pt x="407" y="145"/>
                  </a:lnTo>
                  <a:lnTo>
                    <a:pt x="443" y="106"/>
                  </a:lnTo>
                  <a:lnTo>
                    <a:pt x="477" y="61"/>
                  </a:lnTo>
                  <a:lnTo>
                    <a:pt x="507" y="12"/>
                  </a:lnTo>
                  <a:lnTo>
                    <a:pt x="484" y="0"/>
                  </a:lnTo>
                  <a:lnTo>
                    <a:pt x="455" y="47"/>
                  </a:lnTo>
                  <a:lnTo>
                    <a:pt x="423" y="89"/>
                  </a:lnTo>
                  <a:lnTo>
                    <a:pt x="388" y="127"/>
                  </a:lnTo>
                  <a:lnTo>
                    <a:pt x="350" y="160"/>
                  </a:lnTo>
                  <a:lnTo>
                    <a:pt x="311" y="189"/>
                  </a:lnTo>
                  <a:lnTo>
                    <a:pt x="271" y="214"/>
                  </a:lnTo>
                  <a:lnTo>
                    <a:pt x="230" y="236"/>
                  </a:lnTo>
                  <a:lnTo>
                    <a:pt x="191" y="256"/>
                  </a:lnTo>
                  <a:lnTo>
                    <a:pt x="153" y="271"/>
                  </a:lnTo>
                  <a:lnTo>
                    <a:pt x="117" y="283"/>
                  </a:lnTo>
                  <a:lnTo>
                    <a:pt x="85" y="294"/>
                  </a:lnTo>
                  <a:lnTo>
                    <a:pt x="58" y="302"/>
                  </a:lnTo>
                  <a:lnTo>
                    <a:pt x="35" y="307"/>
                  </a:lnTo>
                  <a:lnTo>
                    <a:pt x="16" y="311"/>
                  </a:lnTo>
                  <a:lnTo>
                    <a:pt x="5" y="313"/>
                  </a:lnTo>
                  <a:lnTo>
                    <a:pt x="0" y="314"/>
                  </a:lnTo>
                  <a:close/>
                </a:path>
              </a:pathLst>
            </a:custGeom>
            <a:solidFill>
              <a:srgbClr val="000000"/>
            </a:solidFill>
            <a:ln w="9525">
              <a:noFill/>
              <a:round/>
              <a:headEnd/>
              <a:tailEnd/>
            </a:ln>
          </p:spPr>
          <p:txBody>
            <a:bodyPr/>
            <a:lstStyle/>
            <a:p>
              <a:endParaRPr lang="ru-RU"/>
            </a:p>
          </p:txBody>
        </p:sp>
        <p:sp>
          <p:nvSpPr>
            <p:cNvPr id="11292" name="Freeform 363"/>
            <p:cNvSpPr>
              <a:spLocks/>
            </p:cNvSpPr>
            <p:nvPr/>
          </p:nvSpPr>
          <p:spPr bwMode="auto">
            <a:xfrm>
              <a:off x="3887" y="3095"/>
              <a:ext cx="58" cy="247"/>
            </a:xfrm>
            <a:custGeom>
              <a:avLst/>
              <a:gdLst>
                <a:gd name="T0" fmla="*/ 0 w 117"/>
                <a:gd name="T1" fmla="*/ 16 h 496"/>
                <a:gd name="T2" fmla="*/ 6 w 117"/>
                <a:gd name="T3" fmla="*/ 24 h 496"/>
                <a:gd name="T4" fmla="*/ 20 w 117"/>
                <a:gd name="T5" fmla="*/ 46 h 496"/>
                <a:gd name="T6" fmla="*/ 38 w 117"/>
                <a:gd name="T7" fmla="*/ 84 h 496"/>
                <a:gd name="T8" fmla="*/ 58 w 117"/>
                <a:gd name="T9" fmla="*/ 135 h 496"/>
                <a:gd name="T10" fmla="*/ 75 w 117"/>
                <a:gd name="T11" fmla="*/ 202 h 496"/>
                <a:gd name="T12" fmla="*/ 87 w 117"/>
                <a:gd name="T13" fmla="*/ 284 h 496"/>
                <a:gd name="T14" fmla="*/ 89 w 117"/>
                <a:gd name="T15" fmla="*/ 380 h 496"/>
                <a:gd name="T16" fmla="*/ 80 w 117"/>
                <a:gd name="T17" fmla="*/ 492 h 496"/>
                <a:gd name="T18" fmla="*/ 106 w 117"/>
                <a:gd name="T19" fmla="*/ 496 h 496"/>
                <a:gd name="T20" fmla="*/ 117 w 117"/>
                <a:gd name="T21" fmla="*/ 379 h 496"/>
                <a:gd name="T22" fmla="*/ 113 w 117"/>
                <a:gd name="T23" fmla="*/ 279 h 496"/>
                <a:gd name="T24" fmla="*/ 101 w 117"/>
                <a:gd name="T25" fmla="*/ 195 h 496"/>
                <a:gd name="T26" fmla="*/ 83 w 117"/>
                <a:gd name="T27" fmla="*/ 126 h 496"/>
                <a:gd name="T28" fmla="*/ 63 w 117"/>
                <a:gd name="T29" fmla="*/ 73 h 496"/>
                <a:gd name="T30" fmla="*/ 43 w 117"/>
                <a:gd name="T31" fmla="*/ 34 h 496"/>
                <a:gd name="T32" fmla="*/ 28 w 117"/>
                <a:gd name="T33" fmla="*/ 9 h 496"/>
                <a:gd name="T34" fmla="*/ 21 w 117"/>
                <a:gd name="T35" fmla="*/ 0 h 496"/>
                <a:gd name="T36" fmla="*/ 0 w 117"/>
                <a:gd name="T37" fmla="*/ 1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496"/>
                <a:gd name="T59" fmla="*/ 117 w 117"/>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496">
                  <a:moveTo>
                    <a:pt x="0" y="16"/>
                  </a:moveTo>
                  <a:lnTo>
                    <a:pt x="6" y="24"/>
                  </a:lnTo>
                  <a:lnTo>
                    <a:pt x="20" y="46"/>
                  </a:lnTo>
                  <a:lnTo>
                    <a:pt x="38" y="84"/>
                  </a:lnTo>
                  <a:lnTo>
                    <a:pt x="58" y="135"/>
                  </a:lnTo>
                  <a:lnTo>
                    <a:pt x="75" y="202"/>
                  </a:lnTo>
                  <a:lnTo>
                    <a:pt x="87" y="284"/>
                  </a:lnTo>
                  <a:lnTo>
                    <a:pt x="89" y="380"/>
                  </a:lnTo>
                  <a:lnTo>
                    <a:pt x="80" y="492"/>
                  </a:lnTo>
                  <a:lnTo>
                    <a:pt x="106" y="496"/>
                  </a:lnTo>
                  <a:lnTo>
                    <a:pt x="117" y="379"/>
                  </a:lnTo>
                  <a:lnTo>
                    <a:pt x="113" y="279"/>
                  </a:lnTo>
                  <a:lnTo>
                    <a:pt x="101" y="195"/>
                  </a:lnTo>
                  <a:lnTo>
                    <a:pt x="83" y="126"/>
                  </a:lnTo>
                  <a:lnTo>
                    <a:pt x="63" y="73"/>
                  </a:lnTo>
                  <a:lnTo>
                    <a:pt x="43" y="34"/>
                  </a:lnTo>
                  <a:lnTo>
                    <a:pt x="28" y="9"/>
                  </a:lnTo>
                  <a:lnTo>
                    <a:pt x="21" y="0"/>
                  </a:lnTo>
                  <a:lnTo>
                    <a:pt x="0" y="16"/>
                  </a:lnTo>
                  <a:close/>
                </a:path>
              </a:pathLst>
            </a:custGeom>
            <a:solidFill>
              <a:srgbClr val="000000"/>
            </a:solidFill>
            <a:ln w="9525">
              <a:noFill/>
              <a:round/>
              <a:headEnd/>
              <a:tailEnd/>
            </a:ln>
          </p:spPr>
          <p:txBody>
            <a:bodyPr/>
            <a:lstStyle/>
            <a:p>
              <a:endParaRPr lang="ru-RU"/>
            </a:p>
          </p:txBody>
        </p:sp>
        <p:sp>
          <p:nvSpPr>
            <p:cNvPr id="11293" name="Freeform 364"/>
            <p:cNvSpPr>
              <a:spLocks/>
            </p:cNvSpPr>
            <p:nvPr/>
          </p:nvSpPr>
          <p:spPr bwMode="auto">
            <a:xfrm>
              <a:off x="3906" y="3325"/>
              <a:ext cx="38" cy="55"/>
            </a:xfrm>
            <a:custGeom>
              <a:avLst/>
              <a:gdLst>
                <a:gd name="T0" fmla="*/ 0 w 75"/>
                <a:gd name="T1" fmla="*/ 87 h 111"/>
                <a:gd name="T2" fmla="*/ 12 w 75"/>
                <a:gd name="T3" fmla="*/ 111 h 111"/>
                <a:gd name="T4" fmla="*/ 27 w 75"/>
                <a:gd name="T5" fmla="*/ 100 h 111"/>
                <a:gd name="T6" fmla="*/ 40 w 75"/>
                <a:gd name="T7" fmla="*/ 87 h 111"/>
                <a:gd name="T8" fmla="*/ 51 w 75"/>
                <a:gd name="T9" fmla="*/ 70 h 111"/>
                <a:gd name="T10" fmla="*/ 59 w 75"/>
                <a:gd name="T11" fmla="*/ 53 h 111"/>
                <a:gd name="T12" fmla="*/ 66 w 75"/>
                <a:gd name="T13" fmla="*/ 37 h 111"/>
                <a:gd name="T14" fmla="*/ 71 w 75"/>
                <a:gd name="T15" fmla="*/ 22 h 111"/>
                <a:gd name="T16" fmla="*/ 74 w 75"/>
                <a:gd name="T17" fmla="*/ 12 h 111"/>
                <a:gd name="T18" fmla="*/ 75 w 75"/>
                <a:gd name="T19" fmla="*/ 6 h 111"/>
                <a:gd name="T20" fmla="*/ 49 w 75"/>
                <a:gd name="T21" fmla="*/ 0 h 111"/>
                <a:gd name="T22" fmla="*/ 46 w 75"/>
                <a:gd name="T23" fmla="*/ 9 h 111"/>
                <a:gd name="T24" fmla="*/ 43 w 75"/>
                <a:gd name="T25" fmla="*/ 20 h 111"/>
                <a:gd name="T26" fmla="*/ 38 w 75"/>
                <a:gd name="T27" fmla="*/ 32 h 111"/>
                <a:gd name="T28" fmla="*/ 34 w 75"/>
                <a:gd name="T29" fmla="*/ 45 h 111"/>
                <a:gd name="T30" fmla="*/ 27 w 75"/>
                <a:gd name="T31" fmla="*/ 58 h 111"/>
                <a:gd name="T32" fmla="*/ 19 w 75"/>
                <a:gd name="T33" fmla="*/ 70 h 111"/>
                <a:gd name="T34" fmla="*/ 11 w 75"/>
                <a:gd name="T35" fmla="*/ 80 h 111"/>
                <a:gd name="T36" fmla="*/ 0 w 75"/>
                <a:gd name="T37" fmla="*/ 87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7"/>
                  </a:moveTo>
                  <a:lnTo>
                    <a:pt x="12" y="111"/>
                  </a:lnTo>
                  <a:lnTo>
                    <a:pt x="27" y="100"/>
                  </a:lnTo>
                  <a:lnTo>
                    <a:pt x="40" y="87"/>
                  </a:lnTo>
                  <a:lnTo>
                    <a:pt x="51" y="70"/>
                  </a:lnTo>
                  <a:lnTo>
                    <a:pt x="59" y="53"/>
                  </a:lnTo>
                  <a:lnTo>
                    <a:pt x="66" y="37"/>
                  </a:lnTo>
                  <a:lnTo>
                    <a:pt x="71" y="22"/>
                  </a:lnTo>
                  <a:lnTo>
                    <a:pt x="74" y="12"/>
                  </a:lnTo>
                  <a:lnTo>
                    <a:pt x="75" y="6"/>
                  </a:lnTo>
                  <a:lnTo>
                    <a:pt x="49" y="0"/>
                  </a:lnTo>
                  <a:lnTo>
                    <a:pt x="46" y="9"/>
                  </a:lnTo>
                  <a:lnTo>
                    <a:pt x="43" y="20"/>
                  </a:lnTo>
                  <a:lnTo>
                    <a:pt x="38" y="32"/>
                  </a:lnTo>
                  <a:lnTo>
                    <a:pt x="34" y="45"/>
                  </a:lnTo>
                  <a:lnTo>
                    <a:pt x="27" y="58"/>
                  </a:lnTo>
                  <a:lnTo>
                    <a:pt x="19" y="70"/>
                  </a:lnTo>
                  <a:lnTo>
                    <a:pt x="11" y="80"/>
                  </a:lnTo>
                  <a:lnTo>
                    <a:pt x="0" y="87"/>
                  </a:lnTo>
                  <a:close/>
                </a:path>
              </a:pathLst>
            </a:custGeom>
            <a:solidFill>
              <a:srgbClr val="000000"/>
            </a:solidFill>
            <a:ln w="9525">
              <a:noFill/>
              <a:round/>
              <a:headEnd/>
              <a:tailEnd/>
            </a:ln>
          </p:spPr>
          <p:txBody>
            <a:bodyPr/>
            <a:lstStyle/>
            <a:p>
              <a:endParaRPr lang="ru-RU"/>
            </a:p>
          </p:txBody>
        </p:sp>
        <p:sp>
          <p:nvSpPr>
            <p:cNvPr id="11294" name="Freeform 365"/>
            <p:cNvSpPr>
              <a:spLocks/>
            </p:cNvSpPr>
            <p:nvPr/>
          </p:nvSpPr>
          <p:spPr bwMode="auto">
            <a:xfrm>
              <a:off x="3999" y="3320"/>
              <a:ext cx="38" cy="55"/>
            </a:xfrm>
            <a:custGeom>
              <a:avLst/>
              <a:gdLst>
                <a:gd name="T0" fmla="*/ 0 w 75"/>
                <a:gd name="T1" fmla="*/ 86 h 109"/>
                <a:gd name="T2" fmla="*/ 13 w 75"/>
                <a:gd name="T3" fmla="*/ 109 h 109"/>
                <a:gd name="T4" fmla="*/ 28 w 75"/>
                <a:gd name="T5" fmla="*/ 99 h 109"/>
                <a:gd name="T6" fmla="*/ 40 w 75"/>
                <a:gd name="T7" fmla="*/ 85 h 109"/>
                <a:gd name="T8" fmla="*/ 52 w 75"/>
                <a:gd name="T9" fmla="*/ 69 h 109"/>
                <a:gd name="T10" fmla="*/ 60 w 75"/>
                <a:gd name="T11" fmla="*/ 52 h 109"/>
                <a:gd name="T12" fmla="*/ 66 w 75"/>
                <a:gd name="T13" fmla="*/ 37 h 109"/>
                <a:gd name="T14" fmla="*/ 70 w 75"/>
                <a:gd name="T15" fmla="*/ 22 h 109"/>
                <a:gd name="T16" fmla="*/ 74 w 75"/>
                <a:gd name="T17" fmla="*/ 11 h 109"/>
                <a:gd name="T18" fmla="*/ 75 w 75"/>
                <a:gd name="T19" fmla="*/ 6 h 109"/>
                <a:gd name="T20" fmla="*/ 50 w 75"/>
                <a:gd name="T21" fmla="*/ 0 h 109"/>
                <a:gd name="T22" fmla="*/ 47 w 75"/>
                <a:gd name="T23" fmla="*/ 9 h 109"/>
                <a:gd name="T24" fmla="*/ 44 w 75"/>
                <a:gd name="T25" fmla="*/ 19 h 109"/>
                <a:gd name="T26" fmla="*/ 39 w 75"/>
                <a:gd name="T27" fmla="*/ 32 h 109"/>
                <a:gd name="T28" fmla="*/ 33 w 75"/>
                <a:gd name="T29" fmla="*/ 45 h 109"/>
                <a:gd name="T30" fmla="*/ 26 w 75"/>
                <a:gd name="T31" fmla="*/ 58 h 109"/>
                <a:gd name="T32" fmla="*/ 18 w 75"/>
                <a:gd name="T33" fmla="*/ 70 h 109"/>
                <a:gd name="T34" fmla="*/ 10 w 75"/>
                <a:gd name="T35" fmla="*/ 79 h 109"/>
                <a:gd name="T36" fmla="*/ 0 w 75"/>
                <a:gd name="T37" fmla="*/ 8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09"/>
                <a:gd name="T59" fmla="*/ 75 w 75"/>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09">
                  <a:moveTo>
                    <a:pt x="0" y="86"/>
                  </a:moveTo>
                  <a:lnTo>
                    <a:pt x="13" y="109"/>
                  </a:lnTo>
                  <a:lnTo>
                    <a:pt x="28" y="99"/>
                  </a:lnTo>
                  <a:lnTo>
                    <a:pt x="40" y="85"/>
                  </a:lnTo>
                  <a:lnTo>
                    <a:pt x="52" y="69"/>
                  </a:lnTo>
                  <a:lnTo>
                    <a:pt x="60" y="52"/>
                  </a:lnTo>
                  <a:lnTo>
                    <a:pt x="66" y="37"/>
                  </a:lnTo>
                  <a:lnTo>
                    <a:pt x="70" y="22"/>
                  </a:lnTo>
                  <a:lnTo>
                    <a:pt x="74" y="11"/>
                  </a:lnTo>
                  <a:lnTo>
                    <a:pt x="75" y="6"/>
                  </a:lnTo>
                  <a:lnTo>
                    <a:pt x="50" y="0"/>
                  </a:lnTo>
                  <a:lnTo>
                    <a:pt x="47" y="9"/>
                  </a:lnTo>
                  <a:lnTo>
                    <a:pt x="44" y="19"/>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295" name="Freeform 366"/>
            <p:cNvSpPr>
              <a:spLocks/>
            </p:cNvSpPr>
            <p:nvPr/>
          </p:nvSpPr>
          <p:spPr bwMode="auto">
            <a:xfrm>
              <a:off x="4078" y="3279"/>
              <a:ext cx="38" cy="55"/>
            </a:xfrm>
            <a:custGeom>
              <a:avLst/>
              <a:gdLst>
                <a:gd name="T0" fmla="*/ 0 w 75"/>
                <a:gd name="T1" fmla="*/ 86 h 111"/>
                <a:gd name="T2" fmla="*/ 12 w 75"/>
                <a:gd name="T3" fmla="*/ 111 h 111"/>
                <a:gd name="T4" fmla="*/ 27 w 75"/>
                <a:gd name="T5" fmla="*/ 100 h 111"/>
                <a:gd name="T6" fmla="*/ 40 w 75"/>
                <a:gd name="T7" fmla="*/ 86 h 111"/>
                <a:gd name="T8" fmla="*/ 52 w 75"/>
                <a:gd name="T9" fmla="*/ 70 h 111"/>
                <a:gd name="T10" fmla="*/ 60 w 75"/>
                <a:gd name="T11" fmla="*/ 53 h 111"/>
                <a:gd name="T12" fmla="*/ 65 w 75"/>
                <a:gd name="T13" fmla="*/ 37 h 111"/>
                <a:gd name="T14" fmla="*/ 70 w 75"/>
                <a:gd name="T15" fmla="*/ 23 h 111"/>
                <a:gd name="T16" fmla="*/ 74 w 75"/>
                <a:gd name="T17" fmla="*/ 11 h 111"/>
                <a:gd name="T18" fmla="*/ 75 w 75"/>
                <a:gd name="T19" fmla="*/ 6 h 111"/>
                <a:gd name="T20" fmla="*/ 49 w 75"/>
                <a:gd name="T21" fmla="*/ 0 h 111"/>
                <a:gd name="T22" fmla="*/ 47 w 75"/>
                <a:gd name="T23" fmla="*/ 9 h 111"/>
                <a:gd name="T24" fmla="*/ 44 w 75"/>
                <a:gd name="T25" fmla="*/ 20 h 111"/>
                <a:gd name="T26" fmla="*/ 39 w 75"/>
                <a:gd name="T27" fmla="*/ 32 h 111"/>
                <a:gd name="T28" fmla="*/ 33 w 75"/>
                <a:gd name="T29" fmla="*/ 45 h 111"/>
                <a:gd name="T30" fmla="*/ 26 w 75"/>
                <a:gd name="T31" fmla="*/ 58 h 111"/>
                <a:gd name="T32" fmla="*/ 18 w 75"/>
                <a:gd name="T33" fmla="*/ 70 h 111"/>
                <a:gd name="T34" fmla="*/ 10 w 75"/>
                <a:gd name="T35" fmla="*/ 79 h 111"/>
                <a:gd name="T36" fmla="*/ 0 w 75"/>
                <a:gd name="T37" fmla="*/ 8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11"/>
                <a:gd name="T59" fmla="*/ 75 w 75"/>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11">
                  <a:moveTo>
                    <a:pt x="0" y="86"/>
                  </a:moveTo>
                  <a:lnTo>
                    <a:pt x="12" y="111"/>
                  </a:lnTo>
                  <a:lnTo>
                    <a:pt x="27" y="100"/>
                  </a:lnTo>
                  <a:lnTo>
                    <a:pt x="40" y="86"/>
                  </a:lnTo>
                  <a:lnTo>
                    <a:pt x="52" y="70"/>
                  </a:lnTo>
                  <a:lnTo>
                    <a:pt x="60" y="53"/>
                  </a:lnTo>
                  <a:lnTo>
                    <a:pt x="65" y="37"/>
                  </a:lnTo>
                  <a:lnTo>
                    <a:pt x="70" y="23"/>
                  </a:lnTo>
                  <a:lnTo>
                    <a:pt x="74" y="11"/>
                  </a:lnTo>
                  <a:lnTo>
                    <a:pt x="75" y="6"/>
                  </a:lnTo>
                  <a:lnTo>
                    <a:pt x="49" y="0"/>
                  </a:lnTo>
                  <a:lnTo>
                    <a:pt x="47" y="9"/>
                  </a:lnTo>
                  <a:lnTo>
                    <a:pt x="44" y="20"/>
                  </a:lnTo>
                  <a:lnTo>
                    <a:pt x="39" y="32"/>
                  </a:lnTo>
                  <a:lnTo>
                    <a:pt x="33" y="45"/>
                  </a:lnTo>
                  <a:lnTo>
                    <a:pt x="26" y="58"/>
                  </a:lnTo>
                  <a:lnTo>
                    <a:pt x="18" y="70"/>
                  </a:lnTo>
                  <a:lnTo>
                    <a:pt x="10" y="79"/>
                  </a:lnTo>
                  <a:lnTo>
                    <a:pt x="0" y="86"/>
                  </a:lnTo>
                  <a:close/>
                </a:path>
              </a:pathLst>
            </a:custGeom>
            <a:solidFill>
              <a:srgbClr val="000000"/>
            </a:solidFill>
            <a:ln w="9525">
              <a:noFill/>
              <a:round/>
              <a:headEnd/>
              <a:tailEnd/>
            </a:ln>
          </p:spPr>
          <p:txBody>
            <a:bodyPr/>
            <a:lstStyle/>
            <a:p>
              <a:endParaRPr lang="ru-RU"/>
            </a:p>
          </p:txBody>
        </p:sp>
        <p:sp>
          <p:nvSpPr>
            <p:cNvPr id="11296" name="Freeform 367"/>
            <p:cNvSpPr>
              <a:spLocks/>
            </p:cNvSpPr>
            <p:nvPr/>
          </p:nvSpPr>
          <p:spPr bwMode="auto">
            <a:xfrm>
              <a:off x="3823" y="3047"/>
              <a:ext cx="106" cy="305"/>
            </a:xfrm>
            <a:custGeom>
              <a:avLst/>
              <a:gdLst>
                <a:gd name="T0" fmla="*/ 197 w 212"/>
                <a:gd name="T1" fmla="*/ 611 h 611"/>
                <a:gd name="T2" fmla="*/ 212 w 212"/>
                <a:gd name="T3" fmla="*/ 588 h 611"/>
                <a:gd name="T4" fmla="*/ 163 w 212"/>
                <a:gd name="T5" fmla="*/ 550 h 611"/>
                <a:gd name="T6" fmla="*/ 121 w 212"/>
                <a:gd name="T7" fmla="*/ 509 h 611"/>
                <a:gd name="T8" fmla="*/ 89 w 212"/>
                <a:gd name="T9" fmla="*/ 464 h 611"/>
                <a:gd name="T10" fmla="*/ 65 w 212"/>
                <a:gd name="T11" fmla="*/ 418 h 611"/>
                <a:gd name="T12" fmla="*/ 48 w 212"/>
                <a:gd name="T13" fmla="*/ 369 h 611"/>
                <a:gd name="T14" fmla="*/ 36 w 212"/>
                <a:gd name="T15" fmla="*/ 322 h 611"/>
                <a:gd name="T16" fmla="*/ 29 w 212"/>
                <a:gd name="T17" fmla="*/ 275 h 611"/>
                <a:gd name="T18" fmla="*/ 27 w 212"/>
                <a:gd name="T19" fmla="*/ 229 h 611"/>
                <a:gd name="T20" fmla="*/ 28 w 212"/>
                <a:gd name="T21" fmla="*/ 185 h 611"/>
                <a:gd name="T22" fmla="*/ 32 w 212"/>
                <a:gd name="T23" fmla="*/ 145 h 611"/>
                <a:gd name="T24" fmla="*/ 37 w 212"/>
                <a:gd name="T25" fmla="*/ 108 h 611"/>
                <a:gd name="T26" fmla="*/ 44 w 212"/>
                <a:gd name="T27" fmla="*/ 75 h 611"/>
                <a:gd name="T28" fmla="*/ 51 w 212"/>
                <a:gd name="T29" fmla="*/ 49 h 611"/>
                <a:gd name="T30" fmla="*/ 57 w 212"/>
                <a:gd name="T31" fmla="*/ 28 h 611"/>
                <a:gd name="T32" fmla="*/ 60 w 212"/>
                <a:gd name="T33" fmla="*/ 14 h 611"/>
                <a:gd name="T34" fmla="*/ 63 w 212"/>
                <a:gd name="T35" fmla="*/ 10 h 611"/>
                <a:gd name="T36" fmla="*/ 37 w 212"/>
                <a:gd name="T37" fmla="*/ 0 h 611"/>
                <a:gd name="T38" fmla="*/ 35 w 212"/>
                <a:gd name="T39" fmla="*/ 6 h 611"/>
                <a:gd name="T40" fmla="*/ 32 w 212"/>
                <a:gd name="T41" fmla="*/ 20 h 611"/>
                <a:gd name="T42" fmla="*/ 25 w 212"/>
                <a:gd name="T43" fmla="*/ 41 h 611"/>
                <a:gd name="T44" fmla="*/ 18 w 212"/>
                <a:gd name="T45" fmla="*/ 68 h 611"/>
                <a:gd name="T46" fmla="*/ 11 w 212"/>
                <a:gd name="T47" fmla="*/ 103 h 611"/>
                <a:gd name="T48" fmla="*/ 5 w 212"/>
                <a:gd name="T49" fmla="*/ 142 h 611"/>
                <a:gd name="T50" fmla="*/ 2 w 212"/>
                <a:gd name="T51" fmla="*/ 185 h 611"/>
                <a:gd name="T52" fmla="*/ 0 w 212"/>
                <a:gd name="T53" fmla="*/ 231 h 611"/>
                <a:gd name="T54" fmla="*/ 3 w 212"/>
                <a:gd name="T55" fmla="*/ 279 h 611"/>
                <a:gd name="T56" fmla="*/ 10 w 212"/>
                <a:gd name="T57" fmla="*/ 329 h 611"/>
                <a:gd name="T58" fmla="*/ 22 w 212"/>
                <a:gd name="T59" fmla="*/ 380 h 611"/>
                <a:gd name="T60" fmla="*/ 41 w 212"/>
                <a:gd name="T61" fmla="*/ 430 h 611"/>
                <a:gd name="T62" fmla="*/ 67 w 212"/>
                <a:gd name="T63" fmla="*/ 479 h 611"/>
                <a:gd name="T64" fmla="*/ 101 w 212"/>
                <a:gd name="T65" fmla="*/ 526 h 611"/>
                <a:gd name="T66" fmla="*/ 144 w 212"/>
                <a:gd name="T67" fmla="*/ 571 h 611"/>
                <a:gd name="T68" fmla="*/ 197 w 212"/>
                <a:gd name="T69" fmla="*/ 611 h 6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611"/>
                <a:gd name="T107" fmla="*/ 212 w 212"/>
                <a:gd name="T108" fmla="*/ 611 h 6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611">
                  <a:moveTo>
                    <a:pt x="197" y="611"/>
                  </a:moveTo>
                  <a:lnTo>
                    <a:pt x="212" y="588"/>
                  </a:lnTo>
                  <a:lnTo>
                    <a:pt x="163" y="550"/>
                  </a:lnTo>
                  <a:lnTo>
                    <a:pt x="121" y="509"/>
                  </a:lnTo>
                  <a:lnTo>
                    <a:pt x="89" y="464"/>
                  </a:lnTo>
                  <a:lnTo>
                    <a:pt x="65" y="418"/>
                  </a:lnTo>
                  <a:lnTo>
                    <a:pt x="48" y="369"/>
                  </a:lnTo>
                  <a:lnTo>
                    <a:pt x="36" y="322"/>
                  </a:lnTo>
                  <a:lnTo>
                    <a:pt x="29" y="275"/>
                  </a:lnTo>
                  <a:lnTo>
                    <a:pt x="27" y="229"/>
                  </a:lnTo>
                  <a:lnTo>
                    <a:pt x="28" y="185"/>
                  </a:lnTo>
                  <a:lnTo>
                    <a:pt x="32" y="145"/>
                  </a:lnTo>
                  <a:lnTo>
                    <a:pt x="37" y="108"/>
                  </a:lnTo>
                  <a:lnTo>
                    <a:pt x="44" y="75"/>
                  </a:lnTo>
                  <a:lnTo>
                    <a:pt x="51" y="49"/>
                  </a:lnTo>
                  <a:lnTo>
                    <a:pt x="57" y="28"/>
                  </a:lnTo>
                  <a:lnTo>
                    <a:pt x="60" y="14"/>
                  </a:lnTo>
                  <a:lnTo>
                    <a:pt x="63" y="10"/>
                  </a:lnTo>
                  <a:lnTo>
                    <a:pt x="37" y="0"/>
                  </a:lnTo>
                  <a:lnTo>
                    <a:pt x="35" y="6"/>
                  </a:lnTo>
                  <a:lnTo>
                    <a:pt x="32" y="20"/>
                  </a:lnTo>
                  <a:lnTo>
                    <a:pt x="25" y="41"/>
                  </a:lnTo>
                  <a:lnTo>
                    <a:pt x="18" y="68"/>
                  </a:lnTo>
                  <a:lnTo>
                    <a:pt x="11" y="103"/>
                  </a:lnTo>
                  <a:lnTo>
                    <a:pt x="5" y="142"/>
                  </a:lnTo>
                  <a:lnTo>
                    <a:pt x="2" y="185"/>
                  </a:lnTo>
                  <a:lnTo>
                    <a:pt x="0" y="231"/>
                  </a:lnTo>
                  <a:lnTo>
                    <a:pt x="3" y="279"/>
                  </a:lnTo>
                  <a:lnTo>
                    <a:pt x="10" y="329"/>
                  </a:lnTo>
                  <a:lnTo>
                    <a:pt x="22" y="380"/>
                  </a:lnTo>
                  <a:lnTo>
                    <a:pt x="41" y="430"/>
                  </a:lnTo>
                  <a:lnTo>
                    <a:pt x="67" y="479"/>
                  </a:lnTo>
                  <a:lnTo>
                    <a:pt x="101" y="526"/>
                  </a:lnTo>
                  <a:lnTo>
                    <a:pt x="144" y="571"/>
                  </a:lnTo>
                  <a:lnTo>
                    <a:pt x="197" y="611"/>
                  </a:lnTo>
                  <a:close/>
                </a:path>
              </a:pathLst>
            </a:custGeom>
            <a:solidFill>
              <a:srgbClr val="000000"/>
            </a:solidFill>
            <a:ln w="9525">
              <a:noFill/>
              <a:round/>
              <a:headEnd/>
              <a:tailEnd/>
            </a:ln>
          </p:spPr>
          <p:txBody>
            <a:bodyPr/>
            <a:lstStyle/>
            <a:p>
              <a:endParaRPr lang="ru-RU"/>
            </a:p>
          </p:txBody>
        </p:sp>
        <p:sp>
          <p:nvSpPr>
            <p:cNvPr id="11297" name="Freeform 368"/>
            <p:cNvSpPr>
              <a:spLocks/>
            </p:cNvSpPr>
            <p:nvPr/>
          </p:nvSpPr>
          <p:spPr bwMode="auto">
            <a:xfrm>
              <a:off x="3728" y="2981"/>
              <a:ext cx="111" cy="382"/>
            </a:xfrm>
            <a:custGeom>
              <a:avLst/>
              <a:gdLst>
                <a:gd name="T0" fmla="*/ 207 w 222"/>
                <a:gd name="T1" fmla="*/ 764 h 764"/>
                <a:gd name="T2" fmla="*/ 222 w 222"/>
                <a:gd name="T3" fmla="*/ 743 h 764"/>
                <a:gd name="T4" fmla="*/ 165 w 222"/>
                <a:gd name="T5" fmla="*/ 696 h 764"/>
                <a:gd name="T6" fmla="*/ 120 w 222"/>
                <a:gd name="T7" fmla="*/ 643 h 764"/>
                <a:gd name="T8" fmla="*/ 86 w 222"/>
                <a:gd name="T9" fmla="*/ 588 h 764"/>
                <a:gd name="T10" fmla="*/ 59 w 222"/>
                <a:gd name="T11" fmla="*/ 529 h 764"/>
                <a:gd name="T12" fmla="*/ 42 w 222"/>
                <a:gd name="T13" fmla="*/ 469 h 764"/>
                <a:gd name="T14" fmla="*/ 31 w 222"/>
                <a:gd name="T15" fmla="*/ 408 h 764"/>
                <a:gd name="T16" fmla="*/ 27 w 222"/>
                <a:gd name="T17" fmla="*/ 348 h 764"/>
                <a:gd name="T18" fmla="*/ 27 w 222"/>
                <a:gd name="T19" fmla="*/ 289 h 764"/>
                <a:gd name="T20" fmla="*/ 31 w 222"/>
                <a:gd name="T21" fmla="*/ 233 h 764"/>
                <a:gd name="T22" fmla="*/ 40 w 222"/>
                <a:gd name="T23" fmla="*/ 181 h 764"/>
                <a:gd name="T24" fmla="*/ 49 w 222"/>
                <a:gd name="T25" fmla="*/ 134 h 764"/>
                <a:gd name="T26" fmla="*/ 58 w 222"/>
                <a:gd name="T27" fmla="*/ 93 h 764"/>
                <a:gd name="T28" fmla="*/ 67 w 222"/>
                <a:gd name="T29" fmla="*/ 59 h 764"/>
                <a:gd name="T30" fmla="*/ 76 w 222"/>
                <a:gd name="T31" fmla="*/ 32 h 764"/>
                <a:gd name="T32" fmla="*/ 82 w 222"/>
                <a:gd name="T33" fmla="*/ 16 h 764"/>
                <a:gd name="T34" fmla="*/ 84 w 222"/>
                <a:gd name="T35" fmla="*/ 9 h 764"/>
                <a:gd name="T36" fmla="*/ 60 w 222"/>
                <a:gd name="T37" fmla="*/ 0 h 764"/>
                <a:gd name="T38" fmla="*/ 58 w 222"/>
                <a:gd name="T39" fmla="*/ 7 h 764"/>
                <a:gd name="T40" fmla="*/ 51 w 222"/>
                <a:gd name="T41" fmla="*/ 24 h 764"/>
                <a:gd name="T42" fmla="*/ 43 w 222"/>
                <a:gd name="T43" fmla="*/ 51 h 764"/>
                <a:gd name="T44" fmla="*/ 33 w 222"/>
                <a:gd name="T45" fmla="*/ 87 h 764"/>
                <a:gd name="T46" fmla="*/ 22 w 222"/>
                <a:gd name="T47" fmla="*/ 129 h 764"/>
                <a:gd name="T48" fmla="*/ 13 w 222"/>
                <a:gd name="T49" fmla="*/ 179 h 764"/>
                <a:gd name="T50" fmla="*/ 6 w 222"/>
                <a:gd name="T51" fmla="*/ 233 h 764"/>
                <a:gd name="T52" fmla="*/ 2 w 222"/>
                <a:gd name="T53" fmla="*/ 291 h 764"/>
                <a:gd name="T54" fmla="*/ 0 w 222"/>
                <a:gd name="T55" fmla="*/ 352 h 764"/>
                <a:gd name="T56" fmla="*/ 6 w 222"/>
                <a:gd name="T57" fmla="*/ 414 h 764"/>
                <a:gd name="T58" fmla="*/ 16 w 222"/>
                <a:gd name="T59" fmla="*/ 477 h 764"/>
                <a:gd name="T60" fmla="*/ 36 w 222"/>
                <a:gd name="T61" fmla="*/ 541 h 764"/>
                <a:gd name="T62" fmla="*/ 63 w 222"/>
                <a:gd name="T63" fmla="*/ 602 h 764"/>
                <a:gd name="T64" fmla="*/ 99 w 222"/>
                <a:gd name="T65" fmla="*/ 660 h 764"/>
                <a:gd name="T66" fmla="*/ 147 w 222"/>
                <a:gd name="T67" fmla="*/ 715 h 764"/>
                <a:gd name="T68" fmla="*/ 207 w 222"/>
                <a:gd name="T69" fmla="*/ 764 h 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764"/>
                <a:gd name="T107" fmla="*/ 222 w 222"/>
                <a:gd name="T108" fmla="*/ 764 h 7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764">
                  <a:moveTo>
                    <a:pt x="207" y="764"/>
                  </a:moveTo>
                  <a:lnTo>
                    <a:pt x="222" y="743"/>
                  </a:lnTo>
                  <a:lnTo>
                    <a:pt x="165" y="696"/>
                  </a:lnTo>
                  <a:lnTo>
                    <a:pt x="120" y="643"/>
                  </a:lnTo>
                  <a:lnTo>
                    <a:pt x="86" y="588"/>
                  </a:lnTo>
                  <a:lnTo>
                    <a:pt x="59" y="529"/>
                  </a:lnTo>
                  <a:lnTo>
                    <a:pt x="42" y="469"/>
                  </a:lnTo>
                  <a:lnTo>
                    <a:pt x="31" y="408"/>
                  </a:lnTo>
                  <a:lnTo>
                    <a:pt x="27" y="348"/>
                  </a:lnTo>
                  <a:lnTo>
                    <a:pt x="27" y="289"/>
                  </a:lnTo>
                  <a:lnTo>
                    <a:pt x="31" y="233"/>
                  </a:lnTo>
                  <a:lnTo>
                    <a:pt x="40" y="181"/>
                  </a:lnTo>
                  <a:lnTo>
                    <a:pt x="49" y="134"/>
                  </a:lnTo>
                  <a:lnTo>
                    <a:pt x="58" y="93"/>
                  </a:lnTo>
                  <a:lnTo>
                    <a:pt x="67" y="59"/>
                  </a:lnTo>
                  <a:lnTo>
                    <a:pt x="76" y="32"/>
                  </a:lnTo>
                  <a:lnTo>
                    <a:pt x="82" y="16"/>
                  </a:lnTo>
                  <a:lnTo>
                    <a:pt x="84" y="9"/>
                  </a:lnTo>
                  <a:lnTo>
                    <a:pt x="60" y="0"/>
                  </a:lnTo>
                  <a:lnTo>
                    <a:pt x="58" y="7"/>
                  </a:lnTo>
                  <a:lnTo>
                    <a:pt x="51" y="24"/>
                  </a:lnTo>
                  <a:lnTo>
                    <a:pt x="43" y="51"/>
                  </a:lnTo>
                  <a:lnTo>
                    <a:pt x="33" y="87"/>
                  </a:lnTo>
                  <a:lnTo>
                    <a:pt x="22" y="129"/>
                  </a:lnTo>
                  <a:lnTo>
                    <a:pt x="13" y="179"/>
                  </a:lnTo>
                  <a:lnTo>
                    <a:pt x="6" y="233"/>
                  </a:lnTo>
                  <a:lnTo>
                    <a:pt x="2" y="291"/>
                  </a:lnTo>
                  <a:lnTo>
                    <a:pt x="0" y="352"/>
                  </a:lnTo>
                  <a:lnTo>
                    <a:pt x="6" y="414"/>
                  </a:lnTo>
                  <a:lnTo>
                    <a:pt x="16" y="477"/>
                  </a:lnTo>
                  <a:lnTo>
                    <a:pt x="36" y="541"/>
                  </a:lnTo>
                  <a:lnTo>
                    <a:pt x="63" y="602"/>
                  </a:lnTo>
                  <a:lnTo>
                    <a:pt x="99" y="660"/>
                  </a:lnTo>
                  <a:lnTo>
                    <a:pt x="147" y="715"/>
                  </a:lnTo>
                  <a:lnTo>
                    <a:pt x="207" y="764"/>
                  </a:lnTo>
                  <a:close/>
                </a:path>
              </a:pathLst>
            </a:custGeom>
            <a:solidFill>
              <a:srgbClr val="000000"/>
            </a:solidFill>
            <a:ln w="9525">
              <a:noFill/>
              <a:round/>
              <a:headEnd/>
              <a:tailEnd/>
            </a:ln>
          </p:spPr>
          <p:txBody>
            <a:bodyPr/>
            <a:lstStyle/>
            <a:p>
              <a:endParaRPr lang="ru-RU"/>
            </a:p>
          </p:txBody>
        </p:sp>
      </p:grpSp>
      <p:sp>
        <p:nvSpPr>
          <p:cNvPr id="11271" name="Rectangle 370"/>
          <p:cNvSpPr>
            <a:spLocks noChangeArrowheads="1"/>
          </p:cNvSpPr>
          <p:nvPr/>
        </p:nvSpPr>
        <p:spPr bwMode="auto">
          <a:xfrm>
            <a:off x="2667000" y="1897063"/>
            <a:ext cx="1098550" cy="274637"/>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a:p>
        </p:txBody>
      </p:sp>
      <p:sp>
        <p:nvSpPr>
          <p:cNvPr id="11273" name="Rectangle 372"/>
          <p:cNvSpPr>
            <a:spLocks noChangeArrowheads="1"/>
          </p:cNvSpPr>
          <p:nvPr/>
        </p:nvSpPr>
        <p:spPr bwMode="auto">
          <a:xfrm>
            <a:off x="3452813" y="2168525"/>
            <a:ext cx="1098550" cy="274638"/>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a:p>
        </p:txBody>
      </p:sp>
      <p:pic>
        <p:nvPicPr>
          <p:cNvPr id="11274" name="Picture 371"/>
          <p:cNvPicPr>
            <a:picLocks noChangeAspect="1" noChangeArrowheads="1"/>
          </p:cNvPicPr>
          <p:nvPr/>
        </p:nvPicPr>
        <p:blipFill>
          <a:blip r:embed="rId5"/>
          <a:srcRect/>
          <a:stretch>
            <a:fillRect/>
          </a:stretch>
        </p:blipFill>
        <p:spPr bwMode="auto">
          <a:xfrm>
            <a:off x="0" y="0"/>
            <a:ext cx="1331913" cy="1268413"/>
          </a:xfrm>
          <a:prstGeom prst="rect">
            <a:avLst/>
          </a:prstGeom>
          <a:noFill/>
          <a:ln w="9525">
            <a:noFill/>
            <a:miter lim="800000"/>
            <a:headEnd/>
            <a:tailEnd/>
          </a:ln>
        </p:spPr>
      </p:pic>
      <p:pic>
        <p:nvPicPr>
          <p:cNvPr id="11275" name="Picture 373"/>
          <p:cNvPicPr>
            <a:picLocks noChangeAspect="1" noChangeArrowheads="1"/>
          </p:cNvPicPr>
          <p:nvPr/>
        </p:nvPicPr>
        <p:blipFill>
          <a:blip r:embed="rId5"/>
          <a:srcRect/>
          <a:stretch>
            <a:fillRect/>
          </a:stretch>
        </p:blipFill>
        <p:spPr bwMode="auto">
          <a:xfrm>
            <a:off x="7740650" y="5516563"/>
            <a:ext cx="1403350" cy="1341437"/>
          </a:xfrm>
          <a:prstGeom prst="rect">
            <a:avLst/>
          </a:prstGeom>
          <a:noFill/>
          <a:ln w="9525">
            <a:noFill/>
            <a:miter lim="800000"/>
            <a:headEnd/>
            <a:tailEnd/>
          </a:ln>
        </p:spPr>
      </p:pic>
      <p:sp>
        <p:nvSpPr>
          <p:cNvPr id="11276" name="Rectangle 375"/>
          <p:cNvSpPr>
            <a:spLocks noChangeArrowheads="1"/>
          </p:cNvSpPr>
          <p:nvPr/>
        </p:nvSpPr>
        <p:spPr bwMode="auto">
          <a:xfrm>
            <a:off x="3452813" y="2168525"/>
            <a:ext cx="1098550" cy="274638"/>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a:p>
        </p:txBody>
      </p:sp>
      <p:pic>
        <p:nvPicPr>
          <p:cNvPr id="11277" name="Picture 376"/>
          <p:cNvPicPr>
            <a:picLocks noChangeAspect="1" noChangeArrowheads="1"/>
          </p:cNvPicPr>
          <p:nvPr/>
        </p:nvPicPr>
        <p:blipFill>
          <a:blip r:embed="rId6"/>
          <a:srcRect/>
          <a:stretch>
            <a:fillRect/>
          </a:stretch>
        </p:blipFill>
        <p:spPr bwMode="auto">
          <a:xfrm>
            <a:off x="0" y="5516563"/>
            <a:ext cx="1476375" cy="1341437"/>
          </a:xfrm>
          <a:prstGeom prst="rect">
            <a:avLst/>
          </a:prstGeom>
          <a:noFill/>
          <a:ln w="9525">
            <a:noFill/>
            <a:miter lim="800000"/>
            <a:headEnd/>
            <a:tailEnd/>
          </a:ln>
        </p:spPr>
      </p:pic>
      <p:pic>
        <p:nvPicPr>
          <p:cNvPr id="11278" name="Picture 377"/>
          <p:cNvPicPr>
            <a:picLocks noChangeAspect="1" noChangeArrowheads="1"/>
          </p:cNvPicPr>
          <p:nvPr/>
        </p:nvPicPr>
        <p:blipFill>
          <a:blip r:embed="rId7"/>
          <a:srcRect/>
          <a:stretch>
            <a:fillRect/>
          </a:stretch>
        </p:blipFill>
        <p:spPr bwMode="auto">
          <a:xfrm>
            <a:off x="7740650" y="0"/>
            <a:ext cx="1403350" cy="1268413"/>
          </a:xfrm>
          <a:prstGeom prst="rect">
            <a:avLst/>
          </a:prstGeom>
          <a:noFill/>
          <a:ln w="9525">
            <a:noFill/>
            <a:miter lim="800000"/>
            <a:headEnd/>
            <a:tailEnd/>
          </a:ln>
        </p:spPr>
      </p:pic>
      <p:sp>
        <p:nvSpPr>
          <p:cNvPr id="11279" name="Rectangle 379"/>
          <p:cNvSpPr>
            <a:spLocks noChangeArrowheads="1"/>
          </p:cNvSpPr>
          <p:nvPr/>
        </p:nvSpPr>
        <p:spPr bwMode="auto">
          <a:xfrm>
            <a:off x="0" y="1524000"/>
            <a:ext cx="9144000" cy="0"/>
          </a:xfrm>
          <a:prstGeom prst="rect">
            <a:avLst/>
          </a:prstGeom>
          <a:noFill/>
          <a:ln w="9525">
            <a:noFill/>
            <a:miter lim="800000"/>
            <a:headEnd/>
            <a:tailEnd/>
          </a:ln>
        </p:spPr>
        <p:txBody>
          <a:bodyPr wrap="none" anchor="ctr">
            <a:spAutoFit/>
          </a:bodyPr>
          <a:lstStyle/>
          <a:p>
            <a:endParaRPr lang="ru-RU"/>
          </a:p>
        </p:txBody>
      </p:sp>
      <p:pic>
        <p:nvPicPr>
          <p:cNvPr id="11280" name="Picture 378"/>
          <p:cNvPicPr>
            <a:picLocks noChangeAspect="1" noChangeArrowheads="1"/>
          </p:cNvPicPr>
          <p:nvPr/>
        </p:nvPicPr>
        <p:blipFill>
          <a:blip r:embed="rId8"/>
          <a:srcRect/>
          <a:stretch>
            <a:fillRect/>
          </a:stretch>
        </p:blipFill>
        <p:spPr bwMode="auto">
          <a:xfrm>
            <a:off x="0" y="2565400"/>
            <a:ext cx="1331913" cy="1368425"/>
          </a:xfrm>
          <a:prstGeom prst="rect">
            <a:avLst/>
          </a:prstGeom>
          <a:noFill/>
          <a:ln w="9525">
            <a:noFill/>
            <a:miter lim="800000"/>
            <a:headEnd/>
            <a:tailEnd/>
          </a:ln>
        </p:spPr>
      </p:pic>
      <p:pic>
        <p:nvPicPr>
          <p:cNvPr id="11281" name="Picture 380"/>
          <p:cNvPicPr>
            <a:picLocks noChangeAspect="1" noChangeArrowheads="1"/>
          </p:cNvPicPr>
          <p:nvPr/>
        </p:nvPicPr>
        <p:blipFill>
          <a:blip r:embed="rId8"/>
          <a:srcRect/>
          <a:stretch>
            <a:fillRect/>
          </a:stretch>
        </p:blipFill>
        <p:spPr bwMode="auto">
          <a:xfrm>
            <a:off x="7812088" y="2492375"/>
            <a:ext cx="1331912" cy="1368425"/>
          </a:xfrm>
          <a:prstGeom prst="rect">
            <a:avLst/>
          </a:prstGeom>
          <a:noFill/>
          <a:ln w="9525">
            <a:noFill/>
            <a:miter lim="800000"/>
            <a:headEnd/>
            <a:tailEnd/>
          </a:ln>
        </p:spPr>
      </p:pic>
      <p:sp>
        <p:nvSpPr>
          <p:cNvPr id="82" name="Заголовок 81"/>
          <p:cNvSpPr>
            <a:spLocks noGrp="1"/>
          </p:cNvSpPr>
          <p:nvPr>
            <p:ph type="title"/>
          </p:nvPr>
        </p:nvSpPr>
        <p:spPr/>
        <p:txBody>
          <a:bodyPr/>
          <a:lstStyle/>
          <a:p>
            <a:endParaRPr lang="ru-RU"/>
          </a:p>
        </p:txBody>
      </p:sp>
      <p:sp>
        <p:nvSpPr>
          <p:cNvPr id="83" name="Содержимое 82"/>
          <p:cNvSpPr>
            <a:spLocks noGrp="1"/>
          </p:cNvSpPr>
          <p:nvPr>
            <p:ph idx="1"/>
          </p:nvPr>
        </p:nvSpPr>
        <p:spPr/>
        <p:txBody>
          <a:bodyPr/>
          <a:lstStyle/>
          <a:p>
            <a:pPr algn="ctr"/>
            <a:r>
              <a:rPr lang="ru-RU" dirty="0" smtClean="0"/>
              <a:t> </a:t>
            </a:r>
            <a:r>
              <a:rPr lang="ru-RU" dirty="0" smtClean="0"/>
              <a:t>  </a:t>
            </a:r>
            <a:r>
              <a:rPr lang="ru-RU" i="1" dirty="0" smtClean="0">
                <a:solidFill>
                  <a:srgbClr val="FF0000"/>
                </a:solidFill>
                <a:latin typeface="Arial Black" pitchFamily="34" charset="0"/>
              </a:rPr>
              <a:t>Волейбол.</a:t>
            </a:r>
          </a:p>
          <a:p>
            <a:pPr algn="ctr">
              <a:buNone/>
            </a:pPr>
            <a:r>
              <a:rPr lang="ru-RU" i="1" dirty="0" smtClean="0">
                <a:solidFill>
                  <a:srgbClr val="FF0000"/>
                </a:solidFill>
                <a:latin typeface="Arial Black" pitchFamily="34" charset="0"/>
              </a:rPr>
              <a:t>Основные элементы игры.</a:t>
            </a:r>
          </a:p>
          <a:p>
            <a:pPr algn="ctr">
              <a:buNone/>
            </a:pPr>
            <a:endParaRPr lang="ru-RU" i="1" dirty="0" smtClean="0">
              <a:solidFill>
                <a:srgbClr val="FF0000"/>
              </a:solidFill>
              <a:latin typeface="Arial Black" pitchFamily="34" charset="0"/>
            </a:endParaRPr>
          </a:p>
          <a:p>
            <a:pPr algn="ctr">
              <a:buNone/>
            </a:pPr>
            <a:endParaRPr lang="ru-RU" i="1" dirty="0" smtClean="0">
              <a:solidFill>
                <a:srgbClr val="FF0000"/>
              </a:solidFill>
              <a:latin typeface="Arial Black" pitchFamily="34" charset="0"/>
            </a:endParaRPr>
          </a:p>
          <a:p>
            <a:pPr algn="ctr">
              <a:buNone/>
            </a:pPr>
            <a:endParaRPr lang="ru-RU" i="1" dirty="0" smtClean="0">
              <a:solidFill>
                <a:srgbClr val="FF0000"/>
              </a:solidFill>
              <a:latin typeface="Arial Black" pitchFamily="34" charset="0"/>
            </a:endParaRPr>
          </a:p>
          <a:p>
            <a:pPr algn="r">
              <a:buNone/>
            </a:pPr>
            <a:r>
              <a:rPr lang="ru-RU" sz="2400" i="1" dirty="0" smtClean="0">
                <a:solidFill>
                  <a:srgbClr val="FF0000"/>
                </a:solidFill>
                <a:latin typeface="Arial Black" pitchFamily="34" charset="0"/>
              </a:rPr>
              <a:t>Автор: </a:t>
            </a:r>
            <a:r>
              <a:rPr lang="ru-RU" sz="2400" i="1" dirty="0" err="1" smtClean="0">
                <a:solidFill>
                  <a:srgbClr val="FF0000"/>
                </a:solidFill>
                <a:latin typeface="Arial Black" pitchFamily="34" charset="0"/>
              </a:rPr>
              <a:t>Вольвич</a:t>
            </a:r>
            <a:r>
              <a:rPr lang="ru-RU" sz="2400" i="1" dirty="0" smtClean="0">
                <a:solidFill>
                  <a:srgbClr val="FF0000"/>
                </a:solidFill>
                <a:latin typeface="Arial Black" pitchFamily="34" charset="0"/>
              </a:rPr>
              <a:t> А.А.</a:t>
            </a:r>
          </a:p>
          <a:p>
            <a:pPr algn="r">
              <a:buNone/>
            </a:pPr>
            <a:r>
              <a:rPr lang="ru-RU" sz="2400" i="1" dirty="0" smtClean="0">
                <a:solidFill>
                  <a:srgbClr val="FF0000"/>
                </a:solidFill>
                <a:latin typeface="Arial Black" pitchFamily="34" charset="0"/>
              </a:rPr>
              <a:t>МАУДОД «СДЮСШОР»</a:t>
            </a:r>
            <a:endParaRPr lang="ru-RU" sz="2400" i="1" dirty="0">
              <a:solidFill>
                <a:srgbClr val="FF0000"/>
              </a:solidFill>
              <a:latin typeface="Arial Black" pitchFamily="34" charset="0"/>
            </a:endParaRPr>
          </a:p>
        </p:txBody>
      </p:sp>
    </p:spTree>
  </p:cSld>
  <p:clrMapOvr>
    <a:masterClrMapping/>
  </p:clrMapOvr>
  <p:transition spd="med"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04" fill="hold"/>
                                        <p:tgtEl>
                                          <p:spTgt spid="399677"/>
                                        </p:tgtEl>
                                      </p:cBhvr>
                                    </p:cmd>
                                  </p:childTnLst>
                                </p:cTn>
                              </p:par>
                              <p:par>
                                <p:cTn id="7" presetID="8" presetClass="emph" presetSubtype="0" fill="hold" nodeType="withEffect">
                                  <p:stCondLst>
                                    <p:cond delay="0"/>
                                  </p:stCondLst>
                                  <p:childTnLst>
                                    <p:animRot by="21600000">
                                      <p:cBhvr>
                                        <p:cTn id="8" dur="500" fill="hold"/>
                                        <p:tgtEl>
                                          <p:spTgt spid="2"/>
                                        </p:tgtEl>
                                        <p:attrNameLst>
                                          <p:attrName>r</p:attrName>
                                        </p:attrNameLst>
                                      </p:cBhvr>
                                    </p:animRot>
                                  </p:childTnLst>
                                </p:cTn>
                              </p:par>
                              <p:par>
                                <p:cTn id="9" presetID="56" presetClass="path" presetSubtype="0" accel="50000" decel="50000" fill="hold" nodeType="withEffect">
                                  <p:stCondLst>
                                    <p:cond delay="0"/>
                                  </p:stCondLst>
                                  <p:childTnLst>
                                    <p:animMotion origin="layout" path="M -2.77778E-7 6.01295E-7 L 0.39965 -0.53492 " pathEditMode="relative" rAng="0" ptsTypes="AA">
                                      <p:cBhvr>
                                        <p:cTn id="10" dur="1000" fill="hold"/>
                                        <p:tgtEl>
                                          <p:spTgt spid="2"/>
                                        </p:tgtEl>
                                        <p:attrNameLst>
                                          <p:attrName>ppt_x</p:attrName>
                                          <p:attrName>ppt_y</p:attrName>
                                        </p:attrNameLst>
                                      </p:cBhvr>
                                      <p:rCtr x="200" y="-268"/>
                                    </p:animMotion>
                                  </p:childTnLst>
                                </p:cTn>
                              </p:par>
                              <p:par>
                                <p:cTn id="11" presetID="9" presetClass="exit" presetSubtype="0" fill="hold" nodeType="withEffect">
                                  <p:stCondLst>
                                    <p:cond delay="0"/>
                                  </p:stCondLst>
                                  <p:childTnLst>
                                    <p:animEffect transition="out" filter="dissolve">
                                      <p:cBhvr>
                                        <p:cTn id="12" dur="3000"/>
                                        <p:tgtEl>
                                          <p:spTgt spid="2"/>
                                        </p:tgtEl>
                                      </p:cBhvr>
                                    </p:animEffect>
                                    <p:set>
                                      <p:cBhvr>
                                        <p:cTn id="13" dur="1" fill="hold">
                                          <p:stCondLst>
                                            <p:cond delay="2999"/>
                                          </p:stCondLst>
                                        </p:cTn>
                                        <p:tgtEl>
                                          <p:spTgt spid="2"/>
                                        </p:tgtEl>
                                        <p:attrNameLst>
                                          <p:attrName>style.visibility</p:attrName>
                                        </p:attrNameLst>
                                      </p:cBhvr>
                                      <p:to>
                                        <p:strVal val="hidden"/>
                                      </p:to>
                                    </p:set>
                                  </p:childTnLst>
                                </p:cTn>
                              </p:par>
                              <p:par>
                                <p:cTn id="14" presetID="8" presetClass="emph" presetSubtype="0" fill="hold" nodeType="withEffect">
                                  <p:stCondLst>
                                    <p:cond delay="0"/>
                                  </p:stCondLst>
                                  <p:childTnLst>
                                    <p:animRot by="21600000">
                                      <p:cBhvr>
                                        <p:cTn id="15" dur="500" fill="hold"/>
                                        <p:tgtEl>
                                          <p:spTgt spid="3"/>
                                        </p:tgtEl>
                                        <p:attrNameLst>
                                          <p:attrName>r</p:attrName>
                                        </p:attrNameLst>
                                      </p:cBhvr>
                                    </p:animRot>
                                  </p:childTnLst>
                                </p:cTn>
                              </p:par>
                              <p:par>
                                <p:cTn id="16" presetID="56" presetClass="path" presetSubtype="0" accel="50000" decel="50000" fill="hold" nodeType="withEffect">
                                  <p:stCondLst>
                                    <p:cond delay="0"/>
                                  </p:stCondLst>
                                  <p:childTnLst>
                                    <p:animMotion origin="layout" path="M -2.77778E-7 6.01295E-7 L 0.39965 -0.53492 " pathEditMode="relative" rAng="0" ptsTypes="AA">
                                      <p:cBhvr>
                                        <p:cTn id="17" dur="1000" fill="hold"/>
                                        <p:tgtEl>
                                          <p:spTgt spid="3"/>
                                        </p:tgtEl>
                                        <p:attrNameLst>
                                          <p:attrName>ppt_x</p:attrName>
                                          <p:attrName>ppt_y</p:attrName>
                                        </p:attrNameLst>
                                      </p:cBhvr>
                                      <p:rCtr x="200" y="-268"/>
                                    </p:animMotion>
                                  </p:childTnLst>
                                </p:cTn>
                              </p:par>
                              <p:par>
                                <p:cTn id="18" presetID="9" presetClass="exit" presetSubtype="0" fill="hold" nodeType="withEffect">
                                  <p:stCondLst>
                                    <p:cond delay="0"/>
                                  </p:stCondLst>
                                  <p:childTnLst>
                                    <p:animEffect transition="out" filter="dissolve">
                                      <p:cBhvr>
                                        <p:cTn id="19" dur="3000"/>
                                        <p:tgtEl>
                                          <p:spTgt spid="3"/>
                                        </p:tgtEl>
                                      </p:cBhvr>
                                    </p:animEffect>
                                    <p:set>
                                      <p:cBhvr>
                                        <p:cTn id="20" dur="1" fill="hold">
                                          <p:stCondLst>
                                            <p:cond delay="2999"/>
                                          </p:stCondLst>
                                        </p:cTn>
                                        <p:tgtEl>
                                          <p:spTgt spid="3"/>
                                        </p:tgtEl>
                                        <p:attrNameLst>
                                          <p:attrName>style.visibility</p:attrName>
                                        </p:attrNameLst>
                                      </p:cBhvr>
                                      <p:to>
                                        <p:strVal val="hidden"/>
                                      </p:to>
                                    </p:set>
                                  </p:childTnLst>
                                </p:cTn>
                              </p:par>
                              <p:par>
                                <p:cTn id="21" presetID="8" presetClass="emph" presetSubtype="0" fill="hold" nodeType="withEffect">
                                  <p:stCondLst>
                                    <p:cond delay="0"/>
                                  </p:stCondLst>
                                  <p:childTnLst>
                                    <p:animRot by="21600000">
                                      <p:cBhvr>
                                        <p:cTn id="22" dur="500" fill="hold"/>
                                        <p:tgtEl>
                                          <p:spTgt spid="4"/>
                                        </p:tgtEl>
                                        <p:attrNameLst>
                                          <p:attrName>r</p:attrName>
                                        </p:attrNameLst>
                                      </p:cBhvr>
                                    </p:animRot>
                                  </p:childTnLst>
                                </p:cTn>
                              </p:par>
                              <p:par>
                                <p:cTn id="23" presetID="56" presetClass="path" presetSubtype="0" accel="50000" decel="50000" fill="hold" nodeType="withEffect">
                                  <p:stCondLst>
                                    <p:cond delay="0"/>
                                  </p:stCondLst>
                                  <p:childTnLst>
                                    <p:animMotion origin="layout" path="M -2.77778E-7 6.01295E-7 L 0.39965 -0.53492 " pathEditMode="relative" rAng="0" ptsTypes="AA">
                                      <p:cBhvr>
                                        <p:cTn id="24" dur="1000" fill="hold"/>
                                        <p:tgtEl>
                                          <p:spTgt spid="4"/>
                                        </p:tgtEl>
                                        <p:attrNameLst>
                                          <p:attrName>ppt_x</p:attrName>
                                          <p:attrName>ppt_y</p:attrName>
                                        </p:attrNameLst>
                                      </p:cBhvr>
                                      <p:rCtr x="200" y="-268"/>
                                    </p:animMotion>
                                  </p:childTnLst>
                                </p:cTn>
                              </p:par>
                              <p:par>
                                <p:cTn id="25" presetID="9" presetClass="exit" presetSubtype="0" fill="hold" nodeType="withEffect">
                                  <p:stCondLst>
                                    <p:cond delay="0"/>
                                  </p:stCondLst>
                                  <p:childTnLst>
                                    <p:animEffect transition="out" filter="dissolve">
                                      <p:cBhvr>
                                        <p:cTn id="26" dur="3000"/>
                                        <p:tgtEl>
                                          <p:spTgt spid="4"/>
                                        </p:tgtEl>
                                      </p:cBhvr>
                                    </p:animEffect>
                                    <p:set>
                                      <p:cBhvr>
                                        <p:cTn id="27" dur="1" fill="hold">
                                          <p:stCondLst>
                                            <p:cond delay="2999"/>
                                          </p:stCondLst>
                                        </p:cTn>
                                        <p:tgtEl>
                                          <p:spTgt spid="4"/>
                                        </p:tgtEl>
                                        <p:attrNameLst>
                                          <p:attrName>style.visibility</p:attrName>
                                        </p:attrNameLst>
                                      </p:cBhvr>
                                      <p:to>
                                        <p:strVal val="hidden"/>
                                      </p:to>
                                    </p:set>
                                  </p:childTnLst>
                                </p:cTn>
                              </p:par>
                              <p:par>
                                <p:cTn id="28" presetID="8" presetClass="emph" presetSubtype="0" fill="hold" nodeType="withEffect">
                                  <p:stCondLst>
                                    <p:cond delay="0"/>
                                  </p:stCondLst>
                                  <p:childTnLst>
                                    <p:animRot by="21600000">
                                      <p:cBhvr>
                                        <p:cTn id="29" dur="500" fill="hold"/>
                                        <p:tgtEl>
                                          <p:spTgt spid="5"/>
                                        </p:tgtEl>
                                        <p:attrNameLst>
                                          <p:attrName>r</p:attrName>
                                        </p:attrNameLst>
                                      </p:cBhvr>
                                    </p:animRot>
                                  </p:childTnLst>
                                </p:cTn>
                              </p:par>
                              <p:par>
                                <p:cTn id="30" presetID="56" presetClass="path" presetSubtype="0" accel="50000" decel="50000" fill="hold" nodeType="withEffect">
                                  <p:stCondLst>
                                    <p:cond delay="0"/>
                                  </p:stCondLst>
                                  <p:childTnLst>
                                    <p:animMotion origin="layout" path="M -2.77778E-7 6.01295E-7 L 0.39965 -0.53492 " pathEditMode="relative" rAng="0" ptsTypes="AA">
                                      <p:cBhvr>
                                        <p:cTn id="31" dur="1000" fill="hold"/>
                                        <p:tgtEl>
                                          <p:spTgt spid="5"/>
                                        </p:tgtEl>
                                        <p:attrNameLst>
                                          <p:attrName>ppt_x</p:attrName>
                                          <p:attrName>ppt_y</p:attrName>
                                        </p:attrNameLst>
                                      </p:cBhvr>
                                      <p:rCtr x="200" y="-268"/>
                                    </p:animMotion>
                                  </p:childTnLst>
                                </p:cTn>
                              </p:par>
                              <p:par>
                                <p:cTn id="32" presetID="9" presetClass="exit" presetSubtype="0" fill="hold" nodeType="withEffect">
                                  <p:stCondLst>
                                    <p:cond delay="0"/>
                                  </p:stCondLst>
                                  <p:childTnLst>
                                    <p:animEffect transition="out" filter="dissolve">
                                      <p:cBhvr>
                                        <p:cTn id="33" dur="3000"/>
                                        <p:tgtEl>
                                          <p:spTgt spid="5"/>
                                        </p:tgtEl>
                                      </p:cBhvr>
                                    </p:animEffect>
                                    <p:set>
                                      <p:cBhvr>
                                        <p:cTn id="34"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39967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b="0" dirty="0" smtClean="0"/>
              <a:t>Словарь терминов и жаргонных выражений.</a:t>
            </a:r>
            <a:br>
              <a:rPr lang="ru-RU" b="0" dirty="0" smtClean="0"/>
            </a:br>
            <a:endParaRPr lang="ru-RU" dirty="0"/>
          </a:p>
        </p:txBody>
      </p:sp>
      <p:sp>
        <p:nvSpPr>
          <p:cNvPr id="2" name="Содержимое 1"/>
          <p:cNvSpPr>
            <a:spLocks noGrp="1"/>
          </p:cNvSpPr>
          <p:nvPr>
            <p:ph idx="1"/>
          </p:nvPr>
        </p:nvSpPr>
        <p:spPr/>
        <p:txBody>
          <a:bodyPr>
            <a:normAutofit fontScale="47500" lnSpcReduction="20000"/>
          </a:bodyPr>
          <a:lstStyle/>
          <a:p>
            <a:r>
              <a:rPr lang="ru-RU" b="1" dirty="0" smtClean="0"/>
              <a:t>Взлёт</a:t>
            </a:r>
            <a:r>
              <a:rPr lang="ru-RU" dirty="0" smtClean="0"/>
              <a:t> — короткий быстрый пас нападающему в 3-ю зону, который в момент касания мяча связующим уже находится в воздухе с рукой, готовой для нанесения удара.</a:t>
            </a:r>
          </a:p>
          <a:p>
            <a:r>
              <a:rPr lang="ru-RU" b="1" dirty="0" smtClean="0"/>
              <a:t>Второй темп</a:t>
            </a:r>
            <a:r>
              <a:rPr lang="ru-RU" dirty="0" smtClean="0"/>
              <a:t> — вариант атаки, при котором связующий подключает диагональных нападающих.</a:t>
            </a:r>
          </a:p>
          <a:p>
            <a:r>
              <a:rPr lang="ru-RU" b="1" dirty="0" err="1" smtClean="0"/>
              <a:t>Диг</a:t>
            </a:r>
            <a:r>
              <a:rPr lang="ru-RU" dirty="0" smtClean="0"/>
              <a:t> (от английского </a:t>
            </a:r>
            <a:r>
              <a:rPr lang="ru-RU" dirty="0" err="1" smtClean="0">
                <a:hlinkClick r:id="rId2" tooltip="en:dig"/>
              </a:rPr>
              <a:t>en:dig</a:t>
            </a:r>
            <a:r>
              <a:rPr lang="ru-RU" dirty="0" smtClean="0"/>
              <a:t>) — защитный удар, выполняемый в падении, поднимающий мяч вверх ударом тыльной стороной ладони.</a:t>
            </a:r>
          </a:p>
          <a:p>
            <a:r>
              <a:rPr lang="ru-RU" b="1" dirty="0" smtClean="0"/>
              <a:t>Добить до пола</a:t>
            </a:r>
            <a:r>
              <a:rPr lang="ru-RU" dirty="0" smtClean="0"/>
              <a:t> — основная цель игры в волейбол.</a:t>
            </a:r>
          </a:p>
          <a:p>
            <a:r>
              <a:rPr lang="ru-RU" b="1" dirty="0" err="1" smtClean="0"/>
              <a:t>Доигровка</a:t>
            </a:r>
            <a:r>
              <a:rPr lang="ru-RU" dirty="0" smtClean="0"/>
              <a:t> — продолжение атаки, когда принимающая команда не смогла организовать съём. Продолжительная </a:t>
            </a:r>
            <a:r>
              <a:rPr lang="ru-RU" dirty="0" err="1" smtClean="0"/>
              <a:t>доигровка</a:t>
            </a:r>
            <a:r>
              <a:rPr lang="ru-RU" dirty="0" smtClean="0"/>
              <a:t> характерна для женского волейбола.</a:t>
            </a:r>
          </a:p>
          <a:p>
            <a:r>
              <a:rPr lang="ru-RU" b="1" dirty="0" smtClean="0"/>
              <a:t>Дриблинг</a:t>
            </a:r>
            <a:r>
              <a:rPr lang="ru-RU" dirty="0" smtClean="0"/>
              <a:t> — характерное постукивание мяча об пол перед выполнением подачи.</a:t>
            </a:r>
          </a:p>
          <a:p>
            <a:r>
              <a:rPr lang="ru-RU" b="1" dirty="0" smtClean="0"/>
              <a:t>Загнать под кожу</a:t>
            </a:r>
            <a:r>
              <a:rPr lang="ru-RU" dirty="0" smtClean="0"/>
              <a:t> — при атакующем ударе нападающего загнать мяч между сеткой и руками блокирующих.</a:t>
            </a:r>
          </a:p>
          <a:p>
            <a:r>
              <a:rPr lang="ru-RU" b="1" dirty="0" smtClean="0"/>
              <a:t>Зачехлить</a:t>
            </a:r>
            <a:r>
              <a:rPr lang="ru-RU" dirty="0" smtClean="0"/>
              <a:t> — закрыть атаку соперника блоком.</a:t>
            </a:r>
          </a:p>
          <a:p>
            <a:r>
              <a:rPr lang="ru-RU" b="1" dirty="0" smtClean="0"/>
              <a:t>Зона конфликта</a:t>
            </a:r>
            <a:r>
              <a:rPr lang="ru-RU" dirty="0" smtClean="0"/>
              <a:t> — зона ровно посередине между принимающими игроками. Подача в зону конфликта сильно затрудняет приём.</a:t>
            </a:r>
          </a:p>
          <a:p>
            <a:r>
              <a:rPr lang="ru-RU" b="1" dirty="0" smtClean="0"/>
              <a:t>Котёл</a:t>
            </a:r>
            <a:r>
              <a:rPr lang="ru-RU" dirty="0" smtClean="0"/>
              <a:t> — зона в середине площадки за 3-х метровой линией. Самое частое направление скидок при нападении.</a:t>
            </a:r>
          </a:p>
          <a:p>
            <a:r>
              <a:rPr lang="ru-RU" b="1" dirty="0" err="1" smtClean="0"/>
              <a:t>Морита</a:t>
            </a:r>
            <a:r>
              <a:rPr lang="ru-RU" dirty="0" smtClean="0"/>
              <a:t> — атакующий удар, выполненный на ложном замахе, когда нападающий имитирует разбег на взлёт, выдерживает паузу и бьёт уже по опускающемуся блоку соперника. Эта красивая и сложная комбинация, названная по фамилии японского волейболиста </a:t>
            </a:r>
            <a:r>
              <a:rPr lang="ru-RU" dirty="0" err="1" smtClean="0">
                <a:hlinkClick r:id="rId3" tooltip="Морита, Дзюнго"/>
              </a:rPr>
              <a:t>Дзюнго</a:t>
            </a:r>
            <a:r>
              <a:rPr lang="ru-RU" dirty="0" smtClean="0">
                <a:hlinkClick r:id="rId3" tooltip="Морита, Дзюнго"/>
              </a:rPr>
              <a:t> </a:t>
            </a:r>
            <a:r>
              <a:rPr lang="ru-RU" dirty="0" err="1" smtClean="0">
                <a:hlinkClick r:id="rId3" tooltip="Морита, Дзюнго"/>
              </a:rPr>
              <a:t>Мориты</a:t>
            </a:r>
            <a:r>
              <a:rPr lang="ru-RU" dirty="0" smtClean="0"/>
              <a:t>, чемпиона Олимпийских игр 1972 года, в настоящее время крайне редко применяется в профессиональном волейболе.</a:t>
            </a:r>
          </a:p>
          <a:p>
            <a:endParaRPr lang="ru-R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304800"/>
            <a:ext cx="8229600" cy="5702300"/>
          </a:xfrm>
        </p:spPr>
        <p:txBody>
          <a:bodyPr>
            <a:normAutofit fontScale="25000" lnSpcReduction="20000"/>
          </a:bodyPr>
          <a:lstStyle/>
          <a:p>
            <a:r>
              <a:rPr lang="ru-RU" sz="5600" b="1" dirty="0" smtClean="0"/>
              <a:t>Надеть на уши</a:t>
            </a:r>
            <a:r>
              <a:rPr lang="ru-RU" sz="5600" dirty="0" smtClean="0"/>
              <a:t> — игровая ситуация, когда отразившийся от блока мяч ударяется обратно в атакующего. Неприятный для игрока исход атаки.</a:t>
            </a:r>
          </a:p>
          <a:p>
            <a:r>
              <a:rPr lang="ru-RU" sz="5600" b="1" dirty="0" smtClean="0"/>
              <a:t>Организованный блок</a:t>
            </a:r>
            <a:r>
              <a:rPr lang="ru-RU" sz="5600" dirty="0" smtClean="0"/>
              <a:t> — правильно построенный сомкнутый групповой блок, закрывающий наиболее вероятное направление удара и создающий максимальные проблемы атакующему.</a:t>
            </a:r>
          </a:p>
          <a:p>
            <a:r>
              <a:rPr lang="ru-RU" sz="5600" b="1" dirty="0" smtClean="0"/>
              <a:t>Отведённый пас</a:t>
            </a:r>
            <a:r>
              <a:rPr lang="ru-RU" sz="5600" dirty="0" smtClean="0"/>
              <a:t> — Атакующему удобнее всего атаковать мячом, доведённым прямо на линию сетки, что увеличивает сектор удара. Если же пас для атакующего удара неудачно отведён далеко от сетки, то это затрудняет успешный удар.</a:t>
            </a:r>
          </a:p>
          <a:p>
            <a:r>
              <a:rPr lang="ru-RU" sz="5600" b="1" dirty="0" smtClean="0"/>
              <a:t>Отыграться от блока</a:t>
            </a:r>
            <a:r>
              <a:rPr lang="ru-RU" sz="5600" dirty="0" smtClean="0"/>
              <a:t> — несильным ударом об край блока отправить мяч в аут или оставить в игре для более успешной </a:t>
            </a:r>
            <a:r>
              <a:rPr lang="ru-RU" sz="5600" dirty="0" err="1" smtClean="0"/>
              <a:t>доигровки</a:t>
            </a:r>
            <a:r>
              <a:rPr lang="ru-RU" sz="5600" dirty="0" smtClean="0"/>
              <a:t>.</a:t>
            </a:r>
          </a:p>
          <a:p>
            <a:r>
              <a:rPr lang="ru-RU" sz="5600" b="1" dirty="0" err="1" smtClean="0"/>
              <a:t>Пайп</a:t>
            </a:r>
            <a:r>
              <a:rPr lang="ru-RU" sz="5600" dirty="0" smtClean="0"/>
              <a:t> — вариант атаки, когда связующий подключает к атаке игрока из 6-й зоны. При этом атакующий игрок бьёт, отталкиваясь из-за 3-х метровой линии.</a:t>
            </a:r>
          </a:p>
          <a:p>
            <a:r>
              <a:rPr lang="ru-RU" sz="5600" b="1" dirty="0" smtClean="0"/>
              <a:t>Первый темп</a:t>
            </a:r>
            <a:r>
              <a:rPr lang="ru-RU" sz="5600" dirty="0" smtClean="0"/>
              <a:t> — вариант атаки, при котором связующий передаёт мяч коротким пасом игроку из третьей зоны.</a:t>
            </a:r>
          </a:p>
          <a:p>
            <a:r>
              <a:rPr lang="ru-RU" sz="5600" b="1" dirty="0" smtClean="0"/>
              <a:t>Переходящий мяч</a:t>
            </a:r>
            <a:r>
              <a:rPr lang="ru-RU" sz="5600" dirty="0" smtClean="0"/>
              <a:t> — </a:t>
            </a:r>
            <a:r>
              <a:rPr lang="ru-RU" sz="5600" dirty="0" err="1" smtClean="0"/>
              <a:t>мяч</a:t>
            </a:r>
            <a:r>
              <a:rPr lang="ru-RU" sz="5600" dirty="0" smtClean="0"/>
              <a:t>, перелетающий на сторону противника невысоко над сеткой, позволяющий легко выиграть очко атакой с первого же удара. Обычно возникает при плохом приёме подачи.</a:t>
            </a:r>
          </a:p>
          <a:p>
            <a:r>
              <a:rPr lang="ru-RU" sz="5600" b="1" dirty="0" smtClean="0"/>
              <a:t>Планер</a:t>
            </a:r>
            <a:r>
              <a:rPr lang="ru-RU" sz="5600" dirty="0" smtClean="0"/>
              <a:t> (или </a:t>
            </a:r>
            <a:r>
              <a:rPr lang="ru-RU" sz="5600" b="1" dirty="0" smtClean="0"/>
              <a:t>Флот</a:t>
            </a:r>
            <a:r>
              <a:rPr lang="ru-RU" sz="5600" dirty="0" smtClean="0"/>
              <a:t> (от английского </a:t>
            </a:r>
            <a:r>
              <a:rPr lang="ru-RU" sz="5600" dirty="0" err="1" smtClean="0">
                <a:hlinkClick r:id="rId2" tooltip="en:float"/>
              </a:rPr>
              <a:t>en:float</a:t>
            </a:r>
            <a:r>
              <a:rPr lang="ru-RU" sz="5600" dirty="0" smtClean="0"/>
              <a:t>)) — планирующая подача, при которой мяч летит по неустойчивой траектории, меняя направление полета.</a:t>
            </a:r>
          </a:p>
          <a:p>
            <a:r>
              <a:rPr lang="ru-RU" sz="5600" b="1" dirty="0" smtClean="0"/>
              <a:t>Позитивный приём</a:t>
            </a:r>
            <a:r>
              <a:rPr lang="ru-RU" sz="5600" dirty="0" smtClean="0"/>
              <a:t> — хороший приём подачи, который позволяет связующему выбрать любую задуманную им передачу и комфортно её сыграть.</a:t>
            </a:r>
          </a:p>
          <a:p>
            <a:r>
              <a:rPr lang="ru-RU" sz="5600" b="1" dirty="0" smtClean="0"/>
              <a:t>Сняться</a:t>
            </a:r>
            <a:r>
              <a:rPr lang="ru-RU" sz="5600" dirty="0" smtClean="0"/>
              <a:t> — выиграть очко в результате своей атаки после подачи соперника.</a:t>
            </a:r>
          </a:p>
          <a:p>
            <a:r>
              <a:rPr lang="ru-RU" sz="5600" b="1" dirty="0" smtClean="0"/>
              <a:t>Схема 4-2, 5-1, 6-2</a:t>
            </a:r>
            <a:r>
              <a:rPr lang="ru-RU" sz="5600" dirty="0" smtClean="0"/>
              <a:t> — различные тактические схемы игры. Схема 4-2 — четыре нападающих и два связующих в противоположных зонах, передачу отдает тот из них, кто находится на передней линии. Схема 5-1 — пять нападающих и один связующий, выходящий на передачу с передней и с задней линии. Схема 6-2 — четыре нападающих и два связующих, передачу отдает тот из них, кто выходит с задней линии, в то время как связующий на передней линии играет в атаке.</a:t>
            </a:r>
          </a:p>
          <a:p>
            <a:r>
              <a:rPr lang="ru-RU" sz="5600" b="1" dirty="0" smtClean="0"/>
              <a:t>Съём</a:t>
            </a:r>
            <a:r>
              <a:rPr lang="ru-RU" sz="5600" dirty="0" smtClean="0"/>
              <a:t> — а) мощный удар по мячу в верхней точке его траектории, б) выигрыш мяча на подаче противника.</a:t>
            </a:r>
          </a:p>
          <a:p>
            <a:r>
              <a:rPr lang="ru-RU" sz="5600" b="1" dirty="0" err="1" smtClean="0"/>
              <a:t>Эйс</a:t>
            </a:r>
            <a:r>
              <a:rPr lang="ru-RU" sz="5600" dirty="0" smtClean="0"/>
              <a:t> (от английского </a:t>
            </a:r>
            <a:r>
              <a:rPr lang="ru-RU" sz="5600" dirty="0" err="1" smtClean="0">
                <a:hlinkClick r:id="rId3" tooltip="en:Ace"/>
              </a:rPr>
              <a:t>en:Ace</a:t>
            </a:r>
            <a:r>
              <a:rPr lang="ru-RU" sz="5600" dirty="0" smtClean="0"/>
              <a:t>) — очко, выигранное непосредственно с подачи, когда мяч доведён до пола или произошло только одно касание и мяч ушёл в аут.</a:t>
            </a:r>
          </a:p>
          <a:p>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b="0" dirty="0" smtClean="0"/>
              <a:t>Интересные факты.</a:t>
            </a:r>
            <a:endParaRPr lang="ru-RU" dirty="0"/>
          </a:p>
        </p:txBody>
      </p:sp>
      <p:sp>
        <p:nvSpPr>
          <p:cNvPr id="2" name="Содержимое 1"/>
          <p:cNvSpPr>
            <a:spLocks noGrp="1"/>
          </p:cNvSpPr>
          <p:nvPr>
            <p:ph idx="1"/>
          </p:nvPr>
        </p:nvSpPr>
        <p:spPr>
          <a:xfrm>
            <a:off x="304800" y="1219201"/>
            <a:ext cx="8382000" cy="4648200"/>
          </a:xfrm>
        </p:spPr>
        <p:txBody>
          <a:bodyPr>
            <a:normAutofit fontScale="25000" lnSpcReduction="20000"/>
          </a:bodyPr>
          <a:lstStyle/>
          <a:p>
            <a:r>
              <a:rPr lang="ru-RU" sz="5600" dirty="0" smtClean="0"/>
              <a:t>Скорость полёта мяча при подаче у лучших игроков может достигать 130 км/ч.</a:t>
            </a:r>
          </a:p>
          <a:p>
            <a:r>
              <a:rPr lang="ru-RU" sz="5600" dirty="0" smtClean="0"/>
              <a:t>Рекорд посещаемости волейбольного матча был установлен </a:t>
            </a:r>
            <a:r>
              <a:rPr lang="ru-RU" sz="5600" dirty="0" smtClean="0">
                <a:hlinkClick r:id="rId2" tooltip="19 июля"/>
              </a:rPr>
              <a:t>19 июля</a:t>
            </a:r>
            <a:r>
              <a:rPr lang="ru-RU" sz="5600" dirty="0" smtClean="0"/>
              <a:t> </a:t>
            </a:r>
            <a:r>
              <a:rPr lang="ru-RU" sz="5600" dirty="0" smtClean="0">
                <a:hlinkClick r:id="rId3" tooltip="1983 год"/>
              </a:rPr>
              <a:t>1983 года</a:t>
            </a:r>
            <a:r>
              <a:rPr lang="ru-RU" sz="5600" dirty="0" smtClean="0"/>
              <a:t>. За товарищеской игрой сборных Бразилии и СССР на знаменитом </a:t>
            </a:r>
            <a:r>
              <a:rPr lang="ru-RU" sz="5600" dirty="0" smtClean="0">
                <a:hlinkClick r:id="rId4" tooltip="Футбол"/>
              </a:rPr>
              <a:t>футбольном</a:t>
            </a:r>
            <a:r>
              <a:rPr lang="ru-RU" sz="5600" dirty="0" smtClean="0"/>
              <a:t> стадионе «</a:t>
            </a:r>
            <a:r>
              <a:rPr lang="ru-RU" sz="5600" dirty="0" err="1" smtClean="0">
                <a:hlinkClick r:id="rId5" tooltip="Маракана (стадион)"/>
              </a:rPr>
              <a:t>Маракана</a:t>
            </a:r>
            <a:r>
              <a:rPr lang="ru-RU" sz="5600" dirty="0" smtClean="0"/>
              <a:t>» наблюдали 96 500 зрителей.</a:t>
            </a:r>
          </a:p>
          <a:p>
            <a:r>
              <a:rPr lang="ru-RU" sz="5600" dirty="0" smtClean="0"/>
              <a:t>Первыми подавать в прыжке начали </a:t>
            </a:r>
            <a:r>
              <a:rPr lang="ru-RU" sz="5600" dirty="0" smtClean="0">
                <a:hlinkClick r:id="rId6" tooltip="Мужская сборная Бразилии по волейболу"/>
              </a:rPr>
              <a:t>бразильские волейболисты</a:t>
            </a:r>
            <a:r>
              <a:rPr lang="ru-RU" sz="5600" dirty="0" smtClean="0"/>
              <a:t> в начале 80-х, что позволило им завоевать серебро на Олимпиаде 1984 года.</a:t>
            </a:r>
          </a:p>
          <a:p>
            <a:r>
              <a:rPr lang="ru-RU" sz="5600" dirty="0" smtClean="0"/>
              <a:t>Изменения системы подсчёта очков в волейболе не позволяют однозначно определить самую крупную в истории победу одной команды над другой. Если до </a:t>
            </a:r>
            <a:r>
              <a:rPr lang="ru-RU" sz="5600" dirty="0" smtClean="0">
                <a:hlinkClick r:id="rId7" tooltip="1998 год"/>
              </a:rPr>
              <a:t>1998 года</a:t>
            </a:r>
            <a:r>
              <a:rPr lang="ru-RU" sz="5600" dirty="0" smtClean="0"/>
              <a:t> максимальный результат в партии (15:0) не часто, но встречался, то после введения системы «</a:t>
            </a:r>
            <a:r>
              <a:rPr lang="ru-RU" sz="5600" dirty="0" err="1" smtClean="0"/>
              <a:t>ралли-пойнт</a:t>
            </a:r>
            <a:r>
              <a:rPr lang="ru-RU" sz="5600" dirty="0" smtClean="0"/>
              <a:t>» выиграть партию всухую стало практически невозможно. </a:t>
            </a:r>
            <a:r>
              <a:rPr lang="ru-RU" sz="5600" dirty="0" smtClean="0">
                <a:hlinkClick r:id="rId8" tooltip="10 ноября"/>
              </a:rPr>
              <a:t>10 ноября</a:t>
            </a:r>
            <a:r>
              <a:rPr lang="ru-RU" sz="5600" dirty="0" smtClean="0"/>
              <a:t> </a:t>
            </a:r>
            <a:r>
              <a:rPr lang="ru-RU" sz="5600" dirty="0" smtClean="0">
                <a:hlinkClick r:id="rId9" tooltip="1999 год"/>
              </a:rPr>
              <a:t>1999 года</a:t>
            </a:r>
            <a:r>
              <a:rPr lang="ru-RU" sz="5600" dirty="0" smtClean="0"/>
              <a:t> в </a:t>
            </a:r>
            <a:r>
              <a:rPr lang="ru-RU" sz="5600" dirty="0" err="1" smtClean="0">
                <a:hlinkClick r:id="rId10" tooltip="Сэндай"/>
              </a:rPr>
              <a:t>Сэндае</a:t>
            </a:r>
            <a:r>
              <a:rPr lang="ru-RU" sz="5600" dirty="0" smtClean="0"/>
              <a:t> </a:t>
            </a:r>
            <a:r>
              <a:rPr lang="ru-RU" sz="5600" dirty="0" err="1" smtClean="0"/>
              <a:t>в</a:t>
            </a:r>
            <a:r>
              <a:rPr lang="ru-RU" sz="5600" dirty="0" smtClean="0"/>
              <a:t> </a:t>
            </a:r>
            <a:r>
              <a:rPr lang="ru-RU" sz="5600" dirty="0" err="1" smtClean="0"/>
              <a:t>рамках</a:t>
            </a:r>
            <a:r>
              <a:rPr lang="ru-RU" sz="5600" dirty="0" err="1" smtClean="0">
                <a:hlinkClick r:id="rId11" tooltip="Кубок мира по волейболу среди женщин 1999"/>
              </a:rPr>
              <a:t>женского</a:t>
            </a:r>
            <a:r>
              <a:rPr lang="ru-RU" sz="5600" dirty="0" smtClean="0">
                <a:hlinkClick r:id="rId11" tooltip="Кубок мира по волейболу среди женщин 1999"/>
              </a:rPr>
              <a:t> Кубка мира</a:t>
            </a:r>
            <a:r>
              <a:rPr lang="ru-RU" sz="5600" dirty="0" smtClean="0"/>
              <a:t> сборная Италии выиграла одну из партий у Туниса со счётом 25:3 (общий счёт матча — 25:11, 25:13, 25:3). В </a:t>
            </a:r>
            <a:r>
              <a:rPr lang="ru-RU" sz="5600" dirty="0" smtClean="0">
                <a:hlinkClick r:id="rId12" tooltip="2005 год"/>
              </a:rPr>
              <a:t>2005 году</a:t>
            </a:r>
            <a:r>
              <a:rPr lang="ru-RU" sz="5600" dirty="0" smtClean="0"/>
              <a:t> достижение итальянок превзошла женская сборная Китая, позволившая набрать соперницам из Иордании лишь 2 очка в первой партии матча за выход на </a:t>
            </a:r>
            <a:r>
              <a:rPr lang="ru-RU" sz="5600" dirty="0" smtClean="0">
                <a:hlinkClick r:id="rId13" tooltip="Чемпионат мира по волейболу среди женщин 2006"/>
              </a:rPr>
              <a:t>чемпионат мира-2006</a:t>
            </a:r>
            <a:r>
              <a:rPr lang="ru-RU" sz="5600" dirty="0" smtClean="0"/>
              <a:t> — 25:2, 25:4, 25:3. Спустя четыре года также в </a:t>
            </a:r>
            <a:r>
              <a:rPr lang="ru-RU" sz="5600" dirty="0" smtClean="0">
                <a:hlinkClick r:id="rId14" tooltip="Чемпионат мира по волейболу среди женщин 2010 (квалификация)"/>
              </a:rPr>
              <a:t>отборочном цикле женского чемпионата мира</a:t>
            </a:r>
            <a:r>
              <a:rPr lang="ru-RU" sz="5600" dirty="0" smtClean="0"/>
              <a:t> этот результат был превзойдён — в </a:t>
            </a:r>
            <a:r>
              <a:rPr lang="ru-RU" sz="5600" dirty="0" err="1" smtClean="0">
                <a:hlinkClick r:id="rId15" tooltip="Накхонпатхом (страница отсутствует)"/>
              </a:rPr>
              <a:t>Накхонпатхоме</a:t>
            </a:r>
            <a:r>
              <a:rPr lang="ru-RU" sz="5600" dirty="0" smtClean="0"/>
              <a:t> сборная Таиланда выиграла у Бангладеш 25:1, 25:1, 25:3. На клубном уровне счёт 25:0 в партии впервые был зафиксирован 13 октября 2009 года в </a:t>
            </a:r>
            <a:r>
              <a:rPr lang="ru-RU" sz="5600" dirty="0" smtClean="0">
                <a:hlinkClick r:id="rId16" tooltip="Улан-Удэ"/>
              </a:rPr>
              <a:t>Улан-Удэ</a:t>
            </a:r>
            <a:r>
              <a:rPr lang="ru-RU" sz="5600" dirty="0" smtClean="0"/>
              <a:t> в матче чемпионата России среди команд высшей лиги «А» между «</a:t>
            </a:r>
            <a:r>
              <a:rPr lang="ru-RU" sz="5600" dirty="0" err="1" smtClean="0">
                <a:hlinkClick r:id="rId17" tooltip="Хара Морин"/>
              </a:rPr>
              <a:t>Хара</a:t>
            </a:r>
            <a:r>
              <a:rPr lang="ru-RU" sz="5600" dirty="0" smtClean="0">
                <a:hlinkClick r:id="rId17" tooltip="Хара Морин"/>
              </a:rPr>
              <a:t> Морином</a:t>
            </a:r>
            <a:r>
              <a:rPr lang="ru-RU" sz="5600" dirty="0" smtClean="0"/>
              <a:t>» и читинской «</a:t>
            </a:r>
            <a:r>
              <a:rPr lang="ru-RU" sz="5600" dirty="0" err="1" smtClean="0"/>
              <a:t>Забайкалкой</a:t>
            </a:r>
            <a:r>
              <a:rPr lang="ru-RU" sz="5600" dirty="0" smtClean="0"/>
              <a:t>». Общий счёт игры — 3:0 (25:12, 25:0, 25:16).</a:t>
            </a:r>
          </a:p>
          <a:p>
            <a:r>
              <a:rPr lang="ru-RU" sz="5600" dirty="0" smtClean="0"/>
              <a:t>Рекорд по наибольшей продолжительности партии по новым правилам установили в </a:t>
            </a:r>
            <a:r>
              <a:rPr lang="ru-RU" sz="5600" dirty="0" smtClean="0">
                <a:hlinkClick r:id="rId18" tooltip="2002 год"/>
              </a:rPr>
              <a:t>2002 году</a:t>
            </a:r>
            <a:r>
              <a:rPr lang="ru-RU" sz="5600" dirty="0" smtClean="0"/>
              <a:t> в рамках мужского чемпионата Италии «</a:t>
            </a:r>
            <a:r>
              <a:rPr lang="ru-RU" sz="5600" dirty="0" err="1" smtClean="0"/>
              <a:t>Кунео</a:t>
            </a:r>
            <a:r>
              <a:rPr lang="ru-RU" sz="5600" dirty="0" smtClean="0"/>
              <a:t>» и «</a:t>
            </a:r>
            <a:r>
              <a:rPr lang="ru-RU" sz="5600" dirty="0" err="1" smtClean="0"/>
              <a:t>Сислей</a:t>
            </a:r>
            <a:r>
              <a:rPr lang="ru-RU" sz="5600" dirty="0" smtClean="0"/>
              <a:t>» — второй сет этого матча длился 48 минут и завершился со счётом 54:52 в пользу команды из </a:t>
            </a:r>
            <a:r>
              <a:rPr lang="ru-RU" sz="5600" dirty="0" err="1" smtClean="0">
                <a:hlinkClick r:id="rId19" tooltip="Тревизо"/>
              </a:rPr>
              <a:t>Тревизо</a:t>
            </a:r>
            <a:r>
              <a:rPr lang="ru-RU" sz="5600" dirty="0" smtClean="0"/>
              <a:t>. В </a:t>
            </a:r>
            <a:r>
              <a:rPr lang="ru-RU" sz="5600" dirty="0" smtClean="0">
                <a:hlinkClick r:id="rId20" tooltip="2007 год"/>
              </a:rPr>
              <a:t>2007 году</a:t>
            </a:r>
            <a:r>
              <a:rPr lang="ru-RU" sz="5600" dirty="0" smtClean="0"/>
              <a:t> в </a:t>
            </a:r>
            <a:r>
              <a:rPr lang="ru-RU" sz="5600" dirty="0" smtClean="0">
                <a:hlinkClick r:id="rId21" tooltip="Афины"/>
              </a:rPr>
              <a:t>Афинах</a:t>
            </a:r>
            <a:r>
              <a:rPr lang="ru-RU" sz="5600" dirty="0" smtClean="0"/>
              <a:t> команды АЕК и ПАОК с таким же счётом в пользу гостей завершили вторую партию, причём продолжалась она 57 минут.</a:t>
            </a:r>
          </a:p>
          <a:p>
            <a:r>
              <a:rPr lang="ru-RU" sz="5600" dirty="0" smtClean="0"/>
              <a:t>Мировым рекордом по результативности обладает диагональный сборной Канады </a:t>
            </a:r>
            <a:r>
              <a:rPr lang="ru-RU" sz="5600" dirty="0" err="1" smtClean="0"/>
              <a:t>Гэвин</a:t>
            </a:r>
            <a:r>
              <a:rPr lang="ru-RU" sz="5600" dirty="0" smtClean="0"/>
              <a:t> </a:t>
            </a:r>
            <a:r>
              <a:rPr lang="ru-RU" sz="5600" dirty="0" err="1" smtClean="0"/>
              <a:t>Шмитт</a:t>
            </a:r>
            <a:r>
              <a:rPr lang="ru-RU" sz="5600" dirty="0" smtClean="0"/>
              <a:t> (26 лет, 208 см), который в матче за южнокорейский клуб «</a:t>
            </a:r>
            <a:r>
              <a:rPr lang="ru-RU" sz="5600" dirty="0" err="1" smtClean="0"/>
              <a:t>Самсунг</a:t>
            </a:r>
            <a:r>
              <a:rPr lang="ru-RU" sz="5600" dirty="0" smtClean="0"/>
              <a:t> </a:t>
            </a:r>
            <a:r>
              <a:rPr lang="ru-RU" sz="5600" dirty="0" err="1" smtClean="0"/>
              <a:t>Файр</a:t>
            </a:r>
            <a:r>
              <a:rPr lang="ru-RU" sz="5600" dirty="0" smtClean="0"/>
              <a:t> </a:t>
            </a:r>
            <a:r>
              <a:rPr lang="ru-RU" sz="5600" dirty="0" err="1" smtClean="0"/>
              <a:t>Блюфэнгс</a:t>
            </a:r>
            <a:r>
              <a:rPr lang="ru-RU" sz="5600" dirty="0" smtClean="0"/>
              <a:t>» набрал 58 очков (реализация 52 атак из 101, 4 блока и 2 </a:t>
            </a:r>
            <a:r>
              <a:rPr lang="ru-RU" sz="5600" dirty="0" err="1" smtClean="0"/>
              <a:t>эйса</a:t>
            </a:r>
            <a:r>
              <a:rPr lang="ru-RU" sz="5600" dirty="0" smtClean="0"/>
              <a:t>).</a:t>
            </a:r>
          </a:p>
          <a:p>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922" name="Object 10"/>
          <p:cNvGraphicFramePr>
            <a:graphicFrameLocks noChangeAspect="1"/>
          </p:cNvGraphicFramePr>
          <p:nvPr/>
        </p:nvGraphicFramePr>
        <p:xfrm>
          <a:off x="1403350" y="620713"/>
          <a:ext cx="2233613" cy="1655762"/>
        </p:xfrm>
        <a:graphic>
          <a:graphicData uri="http://schemas.openxmlformats.org/presentationml/2006/ole">
            <p:oleObj spid="_x0000_s1026" name="Точечный рисунок" r:id="rId4" imgW="1142857" imgH="885949" progId="Paint.Picture">
              <p:embed/>
            </p:oleObj>
          </a:graphicData>
        </a:graphic>
      </p:graphicFrame>
      <p:pic>
        <p:nvPicPr>
          <p:cNvPr id="422923" name="Picture 11" descr="п4"/>
          <p:cNvPicPr>
            <a:picLocks noChangeAspect="1" noChangeArrowheads="1"/>
          </p:cNvPicPr>
          <p:nvPr/>
        </p:nvPicPr>
        <p:blipFill>
          <a:blip r:embed="rId5"/>
          <a:srcRect/>
          <a:stretch>
            <a:fillRect/>
          </a:stretch>
        </p:blipFill>
        <p:spPr bwMode="auto">
          <a:xfrm>
            <a:off x="755650" y="4508500"/>
            <a:ext cx="2117725" cy="1655763"/>
          </a:xfrm>
          <a:prstGeom prst="rect">
            <a:avLst/>
          </a:prstGeom>
          <a:noFill/>
          <a:ln w="9525">
            <a:noFill/>
            <a:miter lim="800000"/>
            <a:headEnd/>
            <a:tailEnd/>
          </a:ln>
        </p:spPr>
      </p:pic>
      <p:pic>
        <p:nvPicPr>
          <p:cNvPr id="422924" name="Picture 12" descr="п1"/>
          <p:cNvPicPr>
            <a:picLocks noChangeAspect="1" noChangeArrowheads="1"/>
          </p:cNvPicPr>
          <p:nvPr/>
        </p:nvPicPr>
        <p:blipFill>
          <a:blip r:embed="rId6"/>
          <a:srcRect/>
          <a:stretch>
            <a:fillRect/>
          </a:stretch>
        </p:blipFill>
        <p:spPr bwMode="auto">
          <a:xfrm>
            <a:off x="5364163" y="620713"/>
            <a:ext cx="2189162" cy="1638300"/>
          </a:xfrm>
          <a:prstGeom prst="rect">
            <a:avLst/>
          </a:prstGeom>
          <a:noFill/>
          <a:ln w="9525">
            <a:noFill/>
            <a:miter lim="800000"/>
            <a:headEnd/>
            <a:tailEnd/>
          </a:ln>
        </p:spPr>
      </p:pic>
      <p:pic>
        <p:nvPicPr>
          <p:cNvPr id="422925" name="Picture 13" descr="п11"/>
          <p:cNvPicPr>
            <a:picLocks noChangeAspect="1" noChangeArrowheads="1"/>
          </p:cNvPicPr>
          <p:nvPr/>
        </p:nvPicPr>
        <p:blipFill>
          <a:blip r:embed="rId7"/>
          <a:srcRect/>
          <a:stretch>
            <a:fillRect/>
          </a:stretch>
        </p:blipFill>
        <p:spPr bwMode="auto">
          <a:xfrm>
            <a:off x="5219700" y="4221163"/>
            <a:ext cx="2436813" cy="1757362"/>
          </a:xfrm>
          <a:prstGeom prst="rect">
            <a:avLst/>
          </a:prstGeom>
          <a:noFill/>
          <a:ln w="9525">
            <a:noFill/>
            <a:miter lim="800000"/>
            <a:headEnd/>
            <a:tailEnd/>
          </a:ln>
        </p:spPr>
      </p:pic>
      <p:pic>
        <p:nvPicPr>
          <p:cNvPr id="422926" name="Picture 14" descr="п10"/>
          <p:cNvPicPr>
            <a:picLocks noChangeAspect="1" noChangeArrowheads="1"/>
          </p:cNvPicPr>
          <p:nvPr/>
        </p:nvPicPr>
        <p:blipFill>
          <a:blip r:embed="rId8"/>
          <a:srcRect/>
          <a:stretch>
            <a:fillRect/>
          </a:stretch>
        </p:blipFill>
        <p:spPr bwMode="auto">
          <a:xfrm>
            <a:off x="2916238" y="3284538"/>
            <a:ext cx="2232025" cy="1512887"/>
          </a:xfrm>
          <a:prstGeom prst="rect">
            <a:avLst/>
          </a:prstGeom>
          <a:noFill/>
          <a:ln w="9525">
            <a:noFill/>
            <a:miter lim="800000"/>
            <a:headEnd/>
            <a:tailEnd/>
          </a:ln>
        </p:spPr>
      </p:pic>
      <p:sp>
        <p:nvSpPr>
          <p:cNvPr id="422944" name="WordArt 32"/>
          <p:cNvSpPr>
            <a:spLocks noChangeArrowheads="1" noChangeShapeType="1" noTextEdit="1"/>
          </p:cNvSpPr>
          <p:nvPr/>
        </p:nvSpPr>
        <p:spPr bwMode="auto">
          <a:xfrm>
            <a:off x="2700338" y="2205038"/>
            <a:ext cx="3529012" cy="9556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800000"/>
                </a:solidFill>
                <a:effectLst>
                  <a:outerShdw dist="45791" dir="2021404" algn="ctr" rotWithShape="0">
                    <a:srgbClr val="B2B2B2">
                      <a:alpha val="79999"/>
                    </a:srgbClr>
                  </a:outerShdw>
                </a:effectLst>
                <a:latin typeface="Times New Roman"/>
                <a:cs typeface="Times New Roman"/>
              </a:rPr>
              <a:t>волейбол везде</a:t>
            </a:r>
          </a:p>
        </p:txBody>
      </p:sp>
      <p:sp>
        <p:nvSpPr>
          <p:cNvPr id="422945" name="WordArt 33"/>
          <p:cNvSpPr>
            <a:spLocks noChangeArrowheads="1" noChangeShapeType="1" noTextEdit="1"/>
          </p:cNvSpPr>
          <p:nvPr/>
        </p:nvSpPr>
        <p:spPr bwMode="auto">
          <a:xfrm>
            <a:off x="3132138" y="4941888"/>
            <a:ext cx="1943100" cy="6667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800080"/>
                </a:solidFill>
                <a:effectLst>
                  <a:outerShdw dist="45791" dir="2021404" algn="ctr" rotWithShape="0">
                    <a:srgbClr val="B2B2B2">
                      <a:alpha val="79999"/>
                    </a:srgbClr>
                  </a:outerShdw>
                </a:effectLst>
                <a:latin typeface="Times New Roman"/>
                <a:cs typeface="Times New Roman"/>
              </a:rPr>
              <a:t>на отдыхе</a:t>
            </a:r>
          </a:p>
        </p:txBody>
      </p:sp>
      <p:sp>
        <p:nvSpPr>
          <p:cNvPr id="422947" name="WordArt 35"/>
          <p:cNvSpPr>
            <a:spLocks noChangeArrowheads="1" noChangeShapeType="1" noTextEdit="1"/>
          </p:cNvSpPr>
          <p:nvPr/>
        </p:nvSpPr>
        <p:spPr bwMode="auto">
          <a:xfrm>
            <a:off x="3924300" y="333375"/>
            <a:ext cx="1143000" cy="5746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800080"/>
                </a:solidFill>
                <a:effectLst>
                  <a:outerShdw dist="45791" dir="2021404" algn="ctr" rotWithShape="0">
                    <a:srgbClr val="B2B2B2">
                      <a:alpha val="79999"/>
                    </a:srgbClr>
                  </a:outerShdw>
                </a:effectLst>
                <a:latin typeface="Times New Roman"/>
                <a:cs typeface="Times New Roman"/>
              </a:rPr>
              <a:t>в зале</a:t>
            </a:r>
          </a:p>
        </p:txBody>
      </p:sp>
      <p:sp>
        <p:nvSpPr>
          <p:cNvPr id="422948" name="WordArt 36"/>
          <p:cNvSpPr>
            <a:spLocks noChangeArrowheads="1" noChangeShapeType="1" noTextEdit="1"/>
          </p:cNvSpPr>
          <p:nvPr/>
        </p:nvSpPr>
        <p:spPr bwMode="auto">
          <a:xfrm>
            <a:off x="5580063" y="3500438"/>
            <a:ext cx="1762125" cy="598487"/>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800080"/>
                </a:solidFill>
                <a:effectLst>
                  <a:outerShdw dist="45791" dir="2021404" algn="ctr" rotWithShape="0">
                    <a:srgbClr val="B2B2B2">
                      <a:alpha val="79999"/>
                    </a:srgbClr>
                  </a:outerShdw>
                </a:effectLst>
                <a:latin typeface="Times New Roman"/>
                <a:cs typeface="Times New Roman"/>
              </a:rPr>
              <a:t>на пляже</a:t>
            </a:r>
          </a:p>
        </p:txBody>
      </p:sp>
      <p:sp>
        <p:nvSpPr>
          <p:cNvPr id="422949" name="WordArt 37"/>
          <p:cNvSpPr>
            <a:spLocks noChangeArrowheads="1" noChangeShapeType="1" noTextEdit="1"/>
          </p:cNvSpPr>
          <p:nvPr/>
        </p:nvSpPr>
        <p:spPr bwMode="auto">
          <a:xfrm>
            <a:off x="1042988" y="3716338"/>
            <a:ext cx="1800225" cy="6254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800080"/>
                </a:solidFill>
                <a:effectLst>
                  <a:outerShdw dist="45791" dir="2021404" algn="ctr" rotWithShape="0">
                    <a:srgbClr val="B2B2B2">
                      <a:alpha val="79999"/>
                    </a:srgbClr>
                  </a:outerShdw>
                </a:effectLst>
                <a:latin typeface="Times New Roman"/>
                <a:cs typeface="Times New Roman"/>
              </a:rPr>
              <a:t>в воде</a:t>
            </a:r>
          </a:p>
        </p:txBody>
      </p:sp>
      <p:pic>
        <p:nvPicPr>
          <p:cNvPr id="422968" name="MSj00822080000[1].mid">
            <a:hlinkClick r:id="" action="ppaction://media"/>
          </p:cNvPr>
          <p:cNvPicPr>
            <a:picLocks noRot="1" noChangeAspect="1" noChangeArrowheads="1"/>
          </p:cNvPicPr>
          <p:nvPr>
            <a:audioFile r:link="rId2"/>
          </p:nvPr>
        </p:nvPicPr>
        <p:blipFill>
          <a:blip r:embed="rId9"/>
          <a:srcRect/>
          <a:stretch>
            <a:fillRect/>
          </a:stretch>
        </p:blipFill>
        <p:spPr bwMode="auto">
          <a:xfrm>
            <a:off x="0" y="0"/>
            <a:ext cx="71438" cy="71438"/>
          </a:xfrm>
          <a:prstGeom prst="rect">
            <a:avLst/>
          </a:prstGeom>
          <a:noFill/>
          <a:ln w="9525">
            <a:noFill/>
            <a:miter lim="800000"/>
            <a:headEnd/>
            <a:tailEnd/>
          </a:ln>
        </p:spPr>
      </p:pic>
      <p:sp>
        <p:nvSpPr>
          <p:cNvPr id="422970" name="Rectangle 58"/>
          <p:cNvSpPr>
            <a:spLocks noChangeArrowheads="1"/>
          </p:cNvSpPr>
          <p:nvPr/>
        </p:nvSpPr>
        <p:spPr bwMode="auto">
          <a:xfrm>
            <a:off x="179388" y="6308725"/>
            <a:ext cx="431800" cy="360363"/>
          </a:xfrm>
          <a:prstGeom prst="rect">
            <a:avLst/>
          </a:prstGeom>
          <a:solidFill>
            <a:schemeClr val="accent1">
              <a:alpha val="0"/>
            </a:schemeClr>
          </a:solidFill>
          <a:ln w="3175">
            <a:noFill/>
            <a:miter lim="800000"/>
            <a:headEnd/>
            <a:tailEnd/>
          </a:ln>
        </p:spPr>
        <p:txBody>
          <a:bodyPr wrap="none" anchor="ctr"/>
          <a:lstStyle/>
          <a:p>
            <a:endParaRPr lang="ru-RU"/>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22968"/>
                                        </p:tgtEl>
                                      </p:cBhvr>
                                    </p:cmd>
                                  </p:childTnLst>
                                </p:cTn>
                              </p:par>
                              <p:par>
                                <p:cTn id="7" presetID="21" presetClass="entr" presetSubtype="4" fill="hold" nodeType="withEffect">
                                  <p:stCondLst>
                                    <p:cond delay="0"/>
                                  </p:stCondLst>
                                  <p:childTnLst>
                                    <p:set>
                                      <p:cBhvr>
                                        <p:cTn id="8" dur="1" fill="hold">
                                          <p:stCondLst>
                                            <p:cond delay="0"/>
                                          </p:stCondLst>
                                        </p:cTn>
                                        <p:tgtEl>
                                          <p:spTgt spid="422922"/>
                                        </p:tgtEl>
                                        <p:attrNameLst>
                                          <p:attrName>style.visibility</p:attrName>
                                        </p:attrNameLst>
                                      </p:cBhvr>
                                      <p:to>
                                        <p:strVal val="visible"/>
                                      </p:to>
                                    </p:set>
                                    <p:animEffect transition="in" filter="wheel(4)">
                                      <p:cBhvr>
                                        <p:cTn id="9" dur="2000"/>
                                        <p:tgtEl>
                                          <p:spTgt spid="422922"/>
                                        </p:tgtEl>
                                      </p:cBhvr>
                                    </p:animEffect>
                                  </p:childTnLst>
                                </p:cTn>
                              </p:par>
                              <p:par>
                                <p:cTn id="10" presetID="56" presetClass="path" presetSubtype="0" accel="50000" decel="50000" fill="hold" nodeType="withEffect">
                                  <p:stCondLst>
                                    <p:cond delay="0"/>
                                  </p:stCondLst>
                                  <p:childTnLst>
                                    <p:animMotion origin="layout" path="M 8.33333E-7 1.6763E-6 L 0.13003 -0.2148 " pathEditMode="relative" rAng="0" ptsTypes="AA">
                                      <p:cBhvr>
                                        <p:cTn id="11" dur="2000" fill="hold"/>
                                        <p:tgtEl>
                                          <p:spTgt spid="422922"/>
                                        </p:tgtEl>
                                        <p:attrNameLst>
                                          <p:attrName>ppt_x</p:attrName>
                                          <p:attrName>ppt_y</p:attrName>
                                        </p:attrNameLst>
                                      </p:cBhvr>
                                      <p:rCtr x="65" y="-108"/>
                                    </p:animMotion>
                                  </p:childTnLst>
                                </p:cTn>
                              </p:par>
                              <p:par>
                                <p:cTn id="12" presetID="21" presetClass="entr" presetSubtype="4" fill="hold" nodeType="withEffect">
                                  <p:stCondLst>
                                    <p:cond delay="100"/>
                                  </p:stCondLst>
                                  <p:childTnLst>
                                    <p:set>
                                      <p:cBhvr>
                                        <p:cTn id="13" dur="1" fill="hold">
                                          <p:stCondLst>
                                            <p:cond delay="0"/>
                                          </p:stCondLst>
                                        </p:cTn>
                                        <p:tgtEl>
                                          <p:spTgt spid="422924"/>
                                        </p:tgtEl>
                                        <p:attrNameLst>
                                          <p:attrName>style.visibility</p:attrName>
                                        </p:attrNameLst>
                                      </p:cBhvr>
                                      <p:to>
                                        <p:strVal val="visible"/>
                                      </p:to>
                                    </p:set>
                                    <p:animEffect transition="in" filter="wheel(4)">
                                      <p:cBhvr>
                                        <p:cTn id="14" dur="2000"/>
                                        <p:tgtEl>
                                          <p:spTgt spid="422924"/>
                                        </p:tgtEl>
                                      </p:cBhvr>
                                    </p:animEffect>
                                  </p:childTnLst>
                                </p:cTn>
                              </p:par>
                              <p:par>
                                <p:cTn id="15" presetID="56" presetClass="path" presetSubtype="0" accel="50000" decel="50000" fill="hold" nodeType="withEffect">
                                  <p:stCondLst>
                                    <p:cond delay="100"/>
                                  </p:stCondLst>
                                  <p:childTnLst>
                                    <p:animMotion origin="layout" path="M -4.16667E-6 -1.79191E-6 L -0.13541 -0.1926 " pathEditMode="relative" rAng="0" ptsTypes="AA">
                                      <p:cBhvr>
                                        <p:cTn id="16" dur="2000" fill="hold"/>
                                        <p:tgtEl>
                                          <p:spTgt spid="422924"/>
                                        </p:tgtEl>
                                        <p:attrNameLst>
                                          <p:attrName>ppt_x</p:attrName>
                                          <p:attrName>ppt_y</p:attrName>
                                        </p:attrNameLst>
                                      </p:cBhvr>
                                      <p:rCtr x="-68" y="-96"/>
                                    </p:animMotion>
                                  </p:childTnLst>
                                </p:cTn>
                              </p:par>
                              <p:par>
                                <p:cTn id="17" presetID="21" presetClass="entr" presetSubtype="4" fill="hold" nodeType="withEffect">
                                  <p:stCondLst>
                                    <p:cond delay="0"/>
                                  </p:stCondLst>
                                  <p:childTnLst>
                                    <p:set>
                                      <p:cBhvr>
                                        <p:cTn id="18" dur="1" fill="hold">
                                          <p:stCondLst>
                                            <p:cond delay="0"/>
                                          </p:stCondLst>
                                        </p:cTn>
                                        <p:tgtEl>
                                          <p:spTgt spid="422923"/>
                                        </p:tgtEl>
                                        <p:attrNameLst>
                                          <p:attrName>style.visibility</p:attrName>
                                        </p:attrNameLst>
                                      </p:cBhvr>
                                      <p:to>
                                        <p:strVal val="visible"/>
                                      </p:to>
                                    </p:set>
                                    <p:animEffect transition="in" filter="wheel(4)">
                                      <p:cBhvr>
                                        <p:cTn id="19" dur="2000"/>
                                        <p:tgtEl>
                                          <p:spTgt spid="422923"/>
                                        </p:tgtEl>
                                      </p:cBhvr>
                                    </p:animEffect>
                                  </p:childTnLst>
                                </p:cTn>
                              </p:par>
                              <p:par>
                                <p:cTn id="20" presetID="49" presetClass="path" presetSubtype="0" accel="50000" decel="50000" fill="hold" nodeType="withEffect">
                                  <p:stCondLst>
                                    <p:cond delay="0"/>
                                  </p:stCondLst>
                                  <p:childTnLst>
                                    <p:animMotion origin="layout" path="M -2.77778E-6 9.82659E-7 L -0.17882 -0.18335 " pathEditMode="relative" rAng="0" ptsTypes="AA">
                                      <p:cBhvr>
                                        <p:cTn id="21" dur="2000" fill="hold"/>
                                        <p:tgtEl>
                                          <p:spTgt spid="422923"/>
                                        </p:tgtEl>
                                        <p:attrNameLst>
                                          <p:attrName>ppt_x</p:attrName>
                                          <p:attrName>ppt_y</p:attrName>
                                        </p:attrNameLst>
                                      </p:cBhvr>
                                      <p:rCtr x="-89" y="-92"/>
                                    </p:animMotion>
                                  </p:childTnLst>
                                </p:cTn>
                              </p:par>
                              <p:par>
                                <p:cTn id="22" presetID="21" presetClass="entr" presetSubtype="4" fill="hold" nodeType="withEffect">
                                  <p:stCondLst>
                                    <p:cond delay="0"/>
                                  </p:stCondLst>
                                  <p:childTnLst>
                                    <p:set>
                                      <p:cBhvr>
                                        <p:cTn id="23" dur="1" fill="hold">
                                          <p:stCondLst>
                                            <p:cond delay="0"/>
                                          </p:stCondLst>
                                        </p:cTn>
                                        <p:tgtEl>
                                          <p:spTgt spid="422925"/>
                                        </p:tgtEl>
                                        <p:attrNameLst>
                                          <p:attrName>style.visibility</p:attrName>
                                        </p:attrNameLst>
                                      </p:cBhvr>
                                      <p:to>
                                        <p:strVal val="visible"/>
                                      </p:to>
                                    </p:set>
                                    <p:animEffect transition="in" filter="wheel(4)">
                                      <p:cBhvr>
                                        <p:cTn id="24" dur="2000"/>
                                        <p:tgtEl>
                                          <p:spTgt spid="422925"/>
                                        </p:tgtEl>
                                      </p:cBhvr>
                                    </p:animEffect>
                                  </p:childTnLst>
                                </p:cTn>
                              </p:par>
                              <p:par>
                                <p:cTn id="25" presetID="49" presetClass="path" presetSubtype="0" accel="50000" decel="50000" fill="hold" nodeType="withEffect">
                                  <p:stCondLst>
                                    <p:cond delay="0"/>
                                  </p:stCondLst>
                                  <p:childTnLst>
                                    <p:animMotion origin="layout" path="M 8.33333E-7 -3.23699E-6 L 0.13455 -0.19075 " pathEditMode="relative" rAng="0" ptsTypes="AA">
                                      <p:cBhvr>
                                        <p:cTn id="26" dur="2000" fill="hold"/>
                                        <p:tgtEl>
                                          <p:spTgt spid="422925"/>
                                        </p:tgtEl>
                                        <p:attrNameLst>
                                          <p:attrName>ppt_x</p:attrName>
                                          <p:attrName>ppt_y</p:attrName>
                                        </p:attrNameLst>
                                      </p:cBhvr>
                                      <p:rCtr x="67" y="-95"/>
                                    </p:animMotion>
                                  </p:childTnLst>
                                </p:cTn>
                              </p:par>
                              <p:par>
                                <p:cTn id="27" presetID="21" presetClass="entr" presetSubtype="4" fill="hold" nodeType="withEffect">
                                  <p:stCondLst>
                                    <p:cond delay="0"/>
                                  </p:stCondLst>
                                  <p:childTnLst>
                                    <p:set>
                                      <p:cBhvr>
                                        <p:cTn id="28" dur="1" fill="hold">
                                          <p:stCondLst>
                                            <p:cond delay="0"/>
                                          </p:stCondLst>
                                        </p:cTn>
                                        <p:tgtEl>
                                          <p:spTgt spid="422926"/>
                                        </p:tgtEl>
                                        <p:attrNameLst>
                                          <p:attrName>style.visibility</p:attrName>
                                        </p:attrNameLst>
                                      </p:cBhvr>
                                      <p:to>
                                        <p:strVal val="visible"/>
                                      </p:to>
                                    </p:set>
                                    <p:animEffect transition="in" filter="wheel(4)">
                                      <p:cBhvr>
                                        <p:cTn id="29" dur="2000"/>
                                        <p:tgtEl>
                                          <p:spTgt spid="422926"/>
                                        </p:tgtEl>
                                      </p:cBhvr>
                                    </p:animEffect>
                                  </p:childTnLst>
                                </p:cTn>
                              </p:par>
                              <p:par>
                                <p:cTn id="30" presetID="33" presetClass="path" presetSubtype="0" accel="50000" decel="50000" fill="hold" nodeType="withEffect">
                                  <p:stCondLst>
                                    <p:cond delay="0"/>
                                  </p:stCondLst>
                                  <p:childTnLst>
                                    <p:animMotion origin="layout" path="M -4.44444E-6 -1.56069E-6 C 0.01164 0.03792 0.02917 0.07792 0.04323 0.09411 C 0.06459 0.11977 0.08507 0.12994 0.08907 0.1163 C 0.09237 0.10312 0.07796 0.07168 0.05678 0.04648 C 0.04254 0.03029 0.0165 0.01919 -0.00625 0.01757 C -0.02829 0.01919 -0.0552 0.03029 -0.06927 0.04648 C -0.09062 0.07168 -0.10451 0.10312 -0.10069 0.1163 C -0.0967 0.12994 -0.07638 0.11977 -0.0559 0.09411 C -0.04166 0.07792 -0.02361 0.03792 -0.01267 -1.56069E-6 C -0.00086 -0.04023 0.00712 -0.09248 0.00712 -0.12578 C 0.00712 -0.17711 0.00174 -0.21618 -0.00625 -0.21618 C -0.01336 -0.21618 -0.01979 -0.17711 -0.01979 -0.12578 C -0.01979 -0.09248 -0.01111 -0.04023 -4.44444E-6 -1.56069E-6 Z " pathEditMode="relative" rAng="0" ptsTypes="fffffffffffff">
                                      <p:cBhvr>
                                        <p:cTn id="31" dur="2000" fill="hold"/>
                                        <p:tgtEl>
                                          <p:spTgt spid="422926"/>
                                        </p:tgtEl>
                                        <p:attrNameLst>
                                          <p:attrName>ppt_x</p:attrName>
                                          <p:attrName>ppt_y</p:attrName>
                                        </p:attrNameLst>
                                      </p:cBhvr>
                                      <p:rCtr x="-6" y="-43"/>
                                    </p:animMotion>
                                  </p:childTnLst>
                                </p:cTn>
                              </p:par>
                            </p:childTnLst>
                          </p:cTn>
                        </p:par>
                        <p:par>
                          <p:cTn id="32" fill="hold">
                            <p:stCondLst>
                              <p:cond delay="2100"/>
                            </p:stCondLst>
                            <p:childTnLst>
                              <p:par>
                                <p:cTn id="33" presetID="51" presetClass="entr" presetSubtype="0" fill="hold" grpId="0" nodeType="afterEffect">
                                  <p:stCondLst>
                                    <p:cond delay="0"/>
                                  </p:stCondLst>
                                  <p:childTnLst>
                                    <p:set>
                                      <p:cBhvr>
                                        <p:cTn id="34" dur="1" fill="hold">
                                          <p:stCondLst>
                                            <p:cond delay="0"/>
                                          </p:stCondLst>
                                        </p:cTn>
                                        <p:tgtEl>
                                          <p:spTgt spid="422944"/>
                                        </p:tgtEl>
                                        <p:attrNameLst>
                                          <p:attrName>style.visibility</p:attrName>
                                        </p:attrNameLst>
                                      </p:cBhvr>
                                      <p:to>
                                        <p:strVal val="visible"/>
                                      </p:to>
                                    </p:set>
                                    <p:animEffect transition="in" filter="fade">
                                      <p:cBhvr>
                                        <p:cTn id="35" dur="770" decel="100000"/>
                                        <p:tgtEl>
                                          <p:spTgt spid="422944"/>
                                        </p:tgtEl>
                                      </p:cBhvr>
                                    </p:animEffect>
                                    <p:animScale>
                                      <p:cBhvr>
                                        <p:cTn id="36" dur="770" decel="100000"/>
                                        <p:tgtEl>
                                          <p:spTgt spid="422944"/>
                                        </p:tgtEl>
                                      </p:cBhvr>
                                      <p:from x="10000" y="10000"/>
                                      <p:to x="200000" y="450000"/>
                                    </p:animScale>
                                    <p:animScale>
                                      <p:cBhvr>
                                        <p:cTn id="37" dur="1230" accel="100000" fill="hold">
                                          <p:stCondLst>
                                            <p:cond delay="770"/>
                                          </p:stCondLst>
                                        </p:cTn>
                                        <p:tgtEl>
                                          <p:spTgt spid="422944"/>
                                        </p:tgtEl>
                                      </p:cBhvr>
                                      <p:from x="200000" y="450000"/>
                                      <p:to x="100000" y="100000"/>
                                    </p:animScale>
                                    <p:set>
                                      <p:cBhvr>
                                        <p:cTn id="38" dur="770" fill="hold"/>
                                        <p:tgtEl>
                                          <p:spTgt spid="422944"/>
                                        </p:tgtEl>
                                        <p:attrNameLst>
                                          <p:attrName>ppt_x</p:attrName>
                                        </p:attrNameLst>
                                      </p:cBhvr>
                                      <p:to>
                                        <p:strVal val="(0.5)"/>
                                      </p:to>
                                    </p:set>
                                    <p:anim from="(0.5)" to="(#ppt_x)" calcmode="lin" valueType="num">
                                      <p:cBhvr>
                                        <p:cTn id="39" dur="1230" accel="100000" fill="hold">
                                          <p:stCondLst>
                                            <p:cond delay="770"/>
                                          </p:stCondLst>
                                        </p:cTn>
                                        <p:tgtEl>
                                          <p:spTgt spid="422944"/>
                                        </p:tgtEl>
                                        <p:attrNameLst>
                                          <p:attrName>ppt_x</p:attrName>
                                        </p:attrNameLst>
                                      </p:cBhvr>
                                    </p:anim>
                                    <p:set>
                                      <p:cBhvr>
                                        <p:cTn id="40" dur="770" fill="hold"/>
                                        <p:tgtEl>
                                          <p:spTgt spid="422944"/>
                                        </p:tgtEl>
                                        <p:attrNameLst>
                                          <p:attrName>ppt_y</p:attrName>
                                        </p:attrNameLst>
                                      </p:cBhvr>
                                      <p:to>
                                        <p:strVal val="(#ppt_y+0.4)"/>
                                      </p:to>
                                    </p:set>
                                    <p:anim from="(#ppt_y+0.4)" to="(#ppt_y)" calcmode="lin" valueType="num">
                                      <p:cBhvr>
                                        <p:cTn id="41" dur="1230" accel="100000" fill="hold">
                                          <p:stCondLst>
                                            <p:cond delay="770"/>
                                          </p:stCondLst>
                                        </p:cTn>
                                        <p:tgtEl>
                                          <p:spTgt spid="422944"/>
                                        </p:tgtEl>
                                        <p:attrNameLst>
                                          <p:attrName>ppt_y</p:attrName>
                                        </p:attrNameLst>
                                      </p:cBhvr>
                                    </p:anim>
                                  </p:childTnLst>
                                </p:cTn>
                              </p:par>
                            </p:childTnLst>
                          </p:cTn>
                        </p:par>
                        <p:par>
                          <p:cTn id="42" fill="hold">
                            <p:stCondLst>
                              <p:cond delay="4100"/>
                            </p:stCondLst>
                            <p:childTnLst>
                              <p:par>
                                <p:cTn id="43" presetID="3" presetClass="exit" presetSubtype="10" fill="hold" nodeType="afterEffect">
                                  <p:stCondLst>
                                    <p:cond delay="200"/>
                                  </p:stCondLst>
                                  <p:childTnLst>
                                    <p:animEffect transition="out" filter="blinds(horizontal)">
                                      <p:cBhvr>
                                        <p:cTn id="44" dur="500"/>
                                        <p:tgtEl>
                                          <p:spTgt spid="422926"/>
                                        </p:tgtEl>
                                      </p:cBhvr>
                                    </p:animEffect>
                                    <p:set>
                                      <p:cBhvr>
                                        <p:cTn id="45" dur="1" fill="hold">
                                          <p:stCondLst>
                                            <p:cond delay="499"/>
                                          </p:stCondLst>
                                        </p:cTn>
                                        <p:tgtEl>
                                          <p:spTgt spid="422926"/>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422945"/>
                                        </p:tgtEl>
                                        <p:attrNameLst>
                                          <p:attrName>style.visibility</p:attrName>
                                        </p:attrNameLst>
                                      </p:cBhvr>
                                      <p:to>
                                        <p:strVal val="visible"/>
                                      </p:to>
                                    </p:set>
                                    <p:animEffect transition="in" filter="blinds(horizontal)">
                                      <p:cBhvr>
                                        <p:cTn id="48" dur="500"/>
                                        <p:tgtEl>
                                          <p:spTgt spid="422945"/>
                                        </p:tgtEl>
                                      </p:cBhvr>
                                    </p:animEffect>
                                  </p:childTnLst>
                                </p:cTn>
                              </p:par>
                              <p:par>
                                <p:cTn id="49" presetID="26" presetClass="entr" presetSubtype="0" fill="hold" grpId="1" nodeType="withEffect">
                                  <p:stCondLst>
                                    <p:cond delay="0"/>
                                  </p:stCondLst>
                                  <p:childTnLst>
                                    <p:set>
                                      <p:cBhvr>
                                        <p:cTn id="50" dur="1" fill="hold">
                                          <p:stCondLst>
                                            <p:cond delay="0"/>
                                          </p:stCondLst>
                                        </p:cTn>
                                        <p:tgtEl>
                                          <p:spTgt spid="422945"/>
                                        </p:tgtEl>
                                        <p:attrNameLst>
                                          <p:attrName>style.visibility</p:attrName>
                                        </p:attrNameLst>
                                      </p:cBhvr>
                                      <p:to>
                                        <p:strVal val="visible"/>
                                      </p:to>
                                    </p:set>
                                    <p:animEffect transition="in" filter="wipe(down)">
                                      <p:cBhvr>
                                        <p:cTn id="51" dur="290">
                                          <p:stCondLst>
                                            <p:cond delay="0"/>
                                          </p:stCondLst>
                                        </p:cTn>
                                        <p:tgtEl>
                                          <p:spTgt spid="422945"/>
                                        </p:tgtEl>
                                      </p:cBhvr>
                                    </p:animEffect>
                                    <p:anim calcmode="lin" valueType="num">
                                      <p:cBhvr>
                                        <p:cTn id="52" dur="911" tmFilter="0,0; 0.14,0.36; 0.43,0.73; 0.71,0.91; 1.0,1.0">
                                          <p:stCondLst>
                                            <p:cond delay="0"/>
                                          </p:stCondLst>
                                        </p:cTn>
                                        <p:tgtEl>
                                          <p:spTgt spid="422945"/>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422945"/>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422945"/>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422945"/>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422945"/>
                                        </p:tgtEl>
                                        <p:attrNameLst>
                                          <p:attrName>ppt_y</p:attrName>
                                        </p:attrNameLst>
                                      </p:cBhvr>
                                      <p:tavLst>
                                        <p:tav tm="0" fmla="#ppt_y-sin(pi*$)/81">
                                          <p:val>
                                            <p:fltVal val="0"/>
                                          </p:val>
                                        </p:tav>
                                        <p:tav tm="100000">
                                          <p:val>
                                            <p:fltVal val="1"/>
                                          </p:val>
                                        </p:tav>
                                      </p:tavLst>
                                    </p:anim>
                                    <p:animScale>
                                      <p:cBhvr>
                                        <p:cTn id="57" dur="13">
                                          <p:stCondLst>
                                            <p:cond delay="325"/>
                                          </p:stCondLst>
                                        </p:cTn>
                                        <p:tgtEl>
                                          <p:spTgt spid="422945"/>
                                        </p:tgtEl>
                                      </p:cBhvr>
                                      <p:to x="100000" y="60000"/>
                                    </p:animScale>
                                    <p:animScale>
                                      <p:cBhvr>
                                        <p:cTn id="58" dur="83" decel="50000">
                                          <p:stCondLst>
                                            <p:cond delay="338"/>
                                          </p:stCondLst>
                                        </p:cTn>
                                        <p:tgtEl>
                                          <p:spTgt spid="422945"/>
                                        </p:tgtEl>
                                      </p:cBhvr>
                                      <p:to x="100000" y="100000"/>
                                    </p:animScale>
                                    <p:animScale>
                                      <p:cBhvr>
                                        <p:cTn id="59" dur="13">
                                          <p:stCondLst>
                                            <p:cond delay="656"/>
                                          </p:stCondLst>
                                        </p:cTn>
                                        <p:tgtEl>
                                          <p:spTgt spid="422945"/>
                                        </p:tgtEl>
                                      </p:cBhvr>
                                      <p:to x="100000" y="80000"/>
                                    </p:animScale>
                                    <p:animScale>
                                      <p:cBhvr>
                                        <p:cTn id="60" dur="83" decel="50000">
                                          <p:stCondLst>
                                            <p:cond delay="669"/>
                                          </p:stCondLst>
                                        </p:cTn>
                                        <p:tgtEl>
                                          <p:spTgt spid="422945"/>
                                        </p:tgtEl>
                                      </p:cBhvr>
                                      <p:to x="100000" y="100000"/>
                                    </p:animScale>
                                    <p:animScale>
                                      <p:cBhvr>
                                        <p:cTn id="61" dur="13">
                                          <p:stCondLst>
                                            <p:cond delay="821"/>
                                          </p:stCondLst>
                                        </p:cTn>
                                        <p:tgtEl>
                                          <p:spTgt spid="422945"/>
                                        </p:tgtEl>
                                      </p:cBhvr>
                                      <p:to x="100000" y="90000"/>
                                    </p:animScale>
                                    <p:animScale>
                                      <p:cBhvr>
                                        <p:cTn id="62" dur="83" decel="50000">
                                          <p:stCondLst>
                                            <p:cond delay="834"/>
                                          </p:stCondLst>
                                        </p:cTn>
                                        <p:tgtEl>
                                          <p:spTgt spid="422945"/>
                                        </p:tgtEl>
                                      </p:cBhvr>
                                      <p:to x="100000" y="100000"/>
                                    </p:animScale>
                                    <p:animScale>
                                      <p:cBhvr>
                                        <p:cTn id="63" dur="13">
                                          <p:stCondLst>
                                            <p:cond delay="904"/>
                                          </p:stCondLst>
                                        </p:cTn>
                                        <p:tgtEl>
                                          <p:spTgt spid="422945"/>
                                        </p:tgtEl>
                                      </p:cBhvr>
                                      <p:to x="100000" y="95000"/>
                                    </p:animScale>
                                    <p:animScale>
                                      <p:cBhvr>
                                        <p:cTn id="64" dur="83" decel="50000">
                                          <p:stCondLst>
                                            <p:cond delay="917"/>
                                          </p:stCondLst>
                                        </p:cTn>
                                        <p:tgtEl>
                                          <p:spTgt spid="422945"/>
                                        </p:tgtEl>
                                      </p:cBhvr>
                                      <p:to x="100000" y="100000"/>
                                    </p:animScale>
                                  </p:childTnLst>
                                </p:cTn>
                              </p:par>
                            </p:childTnLst>
                          </p:cTn>
                        </p:par>
                        <p:par>
                          <p:cTn id="65" fill="hold">
                            <p:stCondLst>
                              <p:cond delay="5100"/>
                            </p:stCondLst>
                            <p:childTnLst>
                              <p:par>
                                <p:cTn id="66" presetID="3" presetClass="exit" presetSubtype="10" fill="hold" nodeType="afterEffect">
                                  <p:stCondLst>
                                    <p:cond delay="200"/>
                                  </p:stCondLst>
                                  <p:childTnLst>
                                    <p:animEffect transition="out" filter="blinds(horizontal)">
                                      <p:cBhvr>
                                        <p:cTn id="67" dur="500"/>
                                        <p:tgtEl>
                                          <p:spTgt spid="422924"/>
                                        </p:tgtEl>
                                      </p:cBhvr>
                                    </p:animEffect>
                                    <p:set>
                                      <p:cBhvr>
                                        <p:cTn id="68" dur="1" fill="hold">
                                          <p:stCondLst>
                                            <p:cond delay="499"/>
                                          </p:stCondLst>
                                        </p:cTn>
                                        <p:tgtEl>
                                          <p:spTgt spid="422924"/>
                                        </p:tgtEl>
                                        <p:attrNameLst>
                                          <p:attrName>style.visibility</p:attrName>
                                        </p:attrNameLst>
                                      </p:cBhvr>
                                      <p:to>
                                        <p:strVal val="hidden"/>
                                      </p:to>
                                    </p:set>
                                  </p:childTnLst>
                                </p:cTn>
                              </p:par>
                              <p:par>
                                <p:cTn id="69" presetID="3" presetClass="entr" presetSubtype="10" fill="hold" grpId="0" nodeType="withEffect">
                                  <p:stCondLst>
                                    <p:cond delay="0"/>
                                  </p:stCondLst>
                                  <p:childTnLst>
                                    <p:set>
                                      <p:cBhvr>
                                        <p:cTn id="70" dur="1" fill="hold">
                                          <p:stCondLst>
                                            <p:cond delay="0"/>
                                          </p:stCondLst>
                                        </p:cTn>
                                        <p:tgtEl>
                                          <p:spTgt spid="422947"/>
                                        </p:tgtEl>
                                        <p:attrNameLst>
                                          <p:attrName>style.visibility</p:attrName>
                                        </p:attrNameLst>
                                      </p:cBhvr>
                                      <p:to>
                                        <p:strVal val="visible"/>
                                      </p:to>
                                    </p:set>
                                    <p:animEffect transition="in" filter="blinds(horizontal)">
                                      <p:cBhvr>
                                        <p:cTn id="71" dur="500"/>
                                        <p:tgtEl>
                                          <p:spTgt spid="422947"/>
                                        </p:tgtEl>
                                      </p:cBhvr>
                                    </p:animEffect>
                                  </p:childTnLst>
                                </p:cTn>
                              </p:par>
                              <p:par>
                                <p:cTn id="72" presetID="35" presetClass="path" presetSubtype="0" accel="50000" decel="50000" fill="hold" grpId="1" nodeType="withEffect">
                                  <p:stCondLst>
                                    <p:cond delay="0"/>
                                  </p:stCondLst>
                                  <p:childTnLst>
                                    <p:animMotion origin="layout" path="M 0.0 0.0  L -0.25 0.0  E" pathEditMode="relative" ptsTypes="">
                                      <p:cBhvr>
                                        <p:cTn id="73" dur="1000" fill="hold"/>
                                        <p:tgtEl>
                                          <p:spTgt spid="422947"/>
                                        </p:tgtEl>
                                        <p:attrNameLst>
                                          <p:attrName>ppt_x</p:attrName>
                                          <p:attrName>ppt_y</p:attrName>
                                        </p:attrNameLst>
                                      </p:cBhvr>
                                    </p:animMotion>
                                  </p:childTnLst>
                                </p:cTn>
                              </p:par>
                            </p:childTnLst>
                          </p:cTn>
                        </p:par>
                        <p:par>
                          <p:cTn id="74" fill="hold">
                            <p:stCondLst>
                              <p:cond delay="6100"/>
                            </p:stCondLst>
                            <p:childTnLst>
                              <p:par>
                                <p:cTn id="75" presetID="3" presetClass="exit" presetSubtype="10" fill="hold" nodeType="afterEffect">
                                  <p:stCondLst>
                                    <p:cond delay="100"/>
                                  </p:stCondLst>
                                  <p:childTnLst>
                                    <p:animEffect transition="out" filter="blinds(horizontal)">
                                      <p:cBhvr>
                                        <p:cTn id="76" dur="500"/>
                                        <p:tgtEl>
                                          <p:spTgt spid="422925"/>
                                        </p:tgtEl>
                                      </p:cBhvr>
                                    </p:animEffect>
                                    <p:set>
                                      <p:cBhvr>
                                        <p:cTn id="77" dur="1" fill="hold">
                                          <p:stCondLst>
                                            <p:cond delay="499"/>
                                          </p:stCondLst>
                                        </p:cTn>
                                        <p:tgtEl>
                                          <p:spTgt spid="422925"/>
                                        </p:tgtEl>
                                        <p:attrNameLst>
                                          <p:attrName>style.visibility</p:attrName>
                                        </p:attrNameLst>
                                      </p:cBhvr>
                                      <p:to>
                                        <p:strVal val="hidden"/>
                                      </p:to>
                                    </p:set>
                                  </p:childTnLst>
                                </p:cTn>
                              </p:par>
                            </p:childTnLst>
                          </p:cTn>
                        </p:par>
                        <p:par>
                          <p:cTn id="78" fill="hold">
                            <p:stCondLst>
                              <p:cond delay="6700"/>
                            </p:stCondLst>
                            <p:childTnLst>
                              <p:par>
                                <p:cTn id="79" presetID="3" presetClass="entr" presetSubtype="10" fill="hold" grpId="0" nodeType="afterEffect">
                                  <p:stCondLst>
                                    <p:cond delay="0"/>
                                  </p:stCondLst>
                                  <p:childTnLst>
                                    <p:set>
                                      <p:cBhvr>
                                        <p:cTn id="80" dur="1" fill="hold">
                                          <p:stCondLst>
                                            <p:cond delay="0"/>
                                          </p:stCondLst>
                                        </p:cTn>
                                        <p:tgtEl>
                                          <p:spTgt spid="422948"/>
                                        </p:tgtEl>
                                        <p:attrNameLst>
                                          <p:attrName>style.visibility</p:attrName>
                                        </p:attrNameLst>
                                      </p:cBhvr>
                                      <p:to>
                                        <p:strVal val="visible"/>
                                      </p:to>
                                    </p:set>
                                    <p:animEffect transition="in" filter="blinds(horizontal)">
                                      <p:cBhvr>
                                        <p:cTn id="81" dur="500"/>
                                        <p:tgtEl>
                                          <p:spTgt spid="422948"/>
                                        </p:tgtEl>
                                      </p:cBhvr>
                                    </p:animEffect>
                                  </p:childTnLst>
                                </p:cTn>
                              </p:par>
                              <p:par>
                                <p:cTn id="82" presetID="56" presetClass="path" presetSubtype="0" accel="50000" decel="50000" fill="hold" grpId="1" nodeType="withEffect">
                                  <p:stCondLst>
                                    <p:cond delay="0"/>
                                  </p:stCondLst>
                                  <p:childTnLst>
                                    <p:animMotion origin="layout" path="M -8.33333E-7 -3.46821E-7 L 0.09271 -0.17988 " pathEditMode="relative" rAng="0" ptsTypes="AA">
                                      <p:cBhvr>
                                        <p:cTn id="83" dur="2000" fill="hold"/>
                                        <p:tgtEl>
                                          <p:spTgt spid="422948"/>
                                        </p:tgtEl>
                                        <p:attrNameLst>
                                          <p:attrName>ppt_x</p:attrName>
                                          <p:attrName>ppt_y</p:attrName>
                                        </p:attrNameLst>
                                      </p:cBhvr>
                                      <p:rCtr x="46" y="-90"/>
                                    </p:animMotion>
                                  </p:childTnLst>
                                </p:cTn>
                              </p:par>
                            </p:childTnLst>
                          </p:cTn>
                        </p:par>
                        <p:par>
                          <p:cTn id="84" fill="hold">
                            <p:stCondLst>
                              <p:cond delay="8700"/>
                            </p:stCondLst>
                            <p:childTnLst>
                              <p:par>
                                <p:cTn id="85" presetID="3" presetClass="exit" presetSubtype="10" fill="hold" nodeType="afterEffect">
                                  <p:stCondLst>
                                    <p:cond delay="0"/>
                                  </p:stCondLst>
                                  <p:childTnLst>
                                    <p:animEffect transition="out" filter="blinds(horizontal)">
                                      <p:cBhvr>
                                        <p:cTn id="86" dur="500"/>
                                        <p:tgtEl>
                                          <p:spTgt spid="422922"/>
                                        </p:tgtEl>
                                      </p:cBhvr>
                                    </p:animEffect>
                                    <p:set>
                                      <p:cBhvr>
                                        <p:cTn id="87" dur="1" fill="hold">
                                          <p:stCondLst>
                                            <p:cond delay="499"/>
                                          </p:stCondLst>
                                        </p:cTn>
                                        <p:tgtEl>
                                          <p:spTgt spid="422922"/>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500"/>
                                        <p:tgtEl>
                                          <p:spTgt spid="422923"/>
                                        </p:tgtEl>
                                      </p:cBhvr>
                                    </p:animEffect>
                                    <p:set>
                                      <p:cBhvr>
                                        <p:cTn id="90" dur="1" fill="hold">
                                          <p:stCondLst>
                                            <p:cond delay="499"/>
                                          </p:stCondLst>
                                        </p:cTn>
                                        <p:tgtEl>
                                          <p:spTgt spid="422923"/>
                                        </p:tgtEl>
                                        <p:attrNameLst>
                                          <p:attrName>style.visibility</p:attrName>
                                        </p:attrNameLst>
                                      </p:cBhvr>
                                      <p:to>
                                        <p:strVal val="hidden"/>
                                      </p:to>
                                    </p:set>
                                  </p:childTnLst>
                                </p:cTn>
                              </p:par>
                            </p:childTnLst>
                          </p:cTn>
                        </p:par>
                        <p:par>
                          <p:cTn id="91" fill="hold">
                            <p:stCondLst>
                              <p:cond delay="9200"/>
                            </p:stCondLst>
                            <p:childTnLst>
                              <p:par>
                                <p:cTn id="92" presetID="3" presetClass="entr" presetSubtype="10" fill="hold" grpId="0" nodeType="afterEffect">
                                  <p:stCondLst>
                                    <p:cond delay="0"/>
                                  </p:stCondLst>
                                  <p:childTnLst>
                                    <p:set>
                                      <p:cBhvr>
                                        <p:cTn id="93" dur="1" fill="hold">
                                          <p:stCondLst>
                                            <p:cond delay="0"/>
                                          </p:stCondLst>
                                        </p:cTn>
                                        <p:tgtEl>
                                          <p:spTgt spid="422949"/>
                                        </p:tgtEl>
                                        <p:attrNameLst>
                                          <p:attrName>style.visibility</p:attrName>
                                        </p:attrNameLst>
                                      </p:cBhvr>
                                      <p:to>
                                        <p:strVal val="visible"/>
                                      </p:to>
                                    </p:set>
                                    <p:animEffect transition="in" filter="blinds(horizontal)">
                                      <p:cBhvr>
                                        <p:cTn id="94" dur="500"/>
                                        <p:tgtEl>
                                          <p:spTgt spid="422949"/>
                                        </p:tgtEl>
                                      </p:cBhvr>
                                    </p:animEffect>
                                  </p:childTnLst>
                                </p:cTn>
                              </p:par>
                              <p:par>
                                <p:cTn id="95" presetID="56" presetClass="path" presetSubtype="0" accel="50000" decel="50000" fill="hold" grpId="1" nodeType="withEffect">
                                  <p:stCondLst>
                                    <p:cond delay="0"/>
                                  </p:stCondLst>
                                  <p:childTnLst>
                                    <p:animMotion origin="layout" path="M 8.33333E-7 -1.7341E-6 L -0.08924 -0.19237 " pathEditMode="relative" rAng="0" ptsTypes="AA">
                                      <p:cBhvr>
                                        <p:cTn id="96" dur="1000" fill="hold"/>
                                        <p:tgtEl>
                                          <p:spTgt spid="422949"/>
                                        </p:tgtEl>
                                        <p:attrNameLst>
                                          <p:attrName>ppt_x</p:attrName>
                                          <p:attrName>ppt_y</p:attrName>
                                        </p:attrNameLst>
                                      </p:cBhvr>
                                      <p:rCtr x="-45" y="-96"/>
                                    </p:animMotion>
                                  </p:childTnLst>
                                </p:cTn>
                              </p:par>
                            </p:childTnLst>
                          </p:cTn>
                        </p:par>
                        <p:par>
                          <p:cTn id="97" fill="hold">
                            <p:stCondLst>
                              <p:cond delay="10200"/>
                            </p:stCondLst>
                            <p:childTnLst>
                              <p:par>
                                <p:cTn id="98" presetID="35" presetClass="entr" presetSubtype="0" fill="hold" grpId="0" nodeType="afterEffect">
                                  <p:stCondLst>
                                    <p:cond delay="4000"/>
                                  </p:stCondLst>
                                  <p:childTnLst>
                                    <p:set>
                                      <p:cBhvr>
                                        <p:cTn id="99" dur="1" fill="hold">
                                          <p:stCondLst>
                                            <p:cond delay="0"/>
                                          </p:stCondLst>
                                        </p:cTn>
                                        <p:tgtEl>
                                          <p:spTgt spid="422970"/>
                                        </p:tgtEl>
                                        <p:attrNameLst>
                                          <p:attrName>style.visibility</p:attrName>
                                        </p:attrNameLst>
                                      </p:cBhvr>
                                      <p:to>
                                        <p:strVal val="visible"/>
                                      </p:to>
                                    </p:set>
                                    <p:animEffect transition="in" filter="fade">
                                      <p:cBhvr>
                                        <p:cTn id="100" dur="2000"/>
                                        <p:tgtEl>
                                          <p:spTgt spid="422970"/>
                                        </p:tgtEl>
                                      </p:cBhvr>
                                    </p:animEffect>
                                    <p:anim calcmode="lin" valueType="num">
                                      <p:cBhvr>
                                        <p:cTn id="101" dur="2000" fill="hold"/>
                                        <p:tgtEl>
                                          <p:spTgt spid="422970"/>
                                        </p:tgtEl>
                                        <p:attrNameLst>
                                          <p:attrName>style.rotation</p:attrName>
                                        </p:attrNameLst>
                                      </p:cBhvr>
                                      <p:tavLst>
                                        <p:tav tm="0">
                                          <p:val>
                                            <p:fltVal val="720"/>
                                          </p:val>
                                        </p:tav>
                                        <p:tav tm="100000">
                                          <p:val>
                                            <p:fltVal val="0"/>
                                          </p:val>
                                        </p:tav>
                                      </p:tavLst>
                                    </p:anim>
                                    <p:anim calcmode="lin" valueType="num">
                                      <p:cBhvr>
                                        <p:cTn id="102" dur="2000" fill="hold"/>
                                        <p:tgtEl>
                                          <p:spTgt spid="422970"/>
                                        </p:tgtEl>
                                        <p:attrNameLst>
                                          <p:attrName>ppt_h</p:attrName>
                                        </p:attrNameLst>
                                      </p:cBhvr>
                                      <p:tavLst>
                                        <p:tav tm="0">
                                          <p:val>
                                            <p:fltVal val="0"/>
                                          </p:val>
                                        </p:tav>
                                        <p:tav tm="100000">
                                          <p:val>
                                            <p:strVal val="#ppt_h"/>
                                          </p:val>
                                        </p:tav>
                                      </p:tavLst>
                                    </p:anim>
                                    <p:anim calcmode="lin" valueType="num">
                                      <p:cBhvr>
                                        <p:cTn id="103" dur="2000" fill="hold"/>
                                        <p:tgtEl>
                                          <p:spTgt spid="4229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4" fill="hold" display="0">
                  <p:stCondLst>
                    <p:cond delay="indefinite"/>
                  </p:stCondLst>
                  <p:endCondLst>
                    <p:cond evt="onPrev" delay="0">
                      <p:tgtEl>
                        <p:sldTgt/>
                      </p:tgtEl>
                    </p:cond>
                    <p:cond evt="onStopAudio" delay="0">
                      <p:tgtEl>
                        <p:sldTgt/>
                      </p:tgtEl>
                    </p:cond>
                  </p:endCondLst>
                </p:cTn>
                <p:tgtEl>
                  <p:spTgt spid="422968"/>
                </p:tgtEl>
              </p:cMediaNode>
            </p:audio>
          </p:childTnLst>
        </p:cTn>
      </p:par>
    </p:tnLst>
    <p:bldLst>
      <p:bldP spid="422944" grpId="0" animBg="1"/>
      <p:bldP spid="422945" grpId="0" animBg="1"/>
      <p:bldP spid="422945" grpId="1" animBg="1"/>
      <p:bldP spid="422947" grpId="0" animBg="1"/>
      <p:bldP spid="422947" grpId="1" animBg="1"/>
      <p:bldP spid="422948" grpId="0" animBg="1"/>
      <p:bldP spid="422948" grpId="1" animBg="1"/>
      <p:bldP spid="422949" grpId="0" animBg="1"/>
      <p:bldP spid="422949" grpId="1" animBg="1"/>
      <p:bldP spid="4229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Правила игры.</a:t>
            </a:r>
            <a:endParaRPr lang="ru-RU" dirty="0"/>
          </a:p>
        </p:txBody>
      </p:sp>
      <p:sp>
        <p:nvSpPr>
          <p:cNvPr id="2" name="Содержимое 1"/>
          <p:cNvSpPr>
            <a:spLocks noGrp="1"/>
          </p:cNvSpPr>
          <p:nvPr>
            <p:ph idx="1"/>
          </p:nvPr>
        </p:nvSpPr>
        <p:spPr>
          <a:xfrm>
            <a:off x="457200" y="1481328"/>
            <a:ext cx="5562600" cy="4919472"/>
          </a:xfrm>
        </p:spPr>
        <p:txBody>
          <a:bodyPr>
            <a:normAutofit fontScale="47500" lnSpcReduction="20000"/>
          </a:bodyPr>
          <a:lstStyle/>
          <a:p>
            <a:r>
              <a:rPr lang="ru-RU" sz="2900" b="1" dirty="0" smtClean="0"/>
              <a:t>Общие правила</a:t>
            </a:r>
            <a:endParaRPr lang="ru-RU" sz="2900" dirty="0" smtClean="0"/>
          </a:p>
          <a:p>
            <a:r>
              <a:rPr lang="ru-RU" sz="2900" dirty="0" smtClean="0"/>
              <a:t>Игра ведётся на прямоугольной </a:t>
            </a:r>
            <a:r>
              <a:rPr lang="ru-RU" sz="2900" dirty="0" smtClean="0">
                <a:hlinkClick r:id="rId2" tooltip="Волейбольная площадка"/>
              </a:rPr>
              <a:t>площадке</a:t>
            </a:r>
            <a:r>
              <a:rPr lang="ru-RU" sz="2900" dirty="0" smtClean="0"/>
              <a:t> размером 18х9 метров. Волейбольная площадка разделена посередине сеткой. Высота сетки для мужчин — 2,43 м, для женщин — 2,24 м.</a:t>
            </a:r>
          </a:p>
          <a:p>
            <a:r>
              <a:rPr lang="ru-RU" sz="2900" i="1" dirty="0" smtClean="0"/>
              <a:t>Основная статья: </a:t>
            </a:r>
            <a:r>
              <a:rPr lang="ru-RU" sz="2900" b="1" i="1" dirty="0" smtClean="0">
                <a:hlinkClick r:id="rId2" tooltip="Волейбольная площадка"/>
              </a:rPr>
              <a:t>Волейбольная площадка</a:t>
            </a:r>
            <a:endParaRPr lang="ru-RU" sz="2900" i="1" dirty="0" smtClean="0"/>
          </a:p>
          <a:p>
            <a:r>
              <a:rPr lang="ru-RU" sz="2900" dirty="0" smtClean="0"/>
              <a:t>Игра ведётся сферическим </a:t>
            </a:r>
            <a:r>
              <a:rPr lang="ru-RU" sz="2900" dirty="0" smtClean="0">
                <a:hlinkClick r:id="rId3" tooltip="Волейбольный мяч"/>
              </a:rPr>
              <a:t>мячом</a:t>
            </a:r>
            <a:r>
              <a:rPr lang="ru-RU" sz="2900" dirty="0" smtClean="0"/>
              <a:t> окружностью 65—67 см весом 260—280 г.</a:t>
            </a:r>
          </a:p>
          <a:p>
            <a:r>
              <a:rPr lang="ru-RU" sz="2900" i="1" dirty="0" smtClean="0"/>
              <a:t>Основная статья: </a:t>
            </a:r>
            <a:r>
              <a:rPr lang="ru-RU" sz="2900" b="1" i="1" dirty="0" smtClean="0">
                <a:hlinkClick r:id="rId3" tooltip="Волейбольный мяч"/>
              </a:rPr>
              <a:t>Волейбольный мяч</a:t>
            </a:r>
            <a:endParaRPr lang="ru-RU" sz="2900" i="1" dirty="0" smtClean="0"/>
          </a:p>
          <a:p>
            <a:r>
              <a:rPr lang="ru-RU" sz="2900" dirty="0" smtClean="0"/>
              <a:t>Каждая из двух команд может иметь в составе до 14 игроков, на поле в каждый момент времени могут находиться 6 игроков. Цель игры — атакующим ударом добить мяч </a:t>
            </a:r>
            <a:r>
              <a:rPr lang="ru-RU" sz="2900" i="1" dirty="0" smtClean="0"/>
              <a:t>до пола</a:t>
            </a:r>
            <a:r>
              <a:rPr lang="ru-RU" sz="2900" dirty="0" smtClean="0"/>
              <a:t>, то есть до игровой поверхности площадки половины противника, или заставить его ошибиться.</a:t>
            </a:r>
          </a:p>
          <a:p>
            <a:r>
              <a:rPr lang="ru-RU" sz="2900" dirty="0" smtClean="0"/>
              <a:t>Игра начинается вводом мяча в игру при помощи подачи согласно </a:t>
            </a:r>
            <a:r>
              <a:rPr lang="ru-RU" sz="2900" dirty="0" smtClean="0">
                <a:hlinkClick r:id="rId4" tooltip="Выборы по жребию"/>
              </a:rPr>
              <a:t>жребию</a:t>
            </a:r>
            <a:r>
              <a:rPr lang="ru-RU" sz="2900" dirty="0" smtClean="0"/>
              <a:t>. После ввода мяча в игру подачей и успешного розыгрыша подача переходит к той команде, которая выиграла очко. Площадка 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a:p>
            <a:endParaRPr lang="ru-RU" dirty="0"/>
          </a:p>
        </p:txBody>
      </p:sp>
      <p:pic>
        <p:nvPicPr>
          <p:cNvPr id="25602" name="Picture 2" descr="File:VolleyballRotation.svg"/>
          <p:cNvPicPr>
            <a:picLocks noChangeAspect="1" noChangeArrowheads="1"/>
          </p:cNvPicPr>
          <p:nvPr/>
        </p:nvPicPr>
        <p:blipFill>
          <a:blip r:embed="rId5" cstate="print"/>
          <a:srcRect/>
          <a:stretch>
            <a:fillRect/>
          </a:stretch>
        </p:blipFill>
        <p:spPr bwMode="auto">
          <a:xfrm>
            <a:off x="6477000" y="1295400"/>
            <a:ext cx="2362200" cy="3688239"/>
          </a:xfrm>
          <a:prstGeom prst="rect">
            <a:avLst/>
          </a:prstGeom>
          <a:noFill/>
        </p:spPr>
      </p:pic>
      <p:sp>
        <p:nvSpPr>
          <p:cNvPr id="5" name="TextBox 4"/>
          <p:cNvSpPr txBox="1"/>
          <p:nvPr/>
        </p:nvSpPr>
        <p:spPr>
          <a:xfrm>
            <a:off x="6400800" y="5257800"/>
            <a:ext cx="2514600" cy="523220"/>
          </a:xfrm>
          <a:prstGeom prst="rect">
            <a:avLst/>
          </a:prstGeom>
          <a:noFill/>
        </p:spPr>
        <p:txBody>
          <a:bodyPr wrap="square" rtlCol="0">
            <a:spAutoFit/>
          </a:bodyPr>
          <a:lstStyle/>
          <a:p>
            <a:pPr algn="ctr"/>
            <a:r>
              <a:rPr lang="ru-RU" sz="1400" dirty="0" smtClean="0"/>
              <a:t>«Зоны» на площадке и перемещение игроков.</a:t>
            </a:r>
            <a:endParaRPr lang="ru-RU"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457200"/>
            <a:ext cx="4572000" cy="5867400"/>
          </a:xfrm>
        </p:spPr>
        <p:txBody>
          <a:bodyPr>
            <a:normAutofit fontScale="47500" lnSpcReduction="20000"/>
          </a:bodyPr>
          <a:lstStyle/>
          <a:p>
            <a:r>
              <a:rPr lang="ru-RU" sz="2900" b="1" dirty="0" smtClean="0"/>
              <a:t>Подача</a:t>
            </a:r>
          </a:p>
          <a:p>
            <a:r>
              <a:rPr lang="ru-RU" sz="2900" dirty="0" smtClean="0"/>
              <a:t>Выполняет </a:t>
            </a:r>
            <a:r>
              <a:rPr lang="ru-RU" sz="2900" dirty="0" smtClean="0">
                <a:hlinkClick r:id="rId2" tooltip="Подача"/>
              </a:rPr>
              <a:t>подачу</a:t>
            </a:r>
            <a:r>
              <a:rPr lang="ru-RU" sz="2900" dirty="0" smtClean="0"/>
              <a:t> игрок, который в результате последнего перехода перемещается из второй в первую зону. Подача производится из зоны подачи за задней линией игровой площадки с целью приземлить мяч на половине противника или максимально усложнить приём. До того как игрок не коснётся мяча при подаче, ни одна часть его тела не должна коснуться поверхности площадки (в особенности это касается подачи в прыжке). В полёте мяч может коснуться сетки, но не должен касаться антенн или их мысленного продолжения вверх. Если мяч коснётся поверхности игровой площадки, подающей команде засчитывается очко. Если игрок, который подавал, нарушил правила или отправил мяч в </a:t>
            </a:r>
            <a:r>
              <a:rPr lang="ru-RU" sz="2900" i="1" dirty="0" smtClean="0">
                <a:hlinkClick r:id="rId3" tooltip="Аут"/>
              </a:rPr>
              <a:t>аут</a:t>
            </a:r>
            <a:r>
              <a:rPr lang="ru-RU" sz="2900" dirty="0" smtClean="0"/>
              <a:t>, то очко засчитывается принимающей команде. Не разрешается блокировать мяч при подаче, прерывая его траекторию над сеткой. Если очко выиграно командой, которая подавала мяч, то подачу продолжает выполнять тот же игрок.</a:t>
            </a:r>
          </a:p>
          <a:p>
            <a:r>
              <a:rPr lang="ru-RU" sz="2900" dirty="0" smtClean="0"/>
              <a:t>В современном волейболе наиболее распространена силовая подача в прыжке</a:t>
            </a:r>
            <a:r>
              <a:rPr lang="ru-RU" sz="2900" baseline="30000" dirty="0" smtClean="0">
                <a:hlinkClick r:id="rId4"/>
              </a:rPr>
              <a:t>[11]</a:t>
            </a:r>
            <a:r>
              <a:rPr lang="ru-RU" sz="2900" dirty="0" smtClean="0"/>
              <a:t>. Её противоположностью является укороченная (планирующая, тактическая) подача, когда мяч направляется близко к сетке.</a:t>
            </a:r>
          </a:p>
          <a:p>
            <a:endParaRPr lang="ru-RU" dirty="0"/>
          </a:p>
        </p:txBody>
      </p:sp>
      <p:pic>
        <p:nvPicPr>
          <p:cNvPr id="24578" name="Picture 2" descr="File:Urpo%Sivula.jpg"/>
          <p:cNvPicPr>
            <a:picLocks noChangeAspect="1" noChangeArrowheads="1"/>
          </p:cNvPicPr>
          <p:nvPr/>
        </p:nvPicPr>
        <p:blipFill>
          <a:blip r:embed="rId5" cstate="print"/>
          <a:srcRect/>
          <a:stretch>
            <a:fillRect/>
          </a:stretch>
        </p:blipFill>
        <p:spPr bwMode="auto">
          <a:xfrm>
            <a:off x="5486400" y="838200"/>
            <a:ext cx="2948392" cy="3733800"/>
          </a:xfrm>
          <a:prstGeom prst="rect">
            <a:avLst/>
          </a:prstGeom>
          <a:noFill/>
        </p:spPr>
      </p:pic>
      <p:sp>
        <p:nvSpPr>
          <p:cNvPr id="5" name="TextBox 4"/>
          <p:cNvSpPr txBox="1"/>
          <p:nvPr/>
        </p:nvSpPr>
        <p:spPr>
          <a:xfrm>
            <a:off x="5638800" y="4876800"/>
            <a:ext cx="2819400" cy="307777"/>
          </a:xfrm>
          <a:prstGeom prst="rect">
            <a:avLst/>
          </a:prstGeom>
          <a:noFill/>
        </p:spPr>
        <p:txBody>
          <a:bodyPr wrap="square" rtlCol="0">
            <a:spAutoFit/>
          </a:bodyPr>
          <a:lstStyle/>
          <a:p>
            <a:pPr algn="ctr"/>
            <a:r>
              <a:rPr lang="ru-RU" sz="1400" dirty="0" smtClean="0"/>
              <a:t>Подача в прыжке</a:t>
            </a:r>
            <a:endParaRPr lang="ru-RU" sz="1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381000"/>
            <a:ext cx="5105400" cy="6096000"/>
          </a:xfrm>
        </p:spPr>
        <p:txBody>
          <a:bodyPr>
            <a:normAutofit fontScale="70000" lnSpcReduction="20000"/>
          </a:bodyPr>
          <a:lstStyle/>
          <a:p>
            <a:r>
              <a:rPr lang="ru-RU" b="1" dirty="0" smtClean="0"/>
              <a:t>Приём подачи</a:t>
            </a:r>
          </a:p>
          <a:p>
            <a:r>
              <a:rPr lang="ru-RU" dirty="0" smtClean="0"/>
              <a:t>Обычно принимают мяч игроки, стоящие на задней линии, то есть в 5-й, 6-й, 1-й зонах. Однако принять подачу может любой игрок. Игрокам принимающей команды разрешается сделать три касания (игроку нельзя дважды подряд трогать мяч) и максимум третьим касанием перевести мяч на половину противника. Обрабатывать мяч на приёме можно в любом месте площадки и свободного пространства, но только не на самой половине площадки противника. При этом если приходится пасом переводить мяч обратно на свою игровую половину, вторая передача из трёх не может проходить между антеннами, а обязательно должна проходить мимо антенн. При приёме не допускается никакая задержка мяча при его обработке, хотя принимать мяч можно любой частью тела. Планирующую подачу могут принимать 2 игрока на задней линии, но для приема силовой подачи требуется уже 3 игрока.</a:t>
            </a:r>
          </a:p>
          <a:p>
            <a:endParaRPr lang="ru-RU" dirty="0"/>
          </a:p>
        </p:txBody>
      </p:sp>
      <p:pic>
        <p:nvPicPr>
          <p:cNvPr id="23554" name="Picture 2" descr="File:Haavisto.jpg"/>
          <p:cNvPicPr>
            <a:picLocks noChangeAspect="1" noChangeArrowheads="1"/>
          </p:cNvPicPr>
          <p:nvPr/>
        </p:nvPicPr>
        <p:blipFill>
          <a:blip r:embed="rId2" cstate="print"/>
          <a:srcRect/>
          <a:stretch>
            <a:fillRect/>
          </a:stretch>
        </p:blipFill>
        <p:spPr bwMode="auto">
          <a:xfrm>
            <a:off x="5638800" y="457200"/>
            <a:ext cx="3136392" cy="3733800"/>
          </a:xfrm>
          <a:prstGeom prst="rect">
            <a:avLst/>
          </a:prstGeom>
          <a:noFill/>
        </p:spPr>
      </p:pic>
      <p:sp>
        <p:nvSpPr>
          <p:cNvPr id="5" name="TextBox 4"/>
          <p:cNvSpPr txBox="1"/>
          <p:nvPr/>
        </p:nvSpPr>
        <p:spPr>
          <a:xfrm>
            <a:off x="5867400" y="4419600"/>
            <a:ext cx="2971800" cy="369332"/>
          </a:xfrm>
          <a:prstGeom prst="rect">
            <a:avLst/>
          </a:prstGeom>
          <a:noFill/>
        </p:spPr>
        <p:txBody>
          <a:bodyPr wrap="square" rtlCol="0">
            <a:spAutoFit/>
          </a:bodyPr>
          <a:lstStyle/>
          <a:p>
            <a:pPr algn="ctr"/>
            <a:r>
              <a:rPr lang="ru-RU" dirty="0" smtClean="0"/>
              <a:t>Приём мяча снизу</a:t>
            </a:r>
            <a:endParaRPr lang="ru-R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1481138"/>
            <a:ext cx="8229600" cy="4525962"/>
          </a:xfrm>
        </p:spPr>
        <p:txBody>
          <a:bodyPr>
            <a:normAutofit fontScale="47500" lnSpcReduction="20000"/>
          </a:bodyPr>
          <a:lstStyle/>
          <a:p>
            <a:r>
              <a:rPr lang="ru-RU" sz="2900" b="1" dirty="0" smtClean="0"/>
              <a:t>Защита (приём атаки)</a:t>
            </a:r>
          </a:p>
          <a:p>
            <a:r>
              <a:rPr lang="ru-RU" sz="2900" dirty="0" smtClean="0"/>
              <a:t>Приём атакующего удара отличается от приёма подачи, так как в защите в обязательном порядке всегда участвуют все 6 игроков находящихся на площадке; некоторые игроки передней линии ставят блок (иногда все трое), а все остальные играют в защите. Цель защищающихся оставить мяч в игре и по возможности довести его пасующему. Защита может быть эффективной только в случае согласованных действий всех игроков команды, поэтому были разработаны схемы игры в защите, из которых прижились только две: «углом назад» и «углом вперёд». В обеих схемах крайние защитники стоят по боковым линиям, выходя из-за блока в 5-6 метрах от сетки, а вот защитник в 6 зоне, в соответствии с названием схемы, играет или непосредственно позади блока (ловит скидки за блок), или за лицевой линией (играет дальние рикошеты от блока).</a:t>
            </a:r>
          </a:p>
          <a:p>
            <a:r>
              <a:rPr lang="ru-RU" sz="2900" b="1" dirty="0" smtClean="0"/>
              <a:t>Атака</a:t>
            </a:r>
          </a:p>
          <a:p>
            <a:r>
              <a:rPr lang="ru-RU" sz="2900" dirty="0" smtClean="0"/>
              <a:t>Обычно при позитивном приёме мяч принимается игроками задней линии (1-е касание) и доводится до связующего игрока. Связующий передаёт (2-м касанием) мяч игроку для выполнения атакующего удара (3-е касание). При атакующем ударе мяч должен пройти над сеткой, но в пространстве между двумя антеннами, при этом мяч может задеть сетку, но не должен задевать антенны или их мысленного продолжения вверх. Игроки передней линии могут атаковать с любой точки площадки. Игроки задней линии перед атакой должны отталкиваться за специальной трёхметровой линией. Запрещено атаковать (то есть наносить удар по мячу выше линии верхнего края сетки) только </a:t>
            </a:r>
            <a:r>
              <a:rPr lang="ru-RU" sz="2900" dirty="0" err="1" smtClean="0">
                <a:hlinkClick r:id="rId2" tooltip="Либеро (волейбол)"/>
              </a:rPr>
              <a:t>либеро</a:t>
            </a:r>
            <a:r>
              <a:rPr lang="ru-RU" sz="2900" dirty="0" smtClean="0"/>
              <a:t>.</a:t>
            </a:r>
          </a:p>
          <a:p>
            <a:r>
              <a:rPr lang="ru-RU" sz="2900" dirty="0" smtClean="0"/>
              <a:t>Различают атакующие удары: прямые (по ходу) и боковые, удары с переводом вправо (влево) и обманные удары (скидки).</a:t>
            </a:r>
          </a:p>
          <a:p>
            <a:endParaRPr lang="ru-R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990600"/>
            <a:ext cx="8229600" cy="5016500"/>
          </a:xfrm>
        </p:spPr>
        <p:txBody>
          <a:bodyPr>
            <a:normAutofit fontScale="62500" lnSpcReduction="20000"/>
          </a:bodyPr>
          <a:lstStyle/>
          <a:p>
            <a:r>
              <a:rPr lang="ru-RU" b="1" dirty="0" smtClean="0"/>
              <a:t>Блокирование</a:t>
            </a:r>
          </a:p>
          <a:p>
            <a:r>
              <a:rPr lang="ru-RU" i="1" dirty="0" smtClean="0"/>
              <a:t>Основная статья: </a:t>
            </a:r>
            <a:r>
              <a:rPr lang="ru-RU" b="1" i="1" dirty="0" smtClean="0">
                <a:hlinkClick r:id="rId2" tooltip="Блокирование (волейбол)"/>
              </a:rPr>
              <a:t>Блокирование (волейбол)</a:t>
            </a:r>
            <a:endParaRPr lang="ru-RU" i="1" dirty="0" smtClean="0"/>
          </a:p>
          <a:p>
            <a:r>
              <a:rPr lang="ru-RU" dirty="0" smtClean="0"/>
              <a:t>Это игровой приём, при котором защищающаяся команда препятствует переводу мяча при атаке противника на свою сторону, перекрывая его ход любой частью тела над сеткой, обычно руками, перенесёнными на сторону противника в рамках правил. Разрешается переносить руки на сторону противника при блокировании в той степени, чтобы они не мешали противнику до его атаки или другого игрового действия.</a:t>
            </a:r>
          </a:p>
          <a:p>
            <a:r>
              <a:rPr lang="ru-RU" dirty="0" smtClean="0"/>
              <a:t>Блок может быть одиночным или групповым (двойным, тройным). Касание блока не считается за одно из трёх касаний. Блокировать могут только те игроки, что стоят на передней линии, то есть в зонах 2, 3, 4.</a:t>
            </a:r>
          </a:p>
          <a:p>
            <a:r>
              <a:rPr lang="ru-RU" dirty="0" smtClean="0"/>
              <a:t>[</a:t>
            </a:r>
            <a:r>
              <a:rPr lang="ru-RU" dirty="0" smtClean="0">
                <a:hlinkClick r:id="rId3" tooltip="Редактировать раздел «Либеро»"/>
              </a:rPr>
              <a:t>править</a:t>
            </a:r>
            <a:r>
              <a:rPr lang="ru-RU" dirty="0" smtClean="0"/>
              <a:t>]</a:t>
            </a:r>
            <a:r>
              <a:rPr lang="ru-RU" b="1" dirty="0" err="1" smtClean="0"/>
              <a:t>Либеро</a:t>
            </a:r>
            <a:endParaRPr lang="ru-RU" b="1" dirty="0" smtClean="0"/>
          </a:p>
          <a:p>
            <a:r>
              <a:rPr lang="ru-RU" i="1" dirty="0" smtClean="0"/>
              <a:t>Основная статья: </a:t>
            </a:r>
            <a:r>
              <a:rPr lang="ru-RU" b="1" i="1" dirty="0" err="1" smtClean="0">
                <a:hlinkClick r:id="rId4" tooltip="Либеро (волейбол)"/>
              </a:rPr>
              <a:t>Либеро</a:t>
            </a:r>
            <a:r>
              <a:rPr lang="ru-RU" b="1" i="1" dirty="0" smtClean="0">
                <a:hlinkClick r:id="rId4" tooltip="Либеро (волейбол)"/>
              </a:rPr>
              <a:t> (волейбол)</a:t>
            </a:r>
            <a:endParaRPr lang="ru-RU" i="1" dirty="0" smtClean="0"/>
          </a:p>
          <a:p>
            <a:r>
              <a:rPr lang="ru-RU" dirty="0" smtClean="0"/>
              <a:t>Двое из 14 игроков (с 2009 года, ранее назначался только один </a:t>
            </a:r>
            <a:r>
              <a:rPr lang="ru-RU" dirty="0" err="1" smtClean="0"/>
              <a:t>либеро</a:t>
            </a:r>
            <a:r>
              <a:rPr lang="ru-RU" dirty="0" smtClean="0"/>
              <a:t> из 12 игроков) команды могут быть назначены </a:t>
            </a:r>
            <a:r>
              <a:rPr lang="ru-RU" i="1" dirty="0" err="1" smtClean="0"/>
              <a:t>либеро</a:t>
            </a:r>
            <a:r>
              <a:rPr lang="ru-RU" dirty="0" smtClean="0"/>
              <a:t>. Игроки этого амплуа не могут участвовать в атаке, в блоке и подавать. Форма </a:t>
            </a:r>
            <a:r>
              <a:rPr lang="ru-RU" dirty="0" err="1" smtClean="0"/>
              <a:t>либеро</a:t>
            </a:r>
            <a:r>
              <a:rPr lang="ru-RU" dirty="0" smtClean="0"/>
              <a:t> должна отличаться от формы остальных игроков. Разрешается заменять </a:t>
            </a:r>
            <a:r>
              <a:rPr lang="ru-RU" dirty="0" err="1" smtClean="0"/>
              <a:t>либеро</a:t>
            </a:r>
            <a:r>
              <a:rPr lang="ru-RU" dirty="0" smtClean="0"/>
              <a:t> неограниченное количество раз, не ставя в известность судью. Так как </a:t>
            </a:r>
            <a:r>
              <a:rPr lang="ru-RU" dirty="0" err="1" smtClean="0"/>
              <a:t>либеро</a:t>
            </a:r>
            <a:r>
              <a:rPr lang="ru-RU" dirty="0" smtClean="0"/>
              <a:t> не имеет права атаковать и блокировать, он обычно находится на задней линии, меняясь позицией с игроками, которых выгодно держать на передней линии, например, с центральным блокирующим.</a:t>
            </a:r>
          </a:p>
          <a:p>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457200"/>
            <a:ext cx="4419600" cy="5715000"/>
          </a:xfrm>
        </p:spPr>
        <p:txBody>
          <a:bodyPr>
            <a:normAutofit fontScale="70000" lnSpcReduction="20000"/>
          </a:bodyPr>
          <a:lstStyle/>
          <a:p>
            <a:r>
              <a:rPr lang="ru-RU" b="1" dirty="0" smtClean="0"/>
              <a:t>Регламент</a:t>
            </a:r>
          </a:p>
          <a:p>
            <a:r>
              <a:rPr lang="ru-RU" dirty="0" smtClean="0"/>
              <a:t>Волейбольная партия не ограничена во времени и продолжается до 25 очков. При этом если преимущество над противником не достигло 2 очков, партия будет продолжаться до тех пор, пока это не произойдёт. Матч продолжается до того, как одна из команд выиграет три партии. В пятой партии (</a:t>
            </a:r>
            <a:r>
              <a:rPr lang="ru-RU" dirty="0" err="1" smtClean="0"/>
              <a:t>тай-брейк</a:t>
            </a:r>
            <a:r>
              <a:rPr lang="ru-RU" dirty="0" smtClean="0"/>
              <a:t>) счёт идёт до 15 очков. В каждой партии тренер каждой из команд может попросить два тайм-аута по 30 секунд. Дополнительно в первых 4 партиях назначаются технические тайм-ауты по достижении одной из команд 8 и 16 очков (по 60 секунд). После окончания первых четырёх партий, а также при достижении одной из команд 8 очков в пятой партии, команды меняются сторонами площадки. В каждой партии тренер имеет право произвести не более 6 замен полевых игроков (кроме </a:t>
            </a:r>
            <a:r>
              <a:rPr lang="ru-RU" dirty="0" err="1" smtClean="0"/>
              <a:t>либеро</a:t>
            </a:r>
            <a:r>
              <a:rPr lang="ru-RU" dirty="0" smtClean="0"/>
              <a:t>).</a:t>
            </a:r>
          </a:p>
          <a:p>
            <a:endParaRPr lang="ru-RU" dirty="0"/>
          </a:p>
        </p:txBody>
      </p:sp>
      <p:sp>
        <p:nvSpPr>
          <p:cNvPr id="4" name="TextBox 3"/>
          <p:cNvSpPr txBox="1"/>
          <p:nvPr/>
        </p:nvSpPr>
        <p:spPr>
          <a:xfrm>
            <a:off x="4876800" y="4572000"/>
            <a:ext cx="3962400" cy="1600438"/>
          </a:xfrm>
          <a:prstGeom prst="rect">
            <a:avLst/>
          </a:prstGeom>
          <a:noFill/>
        </p:spPr>
        <p:txBody>
          <a:bodyPr wrap="square" rtlCol="0">
            <a:spAutoFit/>
          </a:bodyPr>
          <a:lstStyle/>
          <a:p>
            <a:r>
              <a:rPr lang="ru-RU" sz="1400" dirty="0" smtClean="0"/>
              <a:t>Вторую передачу делает связующий сборной Польши </a:t>
            </a:r>
            <a:r>
              <a:rPr lang="ru-RU" sz="1400" dirty="0" smtClean="0">
                <a:hlinkClick r:id="rId2" tooltip="Загумный, Павел"/>
              </a:rPr>
              <a:t>Павел </a:t>
            </a:r>
            <a:r>
              <a:rPr lang="ru-RU" sz="1400" dirty="0" err="1" smtClean="0">
                <a:hlinkClick r:id="rId2" tooltip="Загумный, Павел"/>
              </a:rPr>
              <a:t>Загумный</a:t>
            </a:r>
            <a:r>
              <a:rPr lang="ru-RU" sz="1400" dirty="0" smtClean="0"/>
              <a:t>. Игрок № 2 собирается атаковать первым темпом. Игрок № 11 угрожает атакой с задней линии («</a:t>
            </a:r>
            <a:r>
              <a:rPr lang="ru-RU" sz="1400" dirty="0" err="1" smtClean="0"/>
              <a:t>пайп</a:t>
            </a:r>
            <a:r>
              <a:rPr lang="ru-RU" sz="1400" dirty="0" smtClean="0"/>
              <a:t>»). Блокирующие противника должны решить, какую атаку им закрывать.</a:t>
            </a:r>
          </a:p>
        </p:txBody>
      </p:sp>
      <p:pic>
        <p:nvPicPr>
          <p:cNvPr id="35842" name="Picture 2" descr="File:Paweł Zagumny 2006-2007 2.jpg"/>
          <p:cNvPicPr>
            <a:picLocks noChangeAspect="1" noChangeArrowheads="1"/>
          </p:cNvPicPr>
          <p:nvPr/>
        </p:nvPicPr>
        <p:blipFill>
          <a:blip r:embed="rId3" cstate="print"/>
          <a:srcRect/>
          <a:stretch>
            <a:fillRect/>
          </a:stretch>
        </p:blipFill>
        <p:spPr bwMode="auto">
          <a:xfrm>
            <a:off x="5029200" y="1752600"/>
            <a:ext cx="3429000" cy="257175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Нарушение правил.</a:t>
            </a:r>
            <a:endParaRPr lang="ru-RU" dirty="0"/>
          </a:p>
        </p:txBody>
      </p:sp>
      <p:sp>
        <p:nvSpPr>
          <p:cNvPr id="2" name="Содержимое 1"/>
          <p:cNvSpPr>
            <a:spLocks noGrp="1"/>
          </p:cNvSpPr>
          <p:nvPr>
            <p:ph idx="1"/>
          </p:nvPr>
        </p:nvSpPr>
        <p:spPr>
          <a:xfrm>
            <a:off x="457200" y="1481328"/>
            <a:ext cx="5257800" cy="4538471"/>
          </a:xfrm>
        </p:spPr>
        <p:txBody>
          <a:bodyPr>
            <a:normAutofit fontScale="55000" lnSpcReduction="20000"/>
          </a:bodyPr>
          <a:lstStyle/>
          <a:p>
            <a:r>
              <a:rPr lang="ru-RU" b="1" dirty="0" smtClean="0"/>
              <a:t>При подаче</a:t>
            </a:r>
          </a:p>
          <a:p>
            <a:r>
              <a:rPr lang="ru-RU" dirty="0" smtClean="0"/>
              <a:t>Игрок заступил ногой на пространство площадки.</a:t>
            </a:r>
          </a:p>
          <a:p>
            <a:r>
              <a:rPr lang="ru-RU" dirty="0" smtClean="0"/>
              <a:t>Игрок подбросил и поймал мяч.</a:t>
            </a:r>
          </a:p>
          <a:p>
            <a:r>
              <a:rPr lang="ru-RU" dirty="0" smtClean="0"/>
              <a:t>По истечении 8 секунд после свистка судьи мяч передаётся команде соперников.</a:t>
            </a:r>
          </a:p>
          <a:p>
            <a:r>
              <a:rPr lang="ru-RU" dirty="0" smtClean="0"/>
              <a:t>Касание антенны мячом.</a:t>
            </a:r>
          </a:p>
          <a:p>
            <a:r>
              <a:rPr lang="ru-RU" dirty="0" smtClean="0"/>
              <a:t>Совершил подачу до свистка судьи.</a:t>
            </a:r>
          </a:p>
          <a:p>
            <a:r>
              <a:rPr lang="ru-RU" b="1" dirty="0" smtClean="0"/>
              <a:t>При розыгрыше</a:t>
            </a:r>
          </a:p>
          <a:p>
            <a:r>
              <a:rPr lang="ru-RU" dirty="0" smtClean="0"/>
              <a:t>Сделано более трёх касаний.</a:t>
            </a:r>
          </a:p>
          <a:p>
            <a:r>
              <a:rPr lang="ru-RU" dirty="0" smtClean="0"/>
              <a:t>Касание верхнего края сетки игроком, выполняющим активное игровое действие.</a:t>
            </a:r>
          </a:p>
          <a:p>
            <a:r>
              <a:rPr lang="ru-RU" dirty="0" smtClean="0"/>
              <a:t>Заступ игроком задней трёхметровой линии при атаке.</a:t>
            </a:r>
          </a:p>
          <a:p>
            <a:r>
              <a:rPr lang="ru-RU" dirty="0" smtClean="0"/>
              <a:t>Ошибка на приёме: двойное касание или задержка мяча.</a:t>
            </a:r>
          </a:p>
          <a:p>
            <a:r>
              <a:rPr lang="ru-RU" dirty="0" smtClean="0"/>
              <a:t>Касание антенны мячом при ударе.</a:t>
            </a:r>
          </a:p>
          <a:p>
            <a:r>
              <a:rPr lang="ru-RU" dirty="0" smtClean="0"/>
              <a:t>Переход центральной линии.</a:t>
            </a:r>
          </a:p>
          <a:p>
            <a:r>
              <a:rPr lang="ru-RU" b="1" dirty="0" smtClean="0"/>
              <a:t>Регламент</a:t>
            </a:r>
          </a:p>
          <a:p>
            <a:r>
              <a:rPr lang="ru-RU" dirty="0" smtClean="0"/>
              <a:t>Нарушение расстановки.</a:t>
            </a:r>
          </a:p>
          <a:p>
            <a:r>
              <a:rPr lang="ru-RU" dirty="0" smtClean="0"/>
              <a:t>Неспортивное поведение одного из игроков или тренера.</a:t>
            </a:r>
          </a:p>
          <a:p>
            <a:endParaRPr lang="ru-RU" dirty="0"/>
          </a:p>
        </p:txBody>
      </p:sp>
      <p:pic>
        <p:nvPicPr>
          <p:cNvPr id="38914" name="Picture 2" descr="http://news2.ru/story_images/371000/1356586465_16_generated_2.jpg"/>
          <p:cNvPicPr>
            <a:picLocks noChangeAspect="1" noChangeArrowheads="1"/>
          </p:cNvPicPr>
          <p:nvPr/>
        </p:nvPicPr>
        <p:blipFill>
          <a:blip r:embed="rId2" cstate="print"/>
          <a:srcRect/>
          <a:stretch>
            <a:fillRect/>
          </a:stretch>
        </p:blipFill>
        <p:spPr bwMode="auto">
          <a:xfrm>
            <a:off x="5638800" y="2057400"/>
            <a:ext cx="2975139" cy="32004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Изменения в правилах</a:t>
            </a:r>
            <a:br>
              <a:rPr lang="ru-RU" dirty="0" smtClean="0"/>
            </a:br>
            <a:endParaRPr lang="ru-RU" dirty="0"/>
          </a:p>
        </p:txBody>
      </p:sp>
      <p:sp>
        <p:nvSpPr>
          <p:cNvPr id="2" name="Содержимое 1"/>
          <p:cNvSpPr>
            <a:spLocks noGrp="1"/>
          </p:cNvSpPr>
          <p:nvPr>
            <p:ph idx="1"/>
          </p:nvPr>
        </p:nvSpPr>
        <p:spPr/>
        <p:txBody>
          <a:bodyPr>
            <a:normAutofit fontScale="85000" lnSpcReduction="10000"/>
          </a:bodyPr>
          <a:lstStyle/>
          <a:p>
            <a:r>
              <a:rPr lang="ru-RU" dirty="0" smtClean="0"/>
              <a:t>На XXXI конгрессе FIVB в </a:t>
            </a:r>
            <a:r>
              <a:rPr lang="ru-RU" dirty="0" err="1" smtClean="0">
                <a:hlinkClick r:id="rId2" tooltip="Дубай (город)"/>
              </a:rPr>
              <a:t>Дубае</a:t>
            </a:r>
            <a:r>
              <a:rPr lang="ru-RU" dirty="0" smtClean="0"/>
              <a:t> были утверждены изменения в правилах, вступившие в силу с сезона 2009 года. Теперь заявка команды в официальных международных встречах составляет 14 игроков, 2 из которых </a:t>
            </a:r>
            <a:r>
              <a:rPr lang="ru-RU" dirty="0" err="1" smtClean="0"/>
              <a:t>либеро</a:t>
            </a:r>
            <a:r>
              <a:rPr lang="ru-RU" dirty="0" smtClean="0"/>
              <a:t>. Также изменено толкование ошибок «касание сетки» и «заступ» на игровую половину противника, уточнено определение блокирования, внесены процедурные изменения, касающиеся функций судей и порядка проведения замен.</a:t>
            </a:r>
          </a:p>
          <a:p>
            <a:r>
              <a:rPr lang="ru-RU" dirty="0" smtClean="0"/>
              <a:t>В 2013 году вводится ряд новых изменений, согласно которым наказание игрока жёлтой карточкой не будет сопровождаться проигрышем очка. Также предусмотрено изменение требований к приёму подачи сверху.</a:t>
            </a:r>
          </a:p>
          <a:p>
            <a:endParaRPr lang="ru-RU"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TotalTime>
  <Words>742</Words>
  <PresentationFormat>Экран (4:3)</PresentationFormat>
  <Paragraphs>98</Paragraphs>
  <Slides>13</Slides>
  <Notes>0</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Изящная</vt:lpstr>
      <vt:lpstr>Точечный рисунок</vt:lpstr>
      <vt:lpstr>Слайд 1</vt:lpstr>
      <vt:lpstr>Правила игры.</vt:lpstr>
      <vt:lpstr>Слайд 3</vt:lpstr>
      <vt:lpstr>Слайд 4</vt:lpstr>
      <vt:lpstr>Слайд 5</vt:lpstr>
      <vt:lpstr>Слайд 6</vt:lpstr>
      <vt:lpstr>Слайд 7</vt:lpstr>
      <vt:lpstr>Нарушение правил.</vt:lpstr>
      <vt:lpstr>Изменения в правилах </vt:lpstr>
      <vt:lpstr>Словарь терминов и жаргонных выражений. </vt:lpstr>
      <vt:lpstr>Слайд 11</vt:lpstr>
      <vt:lpstr>Интересные факты.</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игры.</dc:title>
  <dc:creator>User</dc:creator>
  <cp:lastModifiedBy>User</cp:lastModifiedBy>
  <cp:revision>3</cp:revision>
  <dcterms:created xsi:type="dcterms:W3CDTF">2016-03-04T09:06:25Z</dcterms:created>
  <dcterms:modified xsi:type="dcterms:W3CDTF">2016-03-04T09:14:25Z</dcterms:modified>
</cp:coreProperties>
</file>