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56" r:id="rId6"/>
    <p:sldId id="261" r:id="rId7"/>
    <p:sldId id="262" r:id="rId8"/>
    <p:sldId id="269" r:id="rId9"/>
    <p:sldId id="273" r:id="rId10"/>
    <p:sldId id="263" r:id="rId11"/>
    <p:sldId id="264" r:id="rId12"/>
    <p:sldId id="267" r:id="rId13"/>
    <p:sldId id="266" r:id="rId14"/>
    <p:sldId id="268" r:id="rId15"/>
    <p:sldId id="271" r:id="rId16"/>
    <p:sldId id="272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2005"/>
    <a:srgbClr val="B48900"/>
    <a:srgbClr val="F4F0BE"/>
    <a:srgbClr val="FD7059"/>
    <a:srgbClr val="FC3C1C"/>
    <a:srgbClr val="FFFF99"/>
    <a:srgbClr val="FFB3B3"/>
    <a:srgbClr val="EBE600"/>
    <a:srgbClr val="003300"/>
    <a:srgbClr val="FF4B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5641-F360-4857-8899-880834EB3EF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CB29-723F-4079-B135-BB6D94330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5641-F360-4857-8899-880834EB3EF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CB29-723F-4079-B135-BB6D94330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5641-F360-4857-8899-880834EB3EF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CB29-723F-4079-B135-BB6D94330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5641-F360-4857-8899-880834EB3EF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CB29-723F-4079-B135-BB6D94330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5641-F360-4857-8899-880834EB3EF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CB29-723F-4079-B135-BB6D94330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5641-F360-4857-8899-880834EB3EF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CB29-723F-4079-B135-BB6D94330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5641-F360-4857-8899-880834EB3EF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CB29-723F-4079-B135-BB6D94330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5641-F360-4857-8899-880834EB3EF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CB29-723F-4079-B135-BB6D94330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5641-F360-4857-8899-880834EB3EF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CB29-723F-4079-B135-BB6D94330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5641-F360-4857-8899-880834EB3EF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CB29-723F-4079-B135-BB6D94330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5641-F360-4857-8899-880834EB3EF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CB29-723F-4079-B135-BB6D94330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6AC00"/>
            </a:gs>
            <a:gs pos="50000">
              <a:srgbClr val="00A400"/>
            </a:gs>
            <a:gs pos="100000">
              <a:srgbClr val="004800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5641-F360-4857-8899-880834EB3EF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ACB29-723F-4079-B135-BB6D94330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14290"/>
            <a:ext cx="9429784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4400" b="1" u="none" strike="noStrike" cap="none" normalizeH="0" baseline="0" dirty="0" smtClean="0">
                <a:ln w="3175">
                  <a:noFill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“Приобретать знания - храбрость, 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4400" b="1" u="none" strike="noStrike" cap="none" normalizeH="0" baseline="0" dirty="0" smtClean="0">
                <a:ln w="3175">
                  <a:noFill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приумножать их - мудрость, </a:t>
            </a:r>
          </a:p>
          <a:p>
            <a:pPr marL="0" marR="0" lvl="0" indent="0" algn="ctr" defTabSz="914400" rtl="0" eaLnBrk="1" fontAlgn="base" latinLnBrk="0" hangingPunct="1"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4400" b="1" u="none" strike="noStrike" cap="none" normalizeH="0" baseline="0" dirty="0" smtClean="0">
                <a:ln w="3175">
                  <a:noFill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а умело применять</a:t>
            </a:r>
          </a:p>
          <a:p>
            <a:pPr marL="0" marR="0" lvl="0" indent="0" algn="ctr" defTabSz="914400" rtl="0" eaLnBrk="1" fontAlgn="base" latinLnBrk="0" hangingPunct="1"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4400" b="1" u="none" strike="noStrike" cap="none" normalizeH="0" baseline="0" dirty="0" smtClean="0">
                <a:ln w="3175">
                  <a:noFill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великое  искусство”.</a:t>
            </a:r>
            <a:r>
              <a:rPr kumimoji="0" lang="ru-RU" sz="4000" b="1" u="none" strike="noStrike" cap="none" normalizeH="0" baseline="0" dirty="0" smtClean="0">
                <a:ln w="3175">
                  <a:noFill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000" b="1" u="none" strike="noStrike" cap="none" normalizeH="0" baseline="0" dirty="0" smtClean="0">
              <a:ln w="3175">
                <a:noFill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000" b="1" u="none" strike="noStrike" cap="none" normalizeH="0" baseline="0" dirty="0" smtClean="0">
                <a:ln w="3175">
                  <a:noFill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				     							                                                		</a:t>
            </a:r>
            <a:r>
              <a:rPr kumimoji="0" lang="ru-RU" sz="3600" b="1" i="1" u="none" strike="noStrike" cap="none" normalizeH="0" baseline="0" dirty="0" smtClean="0">
                <a:ln w="3175">
                  <a:noFill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Восточная мудрость </a:t>
            </a:r>
            <a:endParaRPr kumimoji="0" lang="ru-RU" sz="4000" b="1" i="1" u="none" strike="noStrike" cap="none" normalizeH="0" baseline="0" dirty="0" smtClean="0">
              <a:ln w="3175">
                <a:noFill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ages (14)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571744"/>
            <a:ext cx="3286148" cy="4286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22"/>
            <a:ext cx="8929718" cy="1143000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>
                <a:solidFill>
                  <a:srgbClr val="FFFF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Инструкция по технике безопасности:</a:t>
            </a:r>
            <a:r>
              <a:rPr lang="ru-RU" sz="4000" dirty="0" smtClean="0">
                <a:solidFill>
                  <a:srgbClr val="FFFF00"/>
                </a:solidFill>
                <a:latin typeface="Arial" pitchFamily="34" charset="0"/>
              </a:rPr>
              <a:t/>
            </a:r>
            <a:br>
              <a:rPr lang="ru-RU" sz="4000" dirty="0" smtClean="0">
                <a:solidFill>
                  <a:srgbClr val="FFFF00"/>
                </a:solidFill>
                <a:latin typeface="Arial" pitchFamily="34" charset="0"/>
              </a:rPr>
            </a:b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2812" y="723388"/>
            <a:ext cx="9001188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бедитесь: в отсутствии нарушения изоляции соединительных проводов и в исправности приборов.</a:t>
            </a: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 Располагайте приборы на рабочем месте в порядке их последующего соединения.</a:t>
            </a: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 Избегайте пересечения проводов и обеспечьте хороший контакт соединений.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Соблюдайте полярность включения приборов в соответствии с полярностью источника тока.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Не прикасайтесь к токоведущим частям электрических схем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Не включайте электрическую цепь без проверки её учителем.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korzin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7" y="5214950"/>
            <a:ext cx="2000285" cy="1714511"/>
          </a:xfrm>
        </p:spPr>
      </p:pic>
      <p:pic>
        <p:nvPicPr>
          <p:cNvPr id="5" name="Содержимое 3" descr="korzin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5163924"/>
            <a:ext cx="1976444" cy="1694076"/>
          </a:xfrm>
          <a:prstGeom prst="rect">
            <a:avLst/>
          </a:prstGeom>
        </p:spPr>
      </p:pic>
      <p:pic>
        <p:nvPicPr>
          <p:cNvPr id="6" name="Содержимое 3" descr="korzin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370" y="5235362"/>
            <a:ext cx="1976472" cy="1694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57752" y="3643314"/>
            <a:ext cx="20521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Р=</a:t>
            </a:r>
            <a:r>
              <a:rPr lang="en-US" sz="6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IU</a:t>
            </a:r>
            <a:endParaRPr lang="ru-RU" sz="6000" b="1" dirty="0"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357166"/>
            <a:ext cx="22894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Р=</a:t>
            </a:r>
            <a:r>
              <a:rPr lang="en-US" sz="6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</a:t>
            </a:r>
            <a:r>
              <a:rPr lang="en-US" sz="6000" b="1" baseline="300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6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</a:t>
            </a:r>
            <a:endParaRPr lang="ru-RU" sz="6000" b="1" dirty="0"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1428736"/>
            <a:ext cx="28312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Р=</a:t>
            </a:r>
            <a:r>
              <a:rPr lang="en-US" sz="6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</a:t>
            </a:r>
            <a:r>
              <a:rPr lang="en-US" sz="6000" b="1" baseline="300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6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/R</a:t>
            </a:r>
            <a:endParaRPr lang="ru-RU" sz="6000" b="1" dirty="0"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9058" y="214290"/>
            <a:ext cx="29161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Q=I</a:t>
            </a:r>
            <a:r>
              <a:rPr lang="en-US" sz="6000" b="1" baseline="300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6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Rt</a:t>
            </a:r>
            <a:endParaRPr lang="ru-RU" sz="6000" b="1" dirty="0"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2786058"/>
            <a:ext cx="21018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Q=Pt</a:t>
            </a:r>
            <a:endParaRPr lang="ru-RU" sz="6000" b="1" dirty="0"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71802" y="2643182"/>
            <a:ext cx="26789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Q=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IUt</a:t>
            </a:r>
            <a:endParaRPr lang="ru-RU" sz="6000" b="1" dirty="0"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43570" y="1357298"/>
            <a:ext cx="32960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Q=cm</a:t>
            </a:r>
            <a:r>
              <a:rPr lang="el-GR" sz="6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Δ</a:t>
            </a:r>
            <a:r>
              <a:rPr lang="en-US" sz="6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</a:t>
            </a:r>
            <a:endParaRPr lang="ru-RU" sz="6000" b="1" dirty="0"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72264" y="2643182"/>
            <a:ext cx="23503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Q=Lm</a:t>
            </a:r>
            <a:endParaRPr lang="ru-RU" sz="6000" b="1" dirty="0"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Улыбающееся лицо 15"/>
          <p:cNvSpPr/>
          <p:nvPr/>
        </p:nvSpPr>
        <p:spPr>
          <a:xfrm>
            <a:off x="8143900" y="214290"/>
            <a:ext cx="642942" cy="6429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143504" y="4286256"/>
            <a:ext cx="6543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=</a:t>
            </a:r>
            <a:endParaRPr lang="ru-RU" sz="6000" b="1" dirty="0"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-0.48993 0.0835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94 -0.0118 L 0.29045 0.2178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0.01753 0.4275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" y="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3" grpId="1"/>
      <p:bldP spid="14" grpId="0"/>
      <p:bldP spid="15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Применение закона </a:t>
            </a:r>
            <a:r>
              <a:rPr lang="ru-RU" b="1" dirty="0" err="1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Джоуля-Ленца</a:t>
            </a:r>
            <a:r>
              <a:rPr lang="ru-RU" b="1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:</a:t>
            </a:r>
            <a:endParaRPr lang="ru-RU" b="1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714488"/>
            <a:ext cx="3632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ТЭН</a:t>
            </a:r>
            <a:endParaRPr lang="ru-RU" sz="2400" b="1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2066" y="1752889"/>
            <a:ext cx="3632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Электрический бойлер</a:t>
            </a:r>
            <a:endParaRPr lang="ru-RU" sz="2400" b="1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pic>
        <p:nvPicPr>
          <p:cNvPr id="9" name="Рисунок 8" descr="obogrev_grunta_v_tepli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357430"/>
            <a:ext cx="3541135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article_l20130128161539.000000.jpg"/>
          <p:cNvPicPr>
            <a:picLocks noChangeAspect="1"/>
          </p:cNvPicPr>
          <p:nvPr/>
        </p:nvPicPr>
        <p:blipFill>
          <a:blip r:embed="rId3"/>
          <a:srcRect r="66773"/>
          <a:stretch>
            <a:fillRect/>
          </a:stretch>
        </p:blipFill>
        <p:spPr>
          <a:xfrm>
            <a:off x="5143504" y="2285991"/>
            <a:ext cx="3571900" cy="2936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6" name="Picture 2" descr="http://www.tehosklad.ru/images/ariston-ti-tronic-50-v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78475">
            <a:off x="7193868" y="4633291"/>
            <a:ext cx="1404947" cy="2107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Применение закона </a:t>
            </a:r>
            <a:r>
              <a:rPr lang="ru-RU" b="1" dirty="0" err="1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Джоуля-Ленца</a:t>
            </a:r>
            <a:r>
              <a:rPr lang="ru-RU" b="1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:</a:t>
            </a:r>
            <a:endParaRPr lang="ru-RU" b="1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714488"/>
            <a:ext cx="36328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Система обогрева водопроводных труб</a:t>
            </a:r>
            <a:endParaRPr lang="ru-RU" sz="2400" b="1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pic>
        <p:nvPicPr>
          <p:cNvPr id="6" name="Рисунок 5" descr="Обогрев-труб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714620"/>
            <a:ext cx="4000529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5072066" y="1571612"/>
            <a:ext cx="36328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Электрическая печь сопротивления</a:t>
            </a:r>
            <a:endParaRPr lang="ru-RU" sz="2400" b="1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pic>
        <p:nvPicPr>
          <p:cNvPr id="8" name="Рисунок 7" descr="5366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2428868"/>
            <a:ext cx="3552825" cy="3524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Проверь себя: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357554" y="2000240"/>
            <a:ext cx="2857520" cy="4500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В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, Д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Б</a:t>
            </a: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5400" b="1" dirty="0" smtClean="0">
                <a:solidFill>
                  <a:srgbClr val="FFFF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  <a:ea typeface="+mj-ea"/>
                <a:cs typeface="+mj-cs"/>
              </a:rPr>
              <a:t> А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А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Б</a:t>
            </a: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Цель урока:</a:t>
            </a:r>
            <a:endParaRPr lang="ru-RU" sz="5400" b="1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/>
          </a:bodyPr>
          <a:lstStyle/>
          <a:p>
            <a:pPr marL="530225" lvl="0" indent="-530225">
              <a:buFont typeface="+mj-lt"/>
              <a:buAutoNum type="arabicPeriod"/>
            </a:pPr>
            <a:r>
              <a:rPr lang="ru-RU" sz="3500" b="1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Установить  от каких характеристик зависит выделение тепловой энергии в проводнике</a:t>
            </a:r>
          </a:p>
          <a:p>
            <a:pPr marL="530225" lvl="0" indent="-530225">
              <a:buNone/>
            </a:pPr>
            <a:endParaRPr lang="ru-RU" sz="1200" b="1" dirty="0" smtClean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marL="530225" lvl="0" indent="-530225">
              <a:buFont typeface="+mj-lt"/>
              <a:buAutoNum type="arabicPeriod" startAt="2"/>
            </a:pPr>
            <a:r>
              <a:rPr lang="ru-RU" sz="3500" b="1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Выяснить область применения закона </a:t>
            </a:r>
            <a:r>
              <a:rPr lang="ru-RU" sz="3500" b="1" dirty="0" err="1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Джоуля-Ленца</a:t>
            </a:r>
            <a:r>
              <a:rPr lang="ru-RU" sz="3500" b="1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 на практике.</a:t>
            </a:r>
          </a:p>
          <a:p>
            <a:pPr marL="514350" indent="-514350">
              <a:buNone/>
            </a:pPr>
            <a:endParaRPr lang="ru-RU" sz="3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Домашнее задание:</a:t>
            </a:r>
            <a:endParaRPr lang="ru-RU" sz="5400" b="1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500174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§ 53, 54 </a:t>
            </a:r>
          </a:p>
          <a:p>
            <a:r>
              <a:rPr lang="ru-RU" sz="4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Упражнение №27 (№1)                                              Сообщения к    § 54</a:t>
            </a:r>
            <a:endParaRPr lang="ru-RU" sz="4800" b="1" dirty="0">
              <a:solidFill>
                <a:srgbClr val="FFFF00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00034" y="221455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Спасибо за внимание!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28674" name="Picture 2" descr="http://www.kz.all.biz/img/kz/service_catalog/10794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98225"/>
            <a:ext cx="3143272" cy="318836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t="15486" b="13716"/>
          <a:stretch>
            <a:fillRect/>
          </a:stretch>
        </p:blipFill>
        <p:spPr bwMode="auto">
          <a:xfrm>
            <a:off x="-19018" y="714356"/>
            <a:ext cx="916305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 t="20258" b="12931"/>
          <a:stretch>
            <a:fillRect/>
          </a:stretch>
        </p:blipFill>
        <p:spPr bwMode="auto">
          <a:xfrm>
            <a:off x="0" y="4071942"/>
            <a:ext cx="916305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785786" y="142852"/>
            <a:ext cx="808201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Эмоциональное состояние (настроение)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6182" y="2905780"/>
            <a:ext cx="235745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Настроение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86116" y="6286520"/>
            <a:ext cx="278608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Сопротивление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5786" y="3429000"/>
            <a:ext cx="80010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Эмоциональное состояние (сопротивление)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5714" y="642918"/>
            <a:ext cx="1477328" cy="2214578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Сила тока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282" y="4000504"/>
            <a:ext cx="1477328" cy="2214578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Сила тока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0430" y="2928934"/>
            <a:ext cx="235745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Напряжение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14414" y="142852"/>
            <a:ext cx="742955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Зависимость силы тока от напряжения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7224" y="3415729"/>
            <a:ext cx="792961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Зависимость силы тока от сопротивления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28794" y="230667"/>
            <a:ext cx="4071966" cy="769441"/>
          </a:xfrm>
          <a:prstGeom prst="rect">
            <a:avLst/>
          </a:prstGeom>
          <a:solidFill>
            <a:srgbClr val="FFFF71"/>
          </a:solidFill>
          <a:ln>
            <a:solidFill>
              <a:schemeClr val="tx1"/>
            </a:solidFill>
          </a:ln>
          <a:scene3d>
            <a:camera prst="orthographicFront"/>
            <a:lightRig rig="threePt" dir="t">
              <a:rot lat="0" lon="0" rev="0"/>
            </a:lightRig>
          </a:scene3d>
          <a:sp3d extrusionH="171450" contourW="63500" prstMaterial="dkEdge">
            <a:bevelT/>
            <a:extrusionClr>
              <a:srgbClr val="FF0000"/>
            </a:extrusionClr>
            <a:contourClr>
              <a:srgbClr val="285000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Сила тока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2428868"/>
            <a:ext cx="4071966" cy="769441"/>
          </a:xfrm>
          <a:prstGeom prst="rect">
            <a:avLst/>
          </a:prstGeom>
          <a:solidFill>
            <a:srgbClr val="FFFF71"/>
          </a:solidFill>
          <a:ln>
            <a:solidFill>
              <a:schemeClr val="tx1"/>
            </a:solidFill>
          </a:ln>
          <a:scene3d>
            <a:camera prst="orthographicFront"/>
            <a:lightRig rig="threePt" dir="t">
              <a:rot lat="0" lon="0" rev="0"/>
            </a:lightRig>
          </a:scene3d>
          <a:sp3d extrusionH="171450" contourW="63500" prstMaterial="dkEdge">
            <a:bevelT/>
            <a:extrusionClr>
              <a:srgbClr val="FF0000"/>
            </a:extrusionClr>
            <a:contourClr>
              <a:srgbClr val="285000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Напряжение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0232" y="4588385"/>
            <a:ext cx="4143404" cy="769441"/>
          </a:xfrm>
          <a:prstGeom prst="rect">
            <a:avLst/>
          </a:prstGeom>
          <a:solidFill>
            <a:srgbClr val="FFFF71"/>
          </a:solidFill>
          <a:ln>
            <a:solidFill>
              <a:schemeClr val="tx1"/>
            </a:solidFill>
          </a:ln>
          <a:scene3d>
            <a:camera prst="orthographicFront"/>
            <a:lightRig rig="threePt" dir="t">
              <a:rot lat="0" lon="0" rev="0"/>
            </a:lightRig>
          </a:scene3d>
          <a:sp3d extrusionH="171450" contourW="63500" prstMaterial="dkEdge">
            <a:bevelT/>
            <a:extrusionClr>
              <a:srgbClr val="FF0000"/>
            </a:extrusionClr>
            <a:contourClr>
              <a:srgbClr val="285000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Сопротивление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2357430"/>
            <a:ext cx="1324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U=</a:t>
            </a:r>
            <a:endParaRPr lang="ru-RU" sz="6600" b="1" dirty="0"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1071546"/>
            <a:ext cx="11624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I=</a:t>
            </a:r>
            <a:endParaRPr lang="ru-RU" sz="6600" b="1" dirty="0"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0394" y="34988"/>
            <a:ext cx="12426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R=</a:t>
            </a:r>
            <a:endParaRPr lang="ru-RU" sz="6600" b="1" dirty="0"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4714884"/>
            <a:ext cx="8034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</a:t>
            </a:r>
            <a:endParaRPr lang="ru-RU" sz="6600" b="1" dirty="0"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3500438"/>
            <a:ext cx="14830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Ом</a:t>
            </a:r>
            <a:endParaRPr lang="ru-RU" sz="6600" b="1" dirty="0"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00826" y="4572008"/>
            <a:ext cx="7184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</a:t>
            </a:r>
            <a:endParaRPr lang="ru-RU" sz="6600" b="1" dirty="0"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86512" y="1643050"/>
            <a:ext cx="13420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q/t</a:t>
            </a:r>
            <a:endParaRPr lang="ru-RU" sz="6000" b="1" dirty="0"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6512" y="3143248"/>
            <a:ext cx="15424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A/q</a:t>
            </a:r>
            <a:endParaRPr lang="ru-RU" sz="6000" b="1" dirty="0"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15074" y="285728"/>
            <a:ext cx="19399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ρ</a:t>
            </a:r>
            <a:r>
              <a:rPr lang="en-US" sz="6000" b="1" dirty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</a:t>
            </a:r>
            <a:r>
              <a:rPr lang="en-US" sz="6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/S</a:t>
            </a:r>
            <a:endParaRPr lang="ru-RU" sz="6000" b="1" dirty="0"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6286512" y="500042"/>
            <a:ext cx="285752" cy="4572032"/>
          </a:xfrm>
          <a:prstGeom prst="rightBrace">
            <a:avLst/>
          </a:prstGeom>
          <a:ln w="57150">
            <a:solidFill>
              <a:schemeClr val="bg1"/>
            </a:solidFill>
          </a:ln>
          <a:effectLst>
            <a:glow rad="139700">
              <a:schemeClr val="tx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64062" y="2428868"/>
            <a:ext cx="22942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I=U/R</a:t>
            </a:r>
            <a:endParaRPr lang="ru-RU" sz="5400" b="1" dirty="0"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16128 0.0004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-0.3552 -0.0761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" y="-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0.46441 -0.54121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2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0.18385 0.1280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-0.3349 0.02014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L -0.15573 -0.18449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7 L 0.18368 0.78171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3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L -0.32517 0.7518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3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0.53716 0.27639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" y="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-0.39357 -0.07616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" y="-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1"/>
      <p:bldP spid="9" grpId="2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7" grpId="0"/>
      <p:bldP spid="17" grpId="1"/>
      <p:bldP spid="18" grpId="0"/>
      <p:bldP spid="18" grpId="1"/>
      <p:bldP spid="16" grpId="0" animBg="1"/>
      <p:bldP spid="19" grpId="1"/>
      <p:bldP spid="19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60"/>
            <a:ext cx="8715436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FB6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Потребители электрического тока:</a:t>
            </a:r>
            <a:endParaRPr lang="ru-RU" sz="4000" b="1" dirty="0">
              <a:solidFill>
                <a:srgbClr val="FFFB6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285860"/>
            <a:ext cx="2500329" cy="20900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1285860"/>
            <a:ext cx="2475124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1285860"/>
            <a:ext cx="2666066" cy="211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6050" y="4201478"/>
            <a:ext cx="1619830" cy="26565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034" y="3500438"/>
            <a:ext cx="2214578" cy="19726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7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57950" y="3571876"/>
            <a:ext cx="2428892" cy="1819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Рисунок 15" descr="8.jpg"/>
          <p:cNvPicPr>
            <a:picLocks noChangeAspect="1"/>
          </p:cNvPicPr>
          <p:nvPr/>
        </p:nvPicPr>
        <p:blipFill>
          <a:blip r:embed="rId8"/>
          <a:srcRect l="13333" r="6666"/>
          <a:stretch>
            <a:fillRect/>
          </a:stretch>
        </p:blipFill>
        <p:spPr>
          <a:xfrm>
            <a:off x="4429124" y="4214794"/>
            <a:ext cx="2000264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TextBox 16"/>
          <p:cNvSpPr txBox="1"/>
          <p:nvPr/>
        </p:nvSpPr>
        <p:spPr>
          <a:xfrm rot="515139">
            <a:off x="2857488" y="3357562"/>
            <a:ext cx="3504486" cy="923330"/>
          </a:xfrm>
          <a:prstGeom prst="rect">
            <a:avLst/>
          </a:prstGeom>
          <a:solidFill>
            <a:srgbClr val="FF4B4B"/>
          </a:solidFill>
          <a:ln>
            <a:solidFill>
              <a:srgbClr val="285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FB6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Тепловое</a:t>
            </a:r>
            <a:endParaRPr lang="ru-RU" sz="5400" b="1" dirty="0">
              <a:solidFill>
                <a:srgbClr val="FFFB6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Применение закона </a:t>
            </a:r>
            <a:r>
              <a:rPr lang="ru-RU" sz="6000" b="1" dirty="0" err="1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Джоуля-Ленца</a:t>
            </a:r>
            <a:endParaRPr lang="ru-RU" sz="6000" b="1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142852"/>
            <a:ext cx="2214546" cy="17575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55.jpg"/>
          <p:cNvPicPr>
            <a:picLocks noChangeAspect="1"/>
          </p:cNvPicPr>
          <p:nvPr/>
        </p:nvPicPr>
        <p:blipFill>
          <a:blip r:embed="rId3"/>
          <a:srcRect b="19014"/>
          <a:stretch>
            <a:fillRect/>
          </a:stretch>
        </p:blipFill>
        <p:spPr>
          <a:xfrm>
            <a:off x="184323" y="4286256"/>
            <a:ext cx="3458983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13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5286380" y="4214818"/>
            <a:ext cx="3643338" cy="253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Цель урока:</a:t>
            </a:r>
            <a:endParaRPr lang="ru-RU" sz="5400" b="1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/>
          </a:bodyPr>
          <a:lstStyle/>
          <a:p>
            <a:pPr marL="530225" lvl="0" indent="-530225">
              <a:buFont typeface="+mj-lt"/>
              <a:buAutoNum type="arabicPeriod"/>
            </a:pPr>
            <a:r>
              <a:rPr lang="ru-RU" sz="3500" b="1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Установить  от каких характеристик зависит выделение тепловой энергии в проводнике</a:t>
            </a:r>
          </a:p>
          <a:p>
            <a:pPr marL="530225" lvl="0" indent="-530225">
              <a:buNone/>
            </a:pPr>
            <a:endParaRPr lang="ru-RU" sz="1200" b="1" dirty="0" smtClean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marL="530225" lvl="0" indent="-530225">
              <a:buFont typeface="+mj-lt"/>
              <a:buAutoNum type="arabicPeriod" startAt="2"/>
            </a:pPr>
            <a:r>
              <a:rPr lang="ru-RU" sz="3500" b="1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Выяснить область применения закона </a:t>
            </a:r>
            <a:r>
              <a:rPr lang="ru-RU" sz="3500" b="1" dirty="0" err="1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Джоуля-Ленца</a:t>
            </a:r>
            <a:r>
              <a:rPr lang="ru-RU" sz="3500" b="1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 на практике.</a:t>
            </a:r>
          </a:p>
          <a:p>
            <a:pPr marL="514350" indent="-514350">
              <a:buNone/>
            </a:pPr>
            <a:endParaRPr lang="ru-RU" sz="3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Comic Sans MS" pitchFamily="66" charset="0"/>
              </a:rPr>
              <a:t>Выбери:</a:t>
            </a:r>
            <a:endParaRPr lang="ru-RU" sz="6000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785794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Медь</a:t>
            </a:r>
            <a:endParaRPr lang="ru-RU" sz="5400" b="1" i="1" dirty="0">
              <a:solidFill>
                <a:srgbClr val="FFFF00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142844" y="3571876"/>
            <a:ext cx="2500330" cy="142876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000504"/>
            <a:ext cx="2143140" cy="214314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4429132"/>
            <a:ext cx="1500198" cy="285752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28596" y="2786058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Нихром</a:t>
            </a:r>
            <a:endParaRPr lang="ru-RU" sz="5400" b="1" i="1" dirty="0">
              <a:solidFill>
                <a:srgbClr val="FFFF00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214282" y="1714488"/>
            <a:ext cx="2500330" cy="142876"/>
          </a:xfrm>
          <a:prstGeom prst="rect">
            <a:avLst/>
          </a:prstGeom>
          <a:solidFill>
            <a:srgbClr val="852005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857224" y="2071678"/>
            <a:ext cx="1857388" cy="214314"/>
          </a:xfrm>
          <a:prstGeom prst="rect">
            <a:avLst/>
          </a:prstGeom>
          <a:solidFill>
            <a:srgbClr val="852005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1357290" y="2428868"/>
            <a:ext cx="1357322" cy="285752"/>
          </a:xfrm>
          <a:prstGeom prst="rect">
            <a:avLst/>
          </a:prstGeom>
          <a:solidFill>
            <a:srgbClr val="852005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4786322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Свинец</a:t>
            </a:r>
            <a:endParaRPr lang="ru-RU" sz="5400" b="1" i="1" dirty="0">
              <a:solidFill>
                <a:srgbClr val="FFFF00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 flipV="1">
            <a:off x="142844" y="5643578"/>
            <a:ext cx="2500330" cy="14287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00034" y="6000768"/>
            <a:ext cx="2143140" cy="21431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142976" y="6357958"/>
            <a:ext cx="1500198" cy="28575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286116" y="1214422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Фарфор</a:t>
            </a:r>
            <a:endParaRPr lang="ru-RU" sz="5400" b="1" i="1" dirty="0">
              <a:solidFill>
                <a:srgbClr val="FFFF00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14678" y="3214686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Стекло</a:t>
            </a:r>
            <a:endParaRPr lang="ru-RU" sz="5400" b="1" i="1" dirty="0">
              <a:solidFill>
                <a:srgbClr val="FFFF00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 flipV="1">
            <a:off x="3071802" y="2071678"/>
            <a:ext cx="2500330" cy="1428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428992" y="2428868"/>
            <a:ext cx="2143140" cy="21431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071934" y="2857496"/>
            <a:ext cx="1500198" cy="28575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flipV="1">
            <a:off x="3071802" y="4000504"/>
            <a:ext cx="2500330" cy="142876"/>
          </a:xfrm>
          <a:prstGeom prst="rect">
            <a:avLst/>
          </a:prstGeom>
          <a:solidFill>
            <a:schemeClr val="bg1">
              <a:alpha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428992" y="4286256"/>
            <a:ext cx="2143140" cy="214314"/>
          </a:xfrm>
          <a:prstGeom prst="rect">
            <a:avLst/>
          </a:prstGeom>
          <a:solidFill>
            <a:schemeClr val="bg1">
              <a:alpha val="56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071934" y="4714884"/>
            <a:ext cx="1500198" cy="285752"/>
          </a:xfrm>
          <a:prstGeom prst="rect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071802" y="5000636"/>
            <a:ext cx="271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Пластик</a:t>
            </a:r>
            <a:endParaRPr lang="ru-RU" sz="5400" b="1" i="1" dirty="0">
              <a:solidFill>
                <a:srgbClr val="FFFF00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3143240" y="5857892"/>
            <a:ext cx="2500330" cy="142876"/>
          </a:xfrm>
          <a:prstGeom prst="rect">
            <a:avLst/>
          </a:prstGeom>
          <a:solidFill>
            <a:schemeClr val="tx2">
              <a:alpha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500430" y="6143644"/>
            <a:ext cx="2143140" cy="214314"/>
          </a:xfrm>
          <a:prstGeom prst="rect">
            <a:avLst/>
          </a:prstGeom>
          <a:solidFill>
            <a:schemeClr val="tx2">
              <a:alpha val="56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071934" y="6500834"/>
            <a:ext cx="1500198" cy="285752"/>
          </a:xfrm>
          <a:prstGeom prst="rect">
            <a:avLst/>
          </a:prstGeom>
          <a:solidFill>
            <a:schemeClr val="tx2">
              <a:alpha val="57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6" name="Picture 8" descr="6V 12A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785794"/>
            <a:ext cx="2357422" cy="1968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TextBox 31"/>
          <p:cNvSpPr txBox="1"/>
          <p:nvPr/>
        </p:nvSpPr>
        <p:spPr>
          <a:xfrm>
            <a:off x="6643670" y="2285992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А, 6 В</a:t>
            </a:r>
            <a:endParaRPr lang="ru-RU" sz="4000" b="1" i="1" dirty="0">
              <a:solidFill>
                <a:srgbClr val="FFFF00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80" name="Picture 12" descr="http://anado.ru/images/anado-catalog-500x500_0/media/ecrlpgfe4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2857496"/>
            <a:ext cx="2286016" cy="18205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6" name="TextBox 35"/>
          <p:cNvSpPr txBox="1"/>
          <p:nvPr/>
        </p:nvSpPr>
        <p:spPr>
          <a:xfrm>
            <a:off x="6643702" y="4071942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А, 12 В</a:t>
            </a:r>
            <a:endParaRPr lang="ru-RU" sz="4000" b="1" i="1" dirty="0">
              <a:solidFill>
                <a:srgbClr val="FFFF00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82" name="Picture 14" descr="http://avtollika.ru/uploads/posts/2013-10/52a5d23df324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4857760"/>
            <a:ext cx="2071702" cy="200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TextBox 37"/>
          <p:cNvSpPr txBox="1"/>
          <p:nvPr/>
        </p:nvSpPr>
        <p:spPr>
          <a:xfrm>
            <a:off x="6643702" y="6211669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 А, 12 В</a:t>
            </a:r>
            <a:endParaRPr lang="ru-RU" sz="4000" b="1" i="1" dirty="0">
              <a:solidFill>
                <a:srgbClr val="FFFF00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4214810" cy="1143000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Comic Sans MS" pitchFamily="66" charset="0"/>
              </a:rPr>
              <a:t>проводник</a:t>
            </a:r>
            <a:r>
              <a:rPr lang="ru-RU" sz="80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Comic Sans MS" pitchFamily="66" charset="0"/>
              </a:rPr>
              <a:t>:</a:t>
            </a:r>
            <a:endParaRPr lang="ru-RU" sz="8000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7686" y="285728"/>
            <a:ext cx="50720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Нихром  </a:t>
            </a:r>
          </a:p>
          <a:p>
            <a:r>
              <a:rPr lang="el-GR" sz="3600" b="1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</a:t>
            </a:r>
            <a:r>
              <a:rPr lang="ru-RU" sz="3600" b="1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1,1 Ом мм</a:t>
            </a:r>
            <a:r>
              <a:rPr lang="ru-RU" sz="3600" b="1" i="1" baseline="3000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b="1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/м</a:t>
            </a:r>
            <a:endParaRPr lang="ru-RU" sz="4000" b="1" i="1" dirty="0">
              <a:solidFill>
                <a:srgbClr val="FFFF00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286512" y="1785926"/>
            <a:ext cx="2500330" cy="142876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-142908" y="2071686"/>
            <a:ext cx="4143404" cy="11430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основа: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2148480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Фарфор  </a:t>
            </a:r>
            <a:endParaRPr lang="ru-RU" sz="6000" b="1" i="1" dirty="0">
              <a:solidFill>
                <a:srgbClr val="FFFF00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571504" y="3857628"/>
            <a:ext cx="5429256" cy="1571636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Источник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тока: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10" name="Picture 14" descr="http://avtollika.ru/uploads/posts/2013-10/52a5d23df324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643314"/>
            <a:ext cx="2786082" cy="24830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5000628" y="5659955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 А, 12 В</a:t>
            </a:r>
            <a:endParaRPr lang="ru-RU" sz="4800" b="1" i="1" dirty="0">
              <a:solidFill>
                <a:srgbClr val="FFFF00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642974" y="2117747"/>
            <a:ext cx="9972748" cy="4525963"/>
          </a:xfrm>
        </p:spPr>
        <p:txBody>
          <a:bodyPr>
            <a:norm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54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1.  </a:t>
            </a:r>
            <a:r>
              <a:rPr lang="ru-RU" sz="54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От </a:t>
            </a:r>
            <a:r>
              <a:rPr lang="en-US" sz="54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R</a:t>
            </a:r>
            <a:r>
              <a:rPr lang="ru-RU" sz="54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 проводника</a:t>
            </a:r>
            <a:r>
              <a:rPr lang="en-US" sz="54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</a:p>
          <a:p>
            <a:pPr lvl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54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(</a:t>
            </a:r>
            <a:r>
              <a:rPr lang="el-GR" sz="54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ρ</a:t>
            </a:r>
            <a:r>
              <a:rPr lang="ru-RU" sz="54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, </a:t>
            </a:r>
            <a:r>
              <a:rPr lang="en-US" sz="54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l </a:t>
            </a:r>
            <a:r>
              <a:rPr lang="ru-RU" sz="54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и </a:t>
            </a:r>
            <a:r>
              <a:rPr lang="en-US" sz="54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S)</a:t>
            </a:r>
          </a:p>
          <a:p>
            <a:pPr lvl="0" algn="ctr">
              <a:spcBef>
                <a:spcPts val="0"/>
              </a:spcBef>
              <a:spcAft>
                <a:spcPts val="1800"/>
              </a:spcAft>
              <a:buNone/>
            </a:pPr>
            <a:endParaRPr lang="ru-RU" sz="2800" b="1" dirty="0" smtClean="0">
              <a:solidFill>
                <a:srgbClr val="FFFF00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lvl="0" algn="ctr">
              <a:buNone/>
            </a:pPr>
            <a:r>
              <a:rPr lang="en-US" sz="54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2. </a:t>
            </a:r>
            <a:r>
              <a:rPr lang="ru-RU" sz="54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От </a:t>
            </a:r>
            <a:r>
              <a:rPr lang="en-US" sz="54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I</a:t>
            </a:r>
            <a:r>
              <a:rPr lang="ru-RU" sz="54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ru-RU" sz="54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в цепи.</a:t>
            </a:r>
          </a:p>
          <a:p>
            <a:pPr>
              <a:buNone/>
            </a:pPr>
            <a:endParaRPr lang="ru-RU" dirty="0">
              <a:solidFill>
                <a:srgbClr val="FFFF00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Q</a:t>
            </a:r>
            <a:r>
              <a:rPr lang="ru-RU" sz="6600" b="1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ru-RU" sz="6600" b="1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зависит</a:t>
            </a:r>
            <a:r>
              <a:rPr lang="ru-RU" sz="6600" b="1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Comic Sans MS" pitchFamily="66" charset="0"/>
              </a:rPr>
              <a:t>:</a:t>
            </a:r>
            <a:endParaRPr lang="ru-RU" sz="6600" b="1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3093</TotalTime>
  <Words>316</Words>
  <Application>Microsoft Office PowerPoint</Application>
  <PresentationFormat>Экран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Потребители электрического тока:</vt:lpstr>
      <vt:lpstr>Применение закона Джоуля-Ленца</vt:lpstr>
      <vt:lpstr>Цель урока:</vt:lpstr>
      <vt:lpstr>Выбери:</vt:lpstr>
      <vt:lpstr>проводник:</vt:lpstr>
      <vt:lpstr>Q зависит:</vt:lpstr>
      <vt:lpstr>Инструкция по технике безопасности: </vt:lpstr>
      <vt:lpstr>Слайд 11</vt:lpstr>
      <vt:lpstr>Применение закона Джоуля-Ленца:</vt:lpstr>
      <vt:lpstr>Применение закона Джоуля-Ленца:</vt:lpstr>
      <vt:lpstr>Проверь себя:</vt:lpstr>
      <vt:lpstr>Цель урока:</vt:lpstr>
      <vt:lpstr>Домашнее задание: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41</cp:revision>
  <dcterms:created xsi:type="dcterms:W3CDTF">2015-03-28T08:16:18Z</dcterms:created>
  <dcterms:modified xsi:type="dcterms:W3CDTF">2015-04-08T13:19:33Z</dcterms:modified>
</cp:coreProperties>
</file>