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9A061CB3-5839-47EC-94E0-C43FFD1F83F7}" type="datetimeFigureOut">
              <a:rPr lang="ru-RU" smtClean="0"/>
              <a:t>02.03.2016</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436F5F51-7F78-43D9-B0EA-EDC12DDE3397}" type="slidenum">
              <a:rPr lang="ru-RU" smtClean="0"/>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061CB3-5839-47EC-94E0-C43FFD1F83F7}" type="datetimeFigureOut">
              <a:rPr lang="ru-RU" smtClean="0"/>
              <a:t>02.03.2016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6F5F51-7F78-43D9-B0EA-EDC12DDE339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061CB3-5839-47EC-94E0-C43FFD1F83F7}" type="datetimeFigureOut">
              <a:rPr lang="ru-RU" smtClean="0"/>
              <a:t>02.03.2016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6F5F51-7F78-43D9-B0EA-EDC12DDE339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9A061CB3-5839-47EC-94E0-C43FFD1F83F7}" type="datetimeFigureOut">
              <a:rPr lang="ru-RU" smtClean="0"/>
              <a:t>02.03.2016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6F5F51-7F78-43D9-B0EA-EDC12DDE3397}" type="slidenum">
              <a:rPr lang="ru-RU" smtClean="0"/>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A061CB3-5839-47EC-94E0-C43FFD1F83F7}" type="datetimeFigureOut">
              <a:rPr lang="ru-RU" smtClean="0"/>
              <a:t>02.03.2016</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436F5F51-7F78-43D9-B0EA-EDC12DDE3397}"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9A061CB3-5839-47EC-94E0-C43FFD1F83F7}" type="datetimeFigureOut">
              <a:rPr lang="ru-RU" smtClean="0"/>
              <a:t>02.03.2016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6F5F51-7F78-43D9-B0EA-EDC12DDE3397}" type="slidenum">
              <a:rPr lang="ru-RU" smtClean="0"/>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9A061CB3-5839-47EC-94E0-C43FFD1F83F7}" type="datetimeFigureOut">
              <a:rPr lang="ru-RU" smtClean="0"/>
              <a:t>02.03.2016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36F5F51-7F78-43D9-B0EA-EDC12DDE3397}" type="slidenum">
              <a:rPr lang="ru-RU" smtClean="0"/>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A061CB3-5839-47EC-94E0-C43FFD1F83F7}" type="datetimeFigureOut">
              <a:rPr lang="ru-RU" smtClean="0"/>
              <a:t>02.03.2016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36F5F51-7F78-43D9-B0EA-EDC12DDE339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A061CB3-5839-47EC-94E0-C43FFD1F83F7}" type="datetimeFigureOut">
              <a:rPr lang="ru-RU" smtClean="0"/>
              <a:t>02.03.2016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36F5F51-7F78-43D9-B0EA-EDC12DDE339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A061CB3-5839-47EC-94E0-C43FFD1F83F7}" type="datetimeFigureOut">
              <a:rPr lang="ru-RU" smtClean="0"/>
              <a:t>02.03.2016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6F5F51-7F78-43D9-B0EA-EDC12DDE3397}" type="slidenum">
              <a:rPr lang="ru-RU" smtClean="0"/>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A061CB3-5839-47EC-94E0-C43FFD1F83F7}" type="datetimeFigureOut">
              <a:rPr lang="ru-RU" smtClean="0"/>
              <a:t>02.03.2016</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436F5F51-7F78-43D9-B0EA-EDC12DDE3397}" type="slidenum">
              <a:rPr lang="ru-RU" smtClean="0"/>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A061CB3-5839-47EC-94E0-C43FFD1F83F7}" type="datetimeFigureOut">
              <a:rPr lang="ru-RU" smtClean="0"/>
              <a:t>02.03.2016</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36F5F51-7F78-43D9-B0EA-EDC12DDE339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6560234" cy="1752600"/>
          </a:xfrm>
        </p:spPr>
        <p:txBody>
          <a:bodyPr/>
          <a:lstStyle/>
          <a:p>
            <a:fld id="{3EAA70D9-6785-4CA4-8868-0C06F1EE856F}" type="datetime1">
              <a:rPr lang="ru-RU" smtClean="0"/>
              <a:t>02.03.2016</a:t>
            </a:fld>
            <a:endParaRPr lang="ru-RU" dirty="0"/>
          </a:p>
        </p:txBody>
      </p:sp>
      <p:sp>
        <p:nvSpPr>
          <p:cNvPr id="2" name="Заголовок 1"/>
          <p:cNvSpPr>
            <a:spLocks noGrp="1"/>
          </p:cNvSpPr>
          <p:nvPr>
            <p:ph type="ctrTitle"/>
          </p:nvPr>
        </p:nvSpPr>
        <p:spPr>
          <a:xfrm>
            <a:off x="539552" y="476672"/>
            <a:ext cx="8229600" cy="2209800"/>
          </a:xfrm>
        </p:spPr>
        <p:txBody>
          <a:bodyPr>
            <a:normAutofit fontScale="90000"/>
          </a:bodyPr>
          <a:lstStyle/>
          <a:p>
            <a:r>
              <a:rPr lang="ru-RU" dirty="0" smtClean="0"/>
              <a:t/>
            </a:r>
            <a:br>
              <a:rPr lang="ru-RU" dirty="0" smtClean="0"/>
            </a:br>
            <a:r>
              <a:rPr lang="ru-RU" dirty="0" smtClean="0"/>
              <a:t/>
            </a:r>
            <a:br>
              <a:rPr lang="ru-RU" dirty="0" smtClean="0"/>
            </a:br>
            <a:r>
              <a:rPr lang="ru-RU" dirty="0" smtClean="0"/>
              <a:t>Александр </a:t>
            </a:r>
            <a:r>
              <a:rPr lang="en-US" dirty="0" smtClean="0"/>
              <a:t>II</a:t>
            </a:r>
            <a:r>
              <a:rPr lang="en-US" dirty="0" smtClean="0"/>
              <a:t>. </a:t>
            </a:r>
            <a:r>
              <a:rPr lang="ru-RU" dirty="0" smtClean="0"/>
              <a:t>Отмена крепостного права. </a:t>
            </a:r>
            <a:endParaRPr lang="ru-RU" dirty="0"/>
          </a:p>
        </p:txBody>
      </p:sp>
      <p:pic>
        <p:nvPicPr>
          <p:cNvPr id="4" name="Рисунок 3" descr="aleksandr-2_01.jpg"/>
          <p:cNvPicPr>
            <a:picLocks noChangeAspect="1"/>
          </p:cNvPicPr>
          <p:nvPr/>
        </p:nvPicPr>
        <p:blipFill>
          <a:blip r:embed="rId2" cstate="print"/>
          <a:stretch>
            <a:fillRect/>
          </a:stretch>
        </p:blipFill>
        <p:spPr>
          <a:xfrm>
            <a:off x="971600" y="3004051"/>
            <a:ext cx="2736304" cy="3853949"/>
          </a:xfrm>
          <a:prstGeom prst="rect">
            <a:avLst/>
          </a:prstGeom>
        </p:spPr>
      </p:pic>
      <p:sp>
        <p:nvSpPr>
          <p:cNvPr id="5" name="TextBox 4"/>
          <p:cNvSpPr txBox="1"/>
          <p:nvPr/>
        </p:nvSpPr>
        <p:spPr>
          <a:xfrm>
            <a:off x="3707904" y="3068960"/>
            <a:ext cx="5436096" cy="2308324"/>
          </a:xfrm>
          <a:prstGeom prst="rect">
            <a:avLst/>
          </a:prstGeom>
          <a:noFill/>
        </p:spPr>
        <p:txBody>
          <a:bodyPr wrap="square" rtlCol="0">
            <a:spAutoFit/>
          </a:bodyPr>
          <a:lstStyle/>
          <a:p>
            <a:r>
              <a:rPr lang="ru-RU" sz="2400" dirty="0" smtClean="0">
                <a:solidFill>
                  <a:srgbClr val="0070C0"/>
                </a:solidFill>
              </a:rPr>
              <a:t>«Крепостное право есть зло…» (Николай </a:t>
            </a:r>
            <a:r>
              <a:rPr lang="en-US" sz="2400" dirty="0" smtClean="0">
                <a:solidFill>
                  <a:srgbClr val="0070C0"/>
                </a:solidFill>
              </a:rPr>
              <a:t>I</a:t>
            </a:r>
            <a:r>
              <a:rPr lang="ru-RU" sz="2400" dirty="0" smtClean="0">
                <a:solidFill>
                  <a:srgbClr val="0070C0"/>
                </a:solidFill>
              </a:rPr>
              <a:t>)</a:t>
            </a:r>
          </a:p>
          <a:p>
            <a:endParaRPr lang="ru-RU" sz="2400" dirty="0" smtClean="0"/>
          </a:p>
          <a:p>
            <a:r>
              <a:rPr lang="ru-RU" sz="2400" dirty="0" smtClean="0">
                <a:solidFill>
                  <a:srgbClr val="0070C0"/>
                </a:solidFill>
              </a:rPr>
              <a:t>«Дело об освобождении крестьян считаю жизненным для России вопросом…» (Александр </a:t>
            </a:r>
            <a:r>
              <a:rPr lang="en-US" sz="2400" dirty="0" smtClean="0">
                <a:solidFill>
                  <a:srgbClr val="0070C0"/>
                </a:solidFill>
              </a:rPr>
              <a:t>II</a:t>
            </a:r>
            <a:r>
              <a:rPr lang="ru-RU" sz="2400" dirty="0" smtClean="0">
                <a:solidFill>
                  <a:srgbClr val="0070C0"/>
                </a:solidFill>
              </a:rPr>
              <a:t>)</a:t>
            </a:r>
            <a:endParaRPr lang="ru-RU" sz="2400"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51520" y="188640"/>
            <a:ext cx="8712968" cy="6408712"/>
          </a:xfrm>
        </p:spPr>
        <p:txBody>
          <a:bodyPr>
            <a:normAutofit fontScale="92500"/>
          </a:bodyPr>
          <a:lstStyle/>
          <a:p>
            <a:pPr>
              <a:buNone/>
            </a:pPr>
            <a:r>
              <a:rPr lang="ru-RU" dirty="0" smtClean="0"/>
              <a:t>Реализация:</a:t>
            </a:r>
          </a:p>
          <a:p>
            <a:r>
              <a:rPr lang="ru-RU" dirty="0" smtClean="0"/>
              <a:t>Крестьяне получили личную свободу и гражданские права;</a:t>
            </a:r>
          </a:p>
          <a:p>
            <a:r>
              <a:rPr lang="ru-RU" dirty="0" smtClean="0"/>
              <a:t>Бесплатно в личное пользование получили только приусадебные участки;</a:t>
            </a:r>
          </a:p>
          <a:p>
            <a:r>
              <a:rPr lang="ru-RU" dirty="0" smtClean="0"/>
              <a:t>Крестьяне должны были выкупать землю у помещиков;</a:t>
            </a:r>
          </a:p>
          <a:p>
            <a:r>
              <a:rPr lang="ru-RU" dirty="0" smtClean="0"/>
              <a:t>Размер выкупа за землю устанавливал помещик;</a:t>
            </a:r>
          </a:p>
          <a:p>
            <a:r>
              <a:rPr lang="ru-RU" dirty="0" smtClean="0"/>
              <a:t>До выкупа крестьяне считались «</a:t>
            </a:r>
            <a:r>
              <a:rPr lang="ru-RU" dirty="0" err="1" smtClean="0"/>
              <a:t>временнообязанными</a:t>
            </a:r>
            <a:r>
              <a:rPr lang="ru-RU" dirty="0" smtClean="0"/>
              <a:t>»;</a:t>
            </a:r>
          </a:p>
          <a:p>
            <a:r>
              <a:rPr lang="ru-RU" dirty="0" smtClean="0"/>
              <a:t>20% выкупной суммы крестьянин должен был выплатить помещику, остальные 80% крестьянам давало в кредит государство (на 49 лет по 6% годовых)</a:t>
            </a:r>
          </a:p>
          <a:p>
            <a:r>
              <a:rPr lang="ru-RU" dirty="0" smtClean="0"/>
              <a:t>Многие крестьяне, неудовлетворенные итогами  реформы, отправились на заработки в города, пополняя ряды пролетариата.</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0"/>
            <a:ext cx="7628384" cy="908720"/>
          </a:xfrm>
        </p:spPr>
        <p:txBody>
          <a:bodyPr/>
          <a:lstStyle/>
          <a:p>
            <a:pPr algn="ctr"/>
            <a:r>
              <a:rPr lang="ru-RU" dirty="0" smtClean="0"/>
              <a:t>3. Итоги реформы:</a:t>
            </a:r>
            <a:endParaRPr lang="ru-RU" dirty="0"/>
          </a:p>
        </p:txBody>
      </p:sp>
      <p:sp>
        <p:nvSpPr>
          <p:cNvPr id="3" name="Содержимое 2"/>
          <p:cNvSpPr>
            <a:spLocks noGrp="1"/>
          </p:cNvSpPr>
          <p:nvPr>
            <p:ph sz="quarter" idx="1"/>
          </p:nvPr>
        </p:nvSpPr>
        <p:spPr>
          <a:xfrm>
            <a:off x="179512" y="908720"/>
            <a:ext cx="8964488" cy="5616624"/>
          </a:xfrm>
        </p:spPr>
        <p:txBody>
          <a:bodyPr/>
          <a:lstStyle/>
          <a:p>
            <a:pPr>
              <a:buNone/>
            </a:pPr>
            <a:r>
              <a:rPr lang="ru-RU" u="sng" dirty="0" smtClean="0">
                <a:solidFill>
                  <a:srgbClr val="002060"/>
                </a:solidFill>
              </a:rPr>
              <a:t>Положительные:</a:t>
            </a:r>
          </a:p>
          <a:p>
            <a:r>
              <a:rPr lang="ru-RU" dirty="0" smtClean="0"/>
              <a:t>Развитие капиталистических отношений в сельском хозяйстве;</a:t>
            </a:r>
          </a:p>
          <a:p>
            <a:r>
              <a:rPr lang="ru-RU" dirty="0" smtClean="0"/>
              <a:t>Формирование рынка рабочей силы;</a:t>
            </a:r>
          </a:p>
          <a:p>
            <a:r>
              <a:rPr lang="ru-RU" dirty="0" smtClean="0"/>
              <a:t>Завершение промышленного переворота;</a:t>
            </a:r>
          </a:p>
          <a:p>
            <a:pPr>
              <a:buNone/>
            </a:pPr>
            <a:r>
              <a:rPr lang="ru-RU" u="sng" dirty="0" smtClean="0">
                <a:solidFill>
                  <a:srgbClr val="002060"/>
                </a:solidFill>
              </a:rPr>
              <a:t>Отрицательные:</a:t>
            </a:r>
          </a:p>
          <a:p>
            <a:r>
              <a:rPr lang="ru-RU" dirty="0" smtClean="0"/>
              <a:t>Сохранение феодальных пережитков в виде крестьянской общины;</a:t>
            </a:r>
          </a:p>
          <a:p>
            <a:r>
              <a:rPr lang="ru-RU" dirty="0" smtClean="0"/>
              <a:t>Крестьяне многократно переплатили помещикам за землю;</a:t>
            </a:r>
          </a:p>
          <a:p>
            <a:r>
              <a:rPr lang="ru-RU" dirty="0" smtClean="0"/>
              <a:t>Долговая кабала крестьянства перед государством.</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79512" y="260648"/>
            <a:ext cx="8784976" cy="6336704"/>
          </a:xfrm>
        </p:spPr>
        <p:txBody>
          <a:bodyPr>
            <a:normAutofit fontScale="77500" lnSpcReduction="20000"/>
          </a:bodyPr>
          <a:lstStyle/>
          <a:p>
            <a:pPr algn="ctr">
              <a:buNone/>
            </a:pPr>
            <a:r>
              <a:rPr lang="ru-RU" b="1" i="1" dirty="0" smtClean="0">
                <a:solidFill>
                  <a:srgbClr val="C00000"/>
                </a:solidFill>
              </a:rPr>
              <a:t>Документ №2. «Из обзора действий Министерства внутренних дел по крестьянскому делу с января 1861 по 19 февраля 1864 г.»</a:t>
            </a:r>
          </a:p>
          <a:p>
            <a:pPr algn="just">
              <a:buNone/>
            </a:pPr>
            <a:endParaRPr lang="ru-RU" dirty="0" smtClean="0">
              <a:solidFill>
                <a:srgbClr val="C00000"/>
              </a:solidFill>
            </a:endParaRPr>
          </a:p>
          <a:p>
            <a:pPr>
              <a:buNone/>
            </a:pPr>
            <a:r>
              <a:rPr lang="ru-RU" dirty="0" smtClean="0"/>
              <a:t>Ожидания крестьян были вообще и повсеместно до крайности преувеличенные, и потому за общею радостью почти везде последовало разочарование. В уме крестьян долгое время не могло совместиться понятие о личной свободе с понятием об обязательных повинностях в пользу помещиков за предоставляемую крестьянам в постоянное пользование землю. Разочарование не замедлило выразиться в недоверии к правительственным лицам, на обязанности которых было возложено разъяснение крестьянам вновь дарованных им прав. Отсюда начинается продолжительный ряд недоразумений. Беспорядки в селениях и обществах освобожденных от крепостной зависимости крестьян начинаются уже с апреля 1861 года, т. е. спустя месяц по обнародовании Манифеста</a:t>
            </a:r>
            <a:r>
              <a:rPr lang="ru-RU" dirty="0" smtClean="0"/>
              <a:t>.</a:t>
            </a:r>
            <a:r>
              <a:rPr lang="ru-RU" dirty="0" smtClean="0"/>
              <a:t/>
            </a:r>
            <a:br>
              <a:rPr lang="ru-RU" dirty="0" smtClean="0"/>
            </a:br>
            <a:r>
              <a:rPr lang="ru-RU" dirty="0" smtClean="0"/>
              <a:t>В первой половине 1861 года возникали наиболее серьезные волнения; большая часть из них подавлены были при содействии военной силы. В некоторых случаях, когда присутствие войск и полицейские наказания не производили надлежащего влияния, употреблено было в дело оружие</a:t>
            </a:r>
            <a:r>
              <a:rPr lang="ru-RU" dirty="0" smtClean="0"/>
              <a:t>.</a:t>
            </a:r>
          </a:p>
          <a:p>
            <a:pPr>
              <a:buNone/>
            </a:pPr>
            <a:r>
              <a:rPr lang="ru-RU" b="1" i="1" dirty="0" smtClean="0">
                <a:solidFill>
                  <a:srgbClr val="C00000"/>
                </a:solidFill>
              </a:rPr>
              <a:t>Вопросы: 1. Как менялась реакция крестьян на Манифест? 2. Чем эти изменения объясняются в отчете? 3. Какие меры предприняло правительство для подавления волнений?</a:t>
            </a:r>
            <a:endParaRPr lang="ru-RU" b="1" i="1" dirty="0">
              <a:solidFill>
                <a:srgbClr val="C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Домашнее задание</a:t>
            </a:r>
            <a:endParaRPr lang="ru-RU" dirty="0"/>
          </a:p>
        </p:txBody>
      </p:sp>
      <p:sp>
        <p:nvSpPr>
          <p:cNvPr id="3" name="Содержимое 2"/>
          <p:cNvSpPr>
            <a:spLocks noGrp="1"/>
          </p:cNvSpPr>
          <p:nvPr>
            <p:ph sz="quarter" idx="1"/>
          </p:nvPr>
        </p:nvSpPr>
        <p:spPr/>
        <p:txBody>
          <a:bodyPr/>
          <a:lstStyle/>
          <a:p>
            <a:r>
              <a:rPr lang="ru-RU" dirty="0" smtClean="0"/>
              <a:t>§24, знать даты, понятия, рабочая тетрадь</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План урока:</a:t>
            </a:r>
            <a:endParaRPr lang="ru-RU" dirty="0"/>
          </a:p>
        </p:txBody>
      </p:sp>
      <p:sp>
        <p:nvSpPr>
          <p:cNvPr id="3" name="Содержимое 2"/>
          <p:cNvSpPr>
            <a:spLocks noGrp="1"/>
          </p:cNvSpPr>
          <p:nvPr>
            <p:ph sz="quarter" idx="1"/>
          </p:nvPr>
        </p:nvSpPr>
        <p:spPr/>
        <p:txBody>
          <a:bodyPr/>
          <a:lstStyle/>
          <a:p>
            <a:r>
              <a:rPr lang="ru-RU" dirty="0" smtClean="0"/>
              <a:t>Вступление на престол Александра </a:t>
            </a:r>
            <a:r>
              <a:rPr lang="en-US" dirty="0" smtClean="0"/>
              <a:t>II</a:t>
            </a:r>
            <a:r>
              <a:rPr lang="ru-RU" dirty="0" smtClean="0"/>
              <a:t>.</a:t>
            </a:r>
          </a:p>
          <a:p>
            <a:r>
              <a:rPr lang="ru-RU" dirty="0" smtClean="0"/>
              <a:t>Причины отмены крепостного права.</a:t>
            </a:r>
          </a:p>
          <a:p>
            <a:r>
              <a:rPr lang="ru-RU" dirty="0" smtClean="0"/>
              <a:t>Итоги реформы.</a:t>
            </a:r>
            <a:endParaRPr lang="en-US" dirty="0" smtClean="0"/>
          </a:p>
        </p:txBody>
      </p:sp>
      <p:pic>
        <p:nvPicPr>
          <p:cNvPr id="4" name="Рисунок 3" descr="29849.jpg"/>
          <p:cNvPicPr>
            <a:picLocks noChangeAspect="1"/>
          </p:cNvPicPr>
          <p:nvPr/>
        </p:nvPicPr>
        <p:blipFill>
          <a:blip r:embed="rId2" cstate="print"/>
          <a:stretch>
            <a:fillRect/>
          </a:stretch>
        </p:blipFill>
        <p:spPr>
          <a:xfrm>
            <a:off x="2267744" y="2924944"/>
            <a:ext cx="4286250" cy="376237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836712"/>
          </a:xfrm>
        </p:spPr>
        <p:txBody>
          <a:bodyPr>
            <a:normAutofit fontScale="90000"/>
          </a:bodyPr>
          <a:lstStyle/>
          <a:p>
            <a:pPr algn="ctr"/>
            <a:r>
              <a:rPr lang="ru-RU" dirty="0" smtClean="0"/>
              <a:t>1. Вступление на престол Александра </a:t>
            </a:r>
            <a:r>
              <a:rPr lang="en-US" dirty="0" smtClean="0"/>
              <a:t>II</a:t>
            </a:r>
            <a:r>
              <a:rPr lang="ru-RU" dirty="0" smtClean="0"/>
              <a:t> </a:t>
            </a:r>
            <a:endParaRPr lang="ru-RU" dirty="0"/>
          </a:p>
        </p:txBody>
      </p:sp>
      <p:sp>
        <p:nvSpPr>
          <p:cNvPr id="3" name="Содержимое 2"/>
          <p:cNvSpPr>
            <a:spLocks noGrp="1"/>
          </p:cNvSpPr>
          <p:nvPr>
            <p:ph sz="quarter" idx="1"/>
          </p:nvPr>
        </p:nvSpPr>
        <p:spPr>
          <a:xfrm>
            <a:off x="179512" y="764704"/>
            <a:ext cx="8784976" cy="5832648"/>
          </a:xfrm>
        </p:spPr>
        <p:txBody>
          <a:bodyPr>
            <a:normAutofit fontScale="92500" lnSpcReduction="10000"/>
          </a:bodyPr>
          <a:lstStyle/>
          <a:p>
            <a:pPr algn="just">
              <a:buNone/>
            </a:pPr>
            <a:r>
              <a:rPr lang="ru-RU" sz="1800" dirty="0" smtClean="0">
                <a:solidFill>
                  <a:srgbClr val="FF0000"/>
                </a:solidFill>
              </a:rPr>
              <a:t>19 февраля 1855 г. на престол вступил старший сын Николая I - Александр II Николаевич (1855 - 1881 гг.)</a:t>
            </a:r>
            <a:r>
              <a:rPr lang="ru-RU" sz="1800" dirty="0" smtClean="0"/>
              <a:t>     </a:t>
            </a:r>
            <a:endParaRPr lang="ru-RU" sz="1800" dirty="0" smtClean="0"/>
          </a:p>
          <a:p>
            <a:pPr algn="just">
              <a:buNone/>
            </a:pPr>
            <a:r>
              <a:rPr lang="ru-RU" sz="1900" dirty="0" smtClean="0">
                <a:latin typeface="Times New Roman" pitchFamily="18" charset="0"/>
                <a:cs typeface="Times New Roman" pitchFamily="18" charset="0"/>
              </a:rPr>
              <a:t>Александр </a:t>
            </a:r>
            <a:r>
              <a:rPr lang="ru-RU" sz="1900" dirty="0" smtClean="0">
                <a:latin typeface="Times New Roman" pitchFamily="18" charset="0"/>
                <a:cs typeface="Times New Roman" pitchFamily="18" charset="0"/>
              </a:rPr>
              <a:t>Николаевич по желанию отца воспитывался в простой обстановке. Николай I говорил, что хочет в сыне воспитать, прежде всего, человека. В воспитатели цесаревичу был выбран поэт В.А. Жуковского, человек умный, образованный, благородный. Шесть месяцев В.А. Жуковский готовил план воспитания наследника. Целью воспитания и образования В.А. Жуковский провозгласил "образование для благодетели". Для преподавания наук Александру Николаевичу были выбраны лучшие учителя того времени. Наследник овладел французским, английским, немецким, польским языками. Граф М.М. Сперанский познакомил его законодательства и управления государством. Другие лица познакомили с отношениями России с другими государствами, с наукой о народном хозяйстве. Отец позаботился о том, что цесаревич стал "военным человеком". Александр Николаевич с детства мог часами смотреть на парады, разводы петербургской гвардии. Александр Николаевич находился под сильным влиянием отца, перенял многие его качества, но был человеком мягким и великодушным. В 1837 г. по сложившейся традиции наследник отправился в путешествие по России. В 1838 г. состоялась продолжительная поездка за границу. Он посетил Данию, Пруссию, Италию, Австрию. Во время этой поездки наследник познакомился с </a:t>
            </a:r>
            <a:r>
              <a:rPr lang="ru-RU" sz="1900" dirty="0" err="1" smtClean="0">
                <a:latin typeface="Times New Roman" pitchFamily="18" charset="0"/>
                <a:cs typeface="Times New Roman" pitchFamily="18" charset="0"/>
              </a:rPr>
              <a:t>Дармштадтской</a:t>
            </a:r>
            <a:r>
              <a:rPr lang="ru-RU" sz="1900" dirty="0" smtClean="0">
                <a:latin typeface="Times New Roman" pitchFamily="18" charset="0"/>
                <a:cs typeface="Times New Roman" pitchFamily="18" charset="0"/>
              </a:rPr>
              <a:t> принцессой Марией, которая в 1841 г. стала его супругой Марией Александровной .</a:t>
            </a:r>
            <a:r>
              <a:rPr lang="ru-RU" sz="1900" dirty="0" smtClean="0">
                <a:latin typeface="Times New Roman" pitchFamily="18" charset="0"/>
                <a:cs typeface="Times New Roman" pitchFamily="18" charset="0"/>
              </a:rPr>
              <a:t> </a:t>
            </a:r>
            <a:r>
              <a:rPr lang="ru-RU" sz="1900" dirty="0" smtClean="0">
                <a:latin typeface="Times New Roman" pitchFamily="18" charset="0"/>
                <a:cs typeface="Times New Roman" pitchFamily="18" charset="0"/>
              </a:rPr>
              <a:t>По возвращении Александр Николаевич был назначен членом Государственного совета, а затем комитета министров. </a:t>
            </a:r>
            <a:br>
              <a:rPr lang="ru-RU" sz="1900" dirty="0" smtClean="0">
                <a:latin typeface="Times New Roman" pitchFamily="18" charset="0"/>
                <a:cs typeface="Times New Roman" pitchFamily="18" charset="0"/>
              </a:rPr>
            </a:br>
            <a:r>
              <a:rPr lang="ru-RU" sz="1900" dirty="0" smtClean="0">
                <a:latin typeface="Times New Roman" pitchFamily="18" charset="0"/>
                <a:cs typeface="Times New Roman" pitchFamily="18" charset="0"/>
              </a:rPr>
              <a:t>   </a:t>
            </a:r>
            <a:endParaRPr lang="ru-RU"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0"/>
            <a:ext cx="9144000" cy="6858000"/>
          </a:xfrm>
        </p:spPr>
        <p:txBody>
          <a:bodyPr>
            <a:normAutofit fontScale="92500"/>
          </a:bodyPr>
          <a:lstStyle/>
          <a:p>
            <a:r>
              <a:rPr lang="ru-RU" dirty="0" smtClean="0"/>
              <a:t> </a:t>
            </a:r>
            <a:r>
              <a:rPr lang="ru-RU" dirty="0" smtClean="0">
                <a:latin typeface="Times New Roman" pitchFamily="18" charset="0"/>
                <a:cs typeface="Times New Roman" pitchFamily="18" charset="0"/>
              </a:rPr>
              <a:t>В первый день восшествия на престол Александр Николаевич был одушевлён самым искренним намерением сделать всё для устранения недостатков русской жизни.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В день коронации 26 августа 1856 г. была дарована амнистия декабристам, 9000 человек получили освобождение от полицейского надзора, </a:t>
            </a:r>
            <a:r>
              <a:rPr lang="ru-RU" dirty="0" smtClean="0">
                <a:latin typeface="Times New Roman" pitchFamily="18" charset="0"/>
                <a:cs typeface="Times New Roman" pitchFamily="18" charset="0"/>
              </a:rPr>
              <a:t>был </a:t>
            </a:r>
            <a:r>
              <a:rPr lang="ru-RU" dirty="0" smtClean="0">
                <a:latin typeface="Times New Roman" pitchFamily="18" charset="0"/>
                <a:cs typeface="Times New Roman" pitchFamily="18" charset="0"/>
              </a:rPr>
              <a:t>закрыт цензурный комитет, было отменено ограничение числа студентов университетах, был разрешён выезд российских подданных за границу, многих николаевских сановников Александр II отправил в отставку.</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По сравнению с жестким николаевским правлением это была новая политика. </a:t>
            </a:r>
            <a:r>
              <a:rPr lang="ru-RU" dirty="0" smtClean="0">
                <a:solidFill>
                  <a:srgbClr val="FF0000"/>
                </a:solidFill>
                <a:latin typeface="Times New Roman" pitchFamily="18" charset="0"/>
                <a:cs typeface="Times New Roman" pitchFamily="18" charset="0"/>
              </a:rPr>
              <a:t>Поэт Ф.И. Тютчев назвал её словом </a:t>
            </a:r>
            <a:r>
              <a:rPr lang="ru-RU" i="1" dirty="0" smtClean="0">
                <a:solidFill>
                  <a:srgbClr val="FF0000"/>
                </a:solidFill>
                <a:latin typeface="Times New Roman" pitchFamily="18" charset="0"/>
                <a:cs typeface="Times New Roman" pitchFamily="18" charset="0"/>
              </a:rPr>
              <a:t>оттепель</a:t>
            </a:r>
            <a:r>
              <a:rPr lang="ru-RU" dirty="0" smtClean="0">
                <a:solidFill>
                  <a:srgbClr val="FF0000"/>
                </a:solidFill>
                <a:latin typeface="Times New Roman" pitchFamily="18" charset="0"/>
                <a:cs typeface="Times New Roman" pitchFamily="18" charset="0"/>
              </a:rPr>
              <a:t>.</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Александр II был намерен искоренить недостатки русской жизни. Главным недостатком он считал крепостное право. К этому времени идея </a:t>
            </a:r>
            <a:r>
              <a:rPr lang="ru-RU" dirty="0" smtClean="0">
                <a:latin typeface="Times New Roman" pitchFamily="18" charset="0"/>
                <a:cs typeface="Times New Roman" pitchFamily="18" charset="0"/>
              </a:rPr>
              <a:t>отмены </a:t>
            </a:r>
            <a:r>
              <a:rPr lang="ru-RU" dirty="0" smtClean="0">
                <a:latin typeface="Times New Roman" pitchFamily="18" charset="0"/>
                <a:cs typeface="Times New Roman" pitchFamily="18" charset="0"/>
              </a:rPr>
              <a:t>крепостного права получила широкое распространение в "верхах": правительстве, среди чиновничества, дворянства, интеллигенции. Александр II крепостное право также считал величайшим злом и решил его уничтожить.</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712968" cy="980728"/>
          </a:xfrm>
        </p:spPr>
        <p:txBody>
          <a:bodyPr>
            <a:normAutofit/>
          </a:bodyPr>
          <a:lstStyle/>
          <a:p>
            <a:pPr algn="ctr"/>
            <a:r>
              <a:rPr lang="ru-RU" dirty="0" smtClean="0"/>
              <a:t>2. Причины отмены крепостного права</a:t>
            </a:r>
            <a:endParaRPr lang="ru-RU" dirty="0"/>
          </a:p>
        </p:txBody>
      </p:sp>
      <p:sp>
        <p:nvSpPr>
          <p:cNvPr id="3" name="Содержимое 2"/>
          <p:cNvSpPr>
            <a:spLocks noGrp="1"/>
          </p:cNvSpPr>
          <p:nvPr>
            <p:ph sz="quarter" idx="1"/>
          </p:nvPr>
        </p:nvSpPr>
        <p:spPr>
          <a:xfrm>
            <a:off x="0" y="980728"/>
            <a:ext cx="9144000" cy="5877272"/>
          </a:xfrm>
        </p:spPr>
        <p:txBody>
          <a:bodyPr/>
          <a:lstStyle/>
          <a:p>
            <a:pPr>
              <a:buNone/>
            </a:pPr>
            <a:r>
              <a:rPr lang="ru-RU" dirty="0" smtClean="0">
                <a:solidFill>
                  <a:srgbClr val="002060"/>
                </a:solidFill>
              </a:rPr>
              <a:t>Из газеты </a:t>
            </a:r>
            <a:r>
              <a:rPr lang="en-US" dirty="0" smtClean="0">
                <a:solidFill>
                  <a:srgbClr val="002060"/>
                </a:solidFill>
              </a:rPr>
              <a:t>XVIII </a:t>
            </a:r>
            <a:r>
              <a:rPr lang="ru-RU" dirty="0" smtClean="0">
                <a:solidFill>
                  <a:srgbClr val="002060"/>
                </a:solidFill>
              </a:rPr>
              <a:t>в. </a:t>
            </a:r>
            <a:r>
              <a:rPr lang="ru-RU" dirty="0" smtClean="0">
                <a:solidFill>
                  <a:srgbClr val="002060"/>
                </a:solidFill>
              </a:rPr>
              <a:t>е</a:t>
            </a:r>
            <a:r>
              <a:rPr lang="ru-RU" dirty="0" smtClean="0">
                <a:solidFill>
                  <a:srgbClr val="002060"/>
                </a:solidFill>
              </a:rPr>
              <a:t>катерининского времени «Некто продает 11 лет девочку и 15 лет парикмахера, да сверх того 4 кровати, перины и прочий скарб»; «Продается малосольная осетрина, 7 сивых меринов и муж с женою»; «За отъездом продается лошадь, две горничных девушки»</a:t>
            </a:r>
          </a:p>
          <a:p>
            <a:pPr>
              <a:buNone/>
            </a:pPr>
            <a:r>
              <a:rPr lang="ru-RU" i="1" dirty="0" smtClean="0"/>
              <a:t>Вопрос: как называется категория людей, о которых идет речь в объявлении? </a:t>
            </a:r>
          </a:p>
          <a:p>
            <a:pPr>
              <a:buNone/>
            </a:pPr>
            <a:r>
              <a:rPr lang="ru-RU" i="1" dirty="0" smtClean="0">
                <a:solidFill>
                  <a:schemeClr val="accent2"/>
                </a:solidFill>
              </a:rPr>
              <a:t> </a:t>
            </a:r>
            <a:r>
              <a:rPr lang="ru-RU" b="1" dirty="0" smtClean="0">
                <a:solidFill>
                  <a:srgbClr val="FF0000"/>
                </a:solidFill>
              </a:rPr>
              <a:t>К</a:t>
            </a:r>
            <a:r>
              <a:rPr lang="ru-RU" b="1" dirty="0" smtClean="0">
                <a:solidFill>
                  <a:srgbClr val="FF0000"/>
                </a:solidFill>
              </a:rPr>
              <a:t>репостное право – полная зависимость крестьянина от феодала.</a:t>
            </a:r>
            <a:endParaRPr lang="ru-RU" b="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188640"/>
            <a:ext cx="784887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dirty="0" smtClean="0"/>
              <a:t>Крепостное право</a:t>
            </a:r>
            <a:endParaRPr lang="ru-RU" sz="4400" dirty="0"/>
          </a:p>
        </p:txBody>
      </p:sp>
      <p:sp>
        <p:nvSpPr>
          <p:cNvPr id="8" name="TextBox 7"/>
          <p:cNvSpPr txBox="1"/>
          <p:nvPr/>
        </p:nvSpPr>
        <p:spPr>
          <a:xfrm>
            <a:off x="251520" y="1268760"/>
            <a:ext cx="8568952" cy="5016758"/>
          </a:xfrm>
          <a:prstGeom prst="rect">
            <a:avLst/>
          </a:prstGeom>
          <a:noFill/>
        </p:spPr>
        <p:txBody>
          <a:bodyPr wrap="square" rtlCol="0">
            <a:spAutoFit/>
          </a:bodyPr>
          <a:lstStyle/>
          <a:p>
            <a:pPr>
              <a:buFont typeface="Arial" pitchFamily="34" charset="0"/>
              <a:buChar char="•"/>
            </a:pPr>
            <a:r>
              <a:rPr lang="ru-RU" sz="3200" dirty="0" smtClean="0"/>
              <a:t> </a:t>
            </a:r>
            <a:r>
              <a:rPr lang="ru-RU" sz="3200" dirty="0" smtClean="0">
                <a:solidFill>
                  <a:srgbClr val="002060"/>
                </a:solidFill>
              </a:rPr>
              <a:t>Крестьянам запрещалось уходить с земли. Беглых ищут и возвращают.</a:t>
            </a:r>
          </a:p>
          <a:p>
            <a:pPr>
              <a:buFont typeface="Arial" pitchFamily="34" charset="0"/>
              <a:buChar char="•"/>
            </a:pPr>
            <a:r>
              <a:rPr lang="ru-RU" sz="3200" dirty="0" smtClean="0">
                <a:solidFill>
                  <a:srgbClr val="002060"/>
                </a:solidFill>
              </a:rPr>
              <a:t> Крестьяне не могли приобретать недвижимость.</a:t>
            </a:r>
          </a:p>
          <a:p>
            <a:pPr>
              <a:buFont typeface="Arial" pitchFamily="34" charset="0"/>
              <a:buChar char="•"/>
            </a:pPr>
            <a:r>
              <a:rPr lang="ru-RU" sz="3200" dirty="0" smtClean="0">
                <a:solidFill>
                  <a:srgbClr val="002060"/>
                </a:solidFill>
              </a:rPr>
              <a:t> Крестьянин работал в хозяйстве помещика (барщина).</a:t>
            </a:r>
          </a:p>
          <a:p>
            <a:pPr>
              <a:buFont typeface="Arial" pitchFamily="34" charset="0"/>
              <a:buChar char="•"/>
            </a:pPr>
            <a:r>
              <a:rPr lang="ru-RU" sz="3200" dirty="0">
                <a:solidFill>
                  <a:srgbClr val="002060"/>
                </a:solidFill>
              </a:rPr>
              <a:t> </a:t>
            </a:r>
            <a:r>
              <a:rPr lang="ru-RU" sz="3200" dirty="0" smtClean="0">
                <a:solidFill>
                  <a:srgbClr val="002060"/>
                </a:solidFill>
              </a:rPr>
              <a:t>Крестьянин вносил плату феодалу (оброк).</a:t>
            </a:r>
          </a:p>
          <a:p>
            <a:pPr>
              <a:buFont typeface="Arial" pitchFamily="34" charset="0"/>
              <a:buChar char="•"/>
            </a:pPr>
            <a:r>
              <a:rPr lang="ru-RU" sz="3200" dirty="0">
                <a:solidFill>
                  <a:srgbClr val="002060"/>
                </a:solidFill>
              </a:rPr>
              <a:t> </a:t>
            </a:r>
            <a:r>
              <a:rPr lang="ru-RU" sz="3200" dirty="0" smtClean="0">
                <a:solidFill>
                  <a:srgbClr val="002060"/>
                </a:solidFill>
              </a:rPr>
              <a:t>Феодал наделял крестьянина участком земли (надел), с которого крестьянин кормился и платил оброк.</a:t>
            </a:r>
            <a:endParaRPr lang="ru-RU" sz="3200" dirty="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79512" y="188640"/>
            <a:ext cx="8964488" cy="6480720"/>
          </a:xfrm>
        </p:spPr>
        <p:txBody>
          <a:bodyPr/>
          <a:lstStyle/>
          <a:p>
            <a:pPr algn="ctr">
              <a:buNone/>
            </a:pPr>
            <a:r>
              <a:rPr lang="ru-RU" i="1" dirty="0" smtClean="0">
                <a:solidFill>
                  <a:srgbClr val="FF0000"/>
                </a:solidFill>
              </a:rPr>
              <a:t>Причины отмены крепостного права:</a:t>
            </a:r>
          </a:p>
          <a:p>
            <a:pPr marL="514350" indent="-514350">
              <a:buAutoNum type="arabicPeriod"/>
            </a:pPr>
            <a:r>
              <a:rPr lang="ru-RU" dirty="0" smtClean="0"/>
              <a:t>Крепостное право тормозило развитие сельского хозяйства.</a:t>
            </a:r>
          </a:p>
          <a:p>
            <a:pPr marL="514350" indent="-514350">
              <a:buAutoNum type="arabicPeriod"/>
            </a:pPr>
            <a:r>
              <a:rPr lang="ru-RU" dirty="0" smtClean="0"/>
              <a:t>Отсутствие рынка свободной рабочей силы.</a:t>
            </a:r>
          </a:p>
          <a:p>
            <a:pPr marL="514350" indent="-514350">
              <a:buAutoNum type="arabicPeriod"/>
            </a:pPr>
            <a:r>
              <a:rPr lang="ru-RU" dirty="0" smtClean="0"/>
              <a:t>Низкая покупательная способность населения.</a:t>
            </a:r>
          </a:p>
          <a:p>
            <a:pPr marL="514350" indent="-514350">
              <a:buAutoNum type="arabicPeriod"/>
            </a:pPr>
            <a:r>
              <a:rPr lang="ru-RU" dirty="0" smtClean="0"/>
              <a:t>Отставание от западноевропейских стран.</a:t>
            </a:r>
          </a:p>
          <a:p>
            <a:pPr marL="514350" indent="-514350">
              <a:buAutoNum type="arabicPeriod"/>
            </a:pPr>
            <a:r>
              <a:rPr lang="ru-RU" dirty="0" smtClean="0"/>
              <a:t>Снижение обороноспособности. </a:t>
            </a:r>
          </a:p>
          <a:p>
            <a:pPr marL="514350" indent="-514350">
              <a:buAutoNum type="arabicPeriod"/>
            </a:pPr>
            <a:r>
              <a:rPr lang="ru-RU" dirty="0" smtClean="0"/>
              <a:t>Рост крестьянских выступлений.</a:t>
            </a:r>
          </a:p>
          <a:p>
            <a:pPr marL="514350" indent="-514350">
              <a:buAutoNum type="arabicPeriod"/>
            </a:pPr>
            <a:r>
              <a:rPr lang="ru-RU" dirty="0" smtClean="0"/>
              <a:t>Раскол общества на сторонников отмены и сторонников сохранения крепостного права.</a:t>
            </a:r>
            <a:endParaRPr lang="ru-RU" dirty="0"/>
          </a:p>
        </p:txBody>
      </p:sp>
      <p:sp>
        <p:nvSpPr>
          <p:cNvPr id="4" name="Правая фигурная скобка 3"/>
          <p:cNvSpPr/>
          <p:nvPr/>
        </p:nvSpPr>
        <p:spPr>
          <a:xfrm>
            <a:off x="8100392" y="620688"/>
            <a:ext cx="360040" cy="187220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6" name="Правая фигурная скобка 5"/>
          <p:cNvSpPr/>
          <p:nvPr/>
        </p:nvSpPr>
        <p:spPr>
          <a:xfrm>
            <a:off x="8100392" y="2708920"/>
            <a:ext cx="333751" cy="7200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7" name="Правая фигурная скобка 6"/>
          <p:cNvSpPr/>
          <p:nvPr/>
        </p:nvSpPr>
        <p:spPr>
          <a:xfrm>
            <a:off x="8100392" y="3717032"/>
            <a:ext cx="288032" cy="10081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51520" y="188640"/>
            <a:ext cx="8712968" cy="6408712"/>
          </a:xfrm>
        </p:spPr>
        <p:txBody>
          <a:bodyPr>
            <a:normAutofit fontScale="92500" lnSpcReduction="10000"/>
          </a:bodyPr>
          <a:lstStyle/>
          <a:p>
            <a:pPr algn="ctr">
              <a:buNone/>
            </a:pPr>
            <a:r>
              <a:rPr lang="ru-RU" b="1" i="1" dirty="0" smtClean="0">
                <a:solidFill>
                  <a:schemeClr val="accent1"/>
                </a:solidFill>
              </a:rPr>
              <a:t>Документ №1 «Записка об освобождении крестьян в России»</a:t>
            </a:r>
          </a:p>
          <a:p>
            <a:pPr algn="just">
              <a:buNone/>
            </a:pPr>
            <a:r>
              <a:rPr lang="ru-RU" sz="2000" b="1" dirty="0" smtClean="0">
                <a:solidFill>
                  <a:srgbClr val="002060"/>
                </a:solidFill>
                <a:latin typeface="Times New Roman" pitchFamily="18" charset="0"/>
                <a:cs typeface="Times New Roman" pitchFamily="18" charset="0"/>
              </a:rPr>
              <a:t>В экономическом или хозяйственном отношении крепостное право приводит все государство в ненормальное </a:t>
            </a:r>
            <a:r>
              <a:rPr lang="ru-RU" sz="2000" b="1" dirty="0" smtClean="0">
                <a:solidFill>
                  <a:srgbClr val="002060"/>
                </a:solidFill>
                <a:latin typeface="Times New Roman" pitchFamily="18" charset="0"/>
                <a:cs typeface="Times New Roman" pitchFamily="18" charset="0"/>
              </a:rPr>
              <a:t>состояние…</a:t>
            </a:r>
            <a:endParaRPr lang="ru-RU" sz="2000" b="1" dirty="0" smtClean="0">
              <a:solidFill>
                <a:srgbClr val="002060"/>
              </a:solidFill>
              <a:latin typeface="Times New Roman" pitchFamily="18" charset="0"/>
              <a:cs typeface="Times New Roman" pitchFamily="18" charset="0"/>
            </a:endParaRPr>
          </a:p>
          <a:p>
            <a:pPr algn="just">
              <a:buNone/>
            </a:pPr>
            <a:r>
              <a:rPr lang="ru-RU" sz="2000" b="1" dirty="0" smtClean="0">
                <a:solidFill>
                  <a:srgbClr val="002060"/>
                </a:solidFill>
                <a:latin typeface="Times New Roman" pitchFamily="18" charset="0"/>
                <a:cs typeface="Times New Roman" pitchFamily="18" charset="0"/>
              </a:rPr>
              <a:t>В нравственном отношении влияние крепостного права столько же пагубно, если не более. Почти безусловная зависимость одного лица от другого в сфере гражданской есть всегда, без исключения, источник необузданного произвола и притеснений, с одной стороны, и раболепства, лжи и обмана – с другой…</a:t>
            </a:r>
          </a:p>
          <a:p>
            <a:pPr algn="just">
              <a:buNone/>
            </a:pPr>
            <a:r>
              <a:rPr lang="ru-RU" sz="2000" b="1" dirty="0" smtClean="0">
                <a:solidFill>
                  <a:srgbClr val="002060"/>
                </a:solidFill>
                <a:latin typeface="Times New Roman" pitchFamily="18" charset="0"/>
                <a:cs typeface="Times New Roman" pitchFamily="18" charset="0"/>
              </a:rPr>
              <a:t>Так, крепостное право есть неиссякаемый источник насилий, безнравственности, невежества, праздности, тунеядства и всех проистекающих отсюда пороков и даже преступлений. Все общественные и частные отношения заражены у нас влиянием крепостного права…</a:t>
            </a:r>
          </a:p>
          <a:p>
            <a:pPr algn="just">
              <a:buNone/>
            </a:pPr>
            <a:r>
              <a:rPr lang="ru-RU" sz="2000" b="1" dirty="0" smtClean="0">
                <a:solidFill>
                  <a:srgbClr val="002060"/>
                </a:solidFill>
                <a:latin typeface="Times New Roman" pitchFamily="18" charset="0"/>
                <a:cs typeface="Times New Roman" pitchFamily="18" charset="0"/>
              </a:rPr>
              <a:t>Наконец, крепостное право не только разоряет и развращает государство, но оно грозит ему бедами и великими опасностями и в политическом отношении. </a:t>
            </a:r>
            <a:endParaRPr lang="ru-RU" sz="2000" b="1" dirty="0" smtClean="0">
              <a:solidFill>
                <a:srgbClr val="002060"/>
              </a:solidFill>
              <a:latin typeface="Times New Roman" pitchFamily="18" charset="0"/>
              <a:cs typeface="Times New Roman" pitchFamily="18" charset="0"/>
            </a:endParaRPr>
          </a:p>
          <a:p>
            <a:pPr algn="just">
              <a:buNone/>
            </a:pPr>
            <a:endParaRPr lang="ru-RU" sz="2000" b="1" i="1" dirty="0" smtClean="0">
              <a:solidFill>
                <a:srgbClr val="FF0000"/>
              </a:solidFill>
              <a:latin typeface="Times New Roman" pitchFamily="18" charset="0"/>
              <a:cs typeface="Times New Roman" pitchFamily="18" charset="0"/>
            </a:endParaRPr>
          </a:p>
          <a:p>
            <a:pPr algn="just">
              <a:buNone/>
            </a:pPr>
            <a:r>
              <a:rPr lang="ru-RU" sz="2000" b="1" i="1" dirty="0" smtClean="0">
                <a:solidFill>
                  <a:srgbClr val="FF0000"/>
                </a:solidFill>
                <a:latin typeface="Times New Roman" pitchFamily="18" charset="0"/>
                <a:cs typeface="Times New Roman" pitchFamily="18" charset="0"/>
              </a:rPr>
              <a:t>Вопросы: 1. каким было отношение автора к крепостничеству? 2. В чем видит К. Д. </a:t>
            </a:r>
            <a:r>
              <a:rPr lang="ru-RU" sz="2000" b="1" i="1" dirty="0" err="1" smtClean="0">
                <a:solidFill>
                  <a:srgbClr val="FF0000"/>
                </a:solidFill>
                <a:latin typeface="Times New Roman" pitchFamily="18" charset="0"/>
                <a:cs typeface="Times New Roman" pitchFamily="18" charset="0"/>
              </a:rPr>
              <a:t>Кавелин</a:t>
            </a:r>
            <a:r>
              <a:rPr lang="ru-RU" sz="2000" b="1" i="1" dirty="0" smtClean="0">
                <a:solidFill>
                  <a:srgbClr val="FF0000"/>
                </a:solidFill>
                <a:latin typeface="Times New Roman" pitchFamily="18" charset="0"/>
                <a:cs typeface="Times New Roman" pitchFamily="18" charset="0"/>
              </a:rPr>
              <a:t> негативное влияние  крепостничества на экономику России? 3. Какими фактами </a:t>
            </a:r>
            <a:r>
              <a:rPr lang="ru-RU" sz="2000" b="1" i="1" dirty="0" err="1" smtClean="0">
                <a:solidFill>
                  <a:srgbClr val="FF0000"/>
                </a:solidFill>
                <a:latin typeface="Times New Roman" pitchFamily="18" charset="0"/>
                <a:cs typeface="Times New Roman" pitchFamily="18" charset="0"/>
              </a:rPr>
              <a:t>Кавелин</a:t>
            </a:r>
            <a:r>
              <a:rPr lang="ru-RU" sz="2000" b="1" i="1" dirty="0" smtClean="0">
                <a:solidFill>
                  <a:srgbClr val="FF0000"/>
                </a:solidFill>
                <a:latin typeface="Times New Roman" pitchFamily="18" charset="0"/>
                <a:cs typeface="Times New Roman" pitchFamily="18" charset="0"/>
              </a:rPr>
              <a:t> подтверждает пагубность крепостничества в нравственном отношении?</a:t>
            </a:r>
            <a:endParaRPr lang="ru-RU" sz="2000" b="1" i="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51520" y="188640"/>
            <a:ext cx="8712968" cy="6408712"/>
          </a:xfrm>
        </p:spPr>
        <p:txBody>
          <a:bodyPr/>
          <a:lstStyle/>
          <a:p>
            <a:pPr>
              <a:buNone/>
            </a:pPr>
            <a:r>
              <a:rPr lang="ru-RU" sz="4400" b="1" i="1" dirty="0" smtClean="0">
                <a:solidFill>
                  <a:srgbClr val="FF0000"/>
                </a:solidFill>
              </a:rPr>
              <a:t>19 февраля 1861 г. </a:t>
            </a:r>
            <a:r>
              <a:rPr lang="ru-RU" dirty="0" smtClean="0"/>
              <a:t>– </a:t>
            </a:r>
            <a:r>
              <a:rPr lang="ru-RU" sz="3600" b="1" i="1" dirty="0" smtClean="0">
                <a:solidFill>
                  <a:srgbClr val="002060"/>
                </a:solidFill>
              </a:rPr>
              <a:t>манифест Александра </a:t>
            </a:r>
            <a:r>
              <a:rPr lang="en-US" sz="3600" b="1" i="1" dirty="0" smtClean="0">
                <a:solidFill>
                  <a:srgbClr val="002060"/>
                </a:solidFill>
              </a:rPr>
              <a:t>II</a:t>
            </a:r>
            <a:r>
              <a:rPr lang="ru-RU" sz="3600" b="1" i="1" dirty="0" smtClean="0">
                <a:solidFill>
                  <a:srgbClr val="002060"/>
                </a:solidFill>
              </a:rPr>
              <a:t> об отмене крепостного права.</a:t>
            </a:r>
            <a:endParaRPr lang="ru-RU" sz="3600" b="1" i="1" dirty="0" smtClean="0">
              <a:solidFill>
                <a:srgbClr val="002060"/>
              </a:solidFill>
            </a:endParaRPr>
          </a:p>
          <a:p>
            <a:pPr>
              <a:buNone/>
            </a:pPr>
            <a:endParaRPr lang="ru-RU" sz="3200" i="1" dirty="0" smtClean="0">
              <a:solidFill>
                <a:srgbClr val="FF0000"/>
              </a:solidFill>
            </a:endParaRPr>
          </a:p>
          <a:p>
            <a:pPr>
              <a:buNone/>
            </a:pPr>
            <a:r>
              <a:rPr lang="ru-RU" sz="3200" i="1" dirty="0" err="1" smtClean="0">
                <a:solidFill>
                  <a:srgbClr val="FF0000"/>
                </a:solidFill>
              </a:rPr>
              <a:t>Временнообязанные</a:t>
            </a:r>
            <a:r>
              <a:rPr lang="ru-RU" sz="3200" i="1" dirty="0" smtClean="0">
                <a:solidFill>
                  <a:srgbClr val="FF0000"/>
                </a:solidFill>
              </a:rPr>
              <a:t> крестьяне </a:t>
            </a:r>
            <a:r>
              <a:rPr lang="ru-RU" sz="3200" i="1" dirty="0" smtClean="0">
                <a:solidFill>
                  <a:srgbClr val="002060"/>
                </a:solidFill>
              </a:rPr>
              <a:t>– категория бывших помещичьих крестьян, освобожденных от крепостной зависимости, которые продолжали нести феодальные повинности за пользование земли.</a:t>
            </a:r>
            <a:endParaRPr lang="ru-RU" sz="3200" i="1" dirty="0">
              <a:solidFill>
                <a:srgbClr val="00206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160</TotalTime>
  <Words>724</Words>
  <Application>Microsoft Office PowerPoint</Application>
  <PresentationFormat>Экран (4:3)</PresentationFormat>
  <Paragraphs>64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Справедливость</vt:lpstr>
      <vt:lpstr>  Александр II. Отмена крепостного права. </vt:lpstr>
      <vt:lpstr>План урока:</vt:lpstr>
      <vt:lpstr>1. Вступление на престол Александра II </vt:lpstr>
      <vt:lpstr>Слайд 4</vt:lpstr>
      <vt:lpstr>2. Причины отмены крепостного права</vt:lpstr>
      <vt:lpstr>Слайд 6</vt:lpstr>
      <vt:lpstr>Слайд 7</vt:lpstr>
      <vt:lpstr>Слайд 8</vt:lpstr>
      <vt:lpstr>Слайд 9</vt:lpstr>
      <vt:lpstr>Слайд 10</vt:lpstr>
      <vt:lpstr>3. Итоги реформы:</vt:lpstr>
      <vt:lpstr>Слайд 12</vt:lpstr>
      <vt:lpstr>Домашнее задание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Карина</dc:creator>
  <cp:lastModifiedBy>Карина</cp:lastModifiedBy>
  <cp:revision>16</cp:revision>
  <dcterms:created xsi:type="dcterms:W3CDTF">2016-03-02T16:32:06Z</dcterms:created>
  <dcterms:modified xsi:type="dcterms:W3CDTF">2016-03-02T19:12:12Z</dcterms:modified>
</cp:coreProperties>
</file>