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76" r:id="rId1"/>
  </p:sldMasterIdLst>
  <p:notesMasterIdLst>
    <p:notesMasterId r:id="rId26"/>
  </p:notesMasterIdLst>
  <p:sldIdLst>
    <p:sldId id="262" r:id="rId2"/>
    <p:sldId id="299" r:id="rId3"/>
    <p:sldId id="297" r:id="rId4"/>
    <p:sldId id="316" r:id="rId5"/>
    <p:sldId id="292" r:id="rId6"/>
    <p:sldId id="307" r:id="rId7"/>
    <p:sldId id="264" r:id="rId8"/>
    <p:sldId id="308" r:id="rId9"/>
    <p:sldId id="310" r:id="rId10"/>
    <p:sldId id="311" r:id="rId11"/>
    <p:sldId id="312" r:id="rId12"/>
    <p:sldId id="295" r:id="rId13"/>
    <p:sldId id="268" r:id="rId14"/>
    <p:sldId id="281" r:id="rId15"/>
    <p:sldId id="300" r:id="rId16"/>
    <p:sldId id="301" r:id="rId17"/>
    <p:sldId id="302" r:id="rId18"/>
    <p:sldId id="303" r:id="rId19"/>
    <p:sldId id="304" r:id="rId20"/>
    <p:sldId id="314" r:id="rId21"/>
    <p:sldId id="315" r:id="rId22"/>
    <p:sldId id="306" r:id="rId23"/>
    <p:sldId id="284" r:id="rId24"/>
    <p:sldId id="287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A7E22-9F2C-4C9A-9D8A-AE5868A7AB4F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F8815-CA57-4B2B-9C0C-1A62AB8D97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728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F8815-CA57-4B2B-9C0C-1A62AB8D976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81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F8815-CA57-4B2B-9C0C-1A62AB8D976F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212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523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263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45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856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602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001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255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086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681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275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328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/>
            </a:gs>
            <a:gs pos="0">
              <a:schemeClr val="tx2">
                <a:lumMod val="60000"/>
                <a:lumOff val="40000"/>
              </a:schemeClr>
            </a:gs>
            <a:gs pos="100000">
              <a:srgbClr val="92D05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15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7" r:id="rId1"/>
    <p:sldLayoutId id="2147484478" r:id="rId2"/>
    <p:sldLayoutId id="2147484479" r:id="rId3"/>
    <p:sldLayoutId id="2147484480" r:id="rId4"/>
    <p:sldLayoutId id="2147484481" r:id="rId5"/>
    <p:sldLayoutId id="2147484482" r:id="rId6"/>
    <p:sldLayoutId id="2147484483" r:id="rId7"/>
    <p:sldLayoutId id="2147484484" r:id="rId8"/>
    <p:sldLayoutId id="2147484485" r:id="rId9"/>
    <p:sldLayoutId id="2147484486" r:id="rId10"/>
    <p:sldLayoutId id="21474844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</p:spPr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Муниципальное образовательное учреждение </a:t>
            </a:r>
            <a:br>
              <a:rPr lang="ru-RU" sz="2400" dirty="0" smtClean="0"/>
            </a:br>
            <a:r>
              <a:rPr lang="ru-RU" sz="2400" dirty="0" smtClean="0"/>
              <a:t>дополнительного </a:t>
            </a:r>
            <a:r>
              <a:rPr lang="ru-RU" sz="2400" dirty="0" smtClean="0"/>
              <a:t>образования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«Центр детского творчества»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060848"/>
            <a:ext cx="8640960" cy="792088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ДОБРО ПОЖАЛОВАТЬ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В  ПРОЕКТНЫЕ ТЕХНОЛОГИИ!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378904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95536" y="3309662"/>
            <a:ext cx="842493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Руководитель</a:t>
            </a:r>
            <a:r>
              <a:rPr lang="ru-RU" sz="2400" b="1" dirty="0" smtClean="0">
                <a:ea typeface="Calibri" pitchFamily="34" charset="0"/>
                <a:cs typeface="Times New Roman" pitchFamily="18" charset="0"/>
              </a:rPr>
              <a:t> временной творческой группы: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ea typeface="Calibri" pitchFamily="34" charset="0"/>
                <a:cs typeface="Times New Roman" pitchFamily="18" charset="0"/>
              </a:rPr>
              <a:t>                                                                      Хажина В.Г.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Члены временной творческой группы: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                                                                 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Рыжук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С.Н.,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                                                                   Дубно М.В.,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                                                                    Федоренко О.А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r>
              <a:rPr lang="ru-RU" sz="2400" dirty="0" smtClean="0">
                <a:ea typeface="Calibri" pitchFamily="34" charset="0"/>
                <a:cs typeface="Times New Roman" pitchFamily="18" charset="0"/>
              </a:rPr>
              <a:t>                    </a:t>
            </a:r>
            <a:endParaRPr lang="ru-RU" sz="2400" dirty="0" smtClean="0"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ea typeface="Calibri" pitchFamily="34" charset="0"/>
                <a:cs typeface="Times New Roman" pitchFamily="18" charset="0"/>
              </a:rPr>
              <a:t>                                                                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31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Типология проектов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96448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По продолжительности проведения:</a:t>
            </a:r>
          </a:p>
          <a:p>
            <a:pPr>
              <a:buFont typeface="Wingdings" pitchFamily="2" charset="2"/>
              <a:buChar char="q"/>
            </a:pPr>
            <a:r>
              <a:rPr lang="ru-RU" sz="3600" dirty="0" smtClean="0"/>
              <a:t>мини-проекты (одно занятие);</a:t>
            </a:r>
          </a:p>
          <a:p>
            <a:pPr>
              <a:buFont typeface="Wingdings" pitchFamily="2" charset="2"/>
              <a:buChar char="q"/>
            </a:pPr>
            <a:r>
              <a:rPr lang="ru-RU" sz="3600" dirty="0" smtClean="0"/>
              <a:t>краткосрочные (4-6 занятий);</a:t>
            </a:r>
          </a:p>
          <a:p>
            <a:pPr>
              <a:buFont typeface="Wingdings" pitchFamily="2" charset="2"/>
              <a:buChar char="q"/>
            </a:pPr>
            <a:r>
              <a:rPr lang="ru-RU" sz="3600" dirty="0" smtClean="0"/>
              <a:t>недельные (в ходе проектной недели);</a:t>
            </a:r>
          </a:p>
          <a:p>
            <a:pPr>
              <a:buFont typeface="Wingdings" pitchFamily="2" charset="2"/>
              <a:buChar char="q"/>
            </a:pPr>
            <a:r>
              <a:rPr lang="ru-RU" sz="3600" dirty="0" smtClean="0"/>
              <a:t>среднесрочные(от недели до1месяца);</a:t>
            </a:r>
          </a:p>
          <a:p>
            <a:pPr>
              <a:buFont typeface="Wingdings" pitchFamily="2" charset="2"/>
              <a:buChar char="q"/>
            </a:pPr>
            <a:r>
              <a:rPr lang="ru-RU" sz="3600" dirty="0" smtClean="0"/>
              <a:t>долгосрочные (от месяца и более).</a:t>
            </a:r>
          </a:p>
        </p:txBody>
      </p:sp>
      <p:pic>
        <p:nvPicPr>
          <p:cNvPr id="8194" name="Picture 2" descr="H:\Анимация\Рисунки\01_17_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2348880"/>
            <a:ext cx="1276350" cy="1238250"/>
          </a:xfrm>
          <a:prstGeom prst="rect">
            <a:avLst/>
          </a:prstGeom>
          <a:noFill/>
        </p:spPr>
      </p:pic>
      <p:pic>
        <p:nvPicPr>
          <p:cNvPr id="8195" name="Picture 3" descr="H:\Анимация\Рисунки\01_17_0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486400"/>
            <a:ext cx="1320924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Типология проектов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697144" cy="48139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По характеру координации проекта:</a:t>
            </a:r>
            <a:r>
              <a:rPr lang="ru-RU" b="1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с открытой, явной координацией;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со скрытой координацией (неявный, имитирующий участника проекта).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7467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Типология проектов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По отношению к предметно-содержательной области:</a:t>
            </a:r>
          </a:p>
          <a:p>
            <a:pPr>
              <a:buFont typeface="Wingdings" pitchFamily="2" charset="2"/>
              <a:buChar char="q"/>
            </a:pPr>
            <a:r>
              <a:rPr lang="ru-RU" sz="3600" dirty="0" err="1" smtClean="0"/>
              <a:t>монопредметные</a:t>
            </a:r>
            <a:r>
              <a:rPr lang="ru-RU" sz="3600" dirty="0" smtClean="0"/>
              <a:t> (в рамках одного предмета);</a:t>
            </a:r>
          </a:p>
          <a:p>
            <a:pPr>
              <a:buFont typeface="Wingdings" pitchFamily="2" charset="2"/>
              <a:buChar char="q"/>
            </a:pPr>
            <a:r>
              <a:rPr lang="ru-RU" sz="3600" dirty="0" err="1" smtClean="0"/>
              <a:t>межпредметные</a:t>
            </a:r>
            <a:r>
              <a:rPr lang="ru-RU" sz="3600" dirty="0" smtClean="0"/>
              <a:t>(2-3 и более предмета);</a:t>
            </a:r>
          </a:p>
          <a:p>
            <a:pPr>
              <a:buFont typeface="Wingdings" pitchFamily="2" charset="2"/>
              <a:buChar char="q"/>
            </a:pPr>
            <a:r>
              <a:rPr lang="ru-RU" sz="3600" dirty="0" err="1" smtClean="0"/>
              <a:t>надпредметные</a:t>
            </a:r>
            <a:r>
              <a:rPr lang="ru-RU" sz="3600" dirty="0" smtClean="0"/>
              <a:t> (</a:t>
            </a:r>
            <a:r>
              <a:rPr lang="ru-RU" sz="3600" dirty="0" err="1" smtClean="0"/>
              <a:t>метапредметные</a:t>
            </a:r>
            <a:r>
              <a:rPr lang="ru-RU" sz="3600" dirty="0" smtClean="0"/>
              <a:t>).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936104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Структурная основа проекта</a:t>
            </a:r>
            <a:endParaRPr lang="ru-RU" sz="4000" b="1" dirty="0"/>
          </a:p>
        </p:txBody>
      </p:sp>
      <p:pic>
        <p:nvPicPr>
          <p:cNvPr id="4" name="Picture 4" descr="images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3140968"/>
            <a:ext cx="3001597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2"/>
          <p:cNvSpPr txBox="1">
            <a:spLocks/>
          </p:cNvSpPr>
          <p:nvPr/>
        </p:nvSpPr>
        <p:spPr>
          <a:xfrm>
            <a:off x="0" y="1600200"/>
            <a:ext cx="896448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Название проекта.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Цитата, лозунг или иная форма представления проекта.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ru-RU" sz="3600" noProof="0" dirty="0" smtClean="0"/>
              <a:t>Идея проекта.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3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Цели</a:t>
            </a:r>
            <a:r>
              <a:rPr kumimoji="0" lang="ru-RU" sz="36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задачи проекта.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ru-RU" sz="3600" baseline="0" noProof="0" dirty="0" smtClean="0"/>
              <a:t>Участники</a:t>
            </a:r>
            <a:r>
              <a:rPr lang="ru-RU" sz="3600" noProof="0" dirty="0" smtClean="0"/>
              <a:t> проекта.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3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Условия</a:t>
            </a:r>
            <a:r>
              <a:rPr kumimoji="0" lang="ru-RU" sz="36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регистрации в проекте.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998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Структурная основа проекта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8964488" cy="5904656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q"/>
            </a:pPr>
            <a:r>
              <a:rPr lang="ru-RU" sz="3600" dirty="0" smtClean="0"/>
              <a:t>Сроки реализации проекта.</a:t>
            </a:r>
          </a:p>
          <a:p>
            <a:pPr lvl="0">
              <a:buFont typeface="Wingdings" pitchFamily="2" charset="2"/>
              <a:buChar char="q"/>
            </a:pPr>
            <a:r>
              <a:rPr lang="ru-RU" sz="3600" dirty="0" smtClean="0"/>
              <a:t>Этапы проведения проекта.</a:t>
            </a:r>
          </a:p>
          <a:p>
            <a:pPr lvl="0">
              <a:buFont typeface="Wingdings" pitchFamily="2" charset="2"/>
              <a:buChar char="q"/>
            </a:pPr>
            <a:r>
              <a:rPr lang="ru-RU" sz="3600" dirty="0" smtClean="0"/>
              <a:t>Условия участия в проекте (организационные, технические и др.).</a:t>
            </a:r>
          </a:p>
          <a:p>
            <a:pPr lvl="0">
              <a:buFont typeface="Wingdings" pitchFamily="2" charset="2"/>
              <a:buChar char="q"/>
            </a:pPr>
            <a:r>
              <a:rPr lang="ru-RU" sz="3600" dirty="0" smtClean="0"/>
              <a:t>Особенности проведения проекта, виды деятельности участников.</a:t>
            </a:r>
          </a:p>
          <a:p>
            <a:pPr lvl="0">
              <a:buFont typeface="Wingdings" pitchFamily="2" charset="2"/>
              <a:buChar char="q"/>
            </a:pPr>
            <a:r>
              <a:rPr lang="ru-RU" sz="3600" dirty="0" smtClean="0"/>
              <a:t>Формы взаимодействия организаторов проекта с его участниками и др. субъектами.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4181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Формы продуктов проектной деятельности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66124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Атлас.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Бизнес-план.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Видеофильм.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Выставка.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Газета.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Журнал.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Законопроект.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Игра.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Коллекция.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Карта.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Костюм.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Макет.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Формы продуктов проектной деятельности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Модель.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err="1" smtClean="0"/>
              <a:t>Мультимедийный</a:t>
            </a:r>
            <a:r>
              <a:rPr lang="ru-RU" sz="2400" b="1" dirty="0" smtClean="0"/>
              <a:t> продукт.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Оформление кабинета, уголка, учебно-опытного участка.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Пакет рекомендаций.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Пакет кейсов.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Публикация-путеводитель.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Серия иллюстраций.</a:t>
            </a:r>
            <a:endParaRPr lang="ru-RU" sz="2400" b="1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Справочник.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Сценарий.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Хрестоматия, учебное пособие, сборник, рабочая тетрадь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Паспорт проектной работы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4006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Название проекта.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Руководитель проекта.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Авторы проекта.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Консультанты проекта.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Тема, предмет, программа, в рамках которой проводится работа по проекту.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Возраст учащихся, на которых рассчитан проект.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Состав проектной группы.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Тип проекта.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Заказчик проекта.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Цели и задачи проекта.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Необходимое оборудование.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Предполагаемые продукты.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Этапы работы над проектом.</a:t>
            </a:r>
            <a:endParaRPr lang="ru-RU" dirty="0"/>
          </a:p>
        </p:txBody>
      </p:sp>
      <p:pic>
        <p:nvPicPr>
          <p:cNvPr id="3075" name="Picture 3" descr="H:\Анимация\анимация к урокам\boywri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4990673"/>
            <a:ext cx="2627784" cy="18887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Состав </a:t>
            </a:r>
            <a:r>
              <a:rPr lang="ru-RU" sz="4000" b="1" smtClean="0"/>
              <a:t>проектной папки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Паспорт.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Планы выполнения работы.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Промежуточные отчёты.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Собранная информация, результаты исследований, записи.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Эскизы, чертежи, наброски продукта.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Материалы презентаций.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Другие рабочие материалы.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Виды презентаций проекта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Деловая игра.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Видеофильм.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Игра с залом.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Научная конференция.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Научная инсценировка.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Отчёт экспедиции.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Реклама.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Ролевая игра.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Экскурсия.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Телепередача.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Демонстрация и др.</a:t>
            </a:r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  <p:pic>
        <p:nvPicPr>
          <p:cNvPr id="4" name="Picture 2" descr="H:\Анимация\анимация к урокам\l1_sociol_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3429000"/>
            <a:ext cx="1857375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Метод проектов как педагогическая технология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Это способ достижения дидактической цели через детальную разработку проблемы (технологию), которая должна завершиться вполне реальным, осязаемым практическим результатом, оформленным тем или иным образом.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Это совокупность исследовательских, поисковых, проблемных методов, творческих по самой своей сути.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Какие ключевые компетентности формируются у учащихся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Рефлексивные.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Поисковые.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Командные.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Менеджерские.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Коммуникативные.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Презентационные.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Формы включения </a:t>
            </a:r>
            <a:br>
              <a:rPr lang="ru-RU" b="1" dirty="0" smtClean="0"/>
            </a:br>
            <a:r>
              <a:rPr lang="ru-RU" b="1" dirty="0" smtClean="0"/>
              <a:t>в проектную деятельность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400" dirty="0" smtClean="0"/>
              <a:t>     </a:t>
            </a:r>
            <a:endParaRPr lang="ru-RU" sz="36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23528" y="1412776"/>
            <a:ext cx="8820472" cy="5184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Учебное занятие.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Проектная неделя.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Конкурс проектов.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Участие в </a:t>
            </a: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Интернет-проектах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Проектное бюро и др.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589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Рекомендуемая литература.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373616" cy="5289451"/>
          </a:xfrm>
        </p:spPr>
        <p:txBody>
          <a:bodyPr>
            <a:normAutofit fontScale="92500" lnSpcReduction="10000"/>
          </a:bodyPr>
          <a:lstStyle/>
          <a:p>
            <a:pPr marL="914400" lvl="1" indent="-457200">
              <a:lnSpc>
                <a:spcPct val="80000"/>
              </a:lnSpc>
              <a:buFont typeface="+mj-lt"/>
              <a:buAutoNum type="arabicPeriod"/>
            </a:pPr>
            <a:r>
              <a:rPr lang="ru-RU" sz="2200" dirty="0" err="1" smtClean="0"/>
              <a:t>Голуб</a:t>
            </a:r>
            <a:r>
              <a:rPr lang="ru-RU" sz="2200" dirty="0" smtClean="0"/>
              <a:t> Г.Б. и др. Метод проектов - технология </a:t>
            </a:r>
            <a:r>
              <a:rPr lang="ru-RU" sz="2200" dirty="0" err="1" smtClean="0"/>
              <a:t>компетентностно-ориетированного</a:t>
            </a:r>
            <a:r>
              <a:rPr lang="ru-RU" sz="2200" dirty="0" smtClean="0"/>
              <a:t> образования.- М., 2006.</a:t>
            </a:r>
          </a:p>
          <a:p>
            <a:pPr marL="914400" lvl="1" indent="-457200">
              <a:lnSpc>
                <a:spcPct val="80000"/>
              </a:lnSpc>
              <a:buFont typeface="+mj-lt"/>
              <a:buAutoNum type="arabicPeriod"/>
            </a:pPr>
            <a:r>
              <a:rPr lang="ru-RU" sz="2200" dirty="0" smtClean="0"/>
              <a:t>Голуб Г.Б.Основы проектной деятельности школьника.- М., 2006.</a:t>
            </a:r>
          </a:p>
          <a:p>
            <a:pPr marL="914400" lvl="1" indent="-457200">
              <a:lnSpc>
                <a:spcPct val="80000"/>
              </a:lnSpc>
              <a:buFont typeface="+mj-lt"/>
              <a:buAutoNum type="arabicPeriod"/>
            </a:pPr>
            <a:r>
              <a:rPr lang="ru-RU" sz="2200" dirty="0" smtClean="0"/>
              <a:t>Новикова Т. Проектные технологии на уроках и во внеурочной деятельности. //Народное образование, № 7, 2000.- С.151-157. </a:t>
            </a:r>
          </a:p>
          <a:p>
            <a:pPr marL="914400" lvl="1" indent="-457200">
              <a:lnSpc>
                <a:spcPct val="80000"/>
              </a:lnSpc>
              <a:buFont typeface="+mj-lt"/>
              <a:buAutoNum type="arabicPeriod"/>
            </a:pPr>
            <a:r>
              <a:rPr lang="ru-RU" sz="2200" dirty="0" smtClean="0"/>
              <a:t>Пахомова Н. Ю. Метод учебных проектов в образовательном учреждении: Пособие для учителей и студентов педагогических вузов. - М.: АРКТИ, 2003. – С.112.-  (Методическая библиотека).</a:t>
            </a:r>
          </a:p>
          <a:p>
            <a:pPr marL="914400" lvl="1" indent="-457200">
              <a:lnSpc>
                <a:spcPct val="80000"/>
              </a:lnSpc>
              <a:buFont typeface="+mj-lt"/>
              <a:buAutoNum type="arabicPeriod"/>
            </a:pPr>
            <a:r>
              <a:rPr lang="ru-RU" sz="2200" dirty="0" err="1" smtClean="0"/>
              <a:t>Полат</a:t>
            </a:r>
            <a:r>
              <a:rPr lang="ru-RU" sz="2200" dirty="0" smtClean="0"/>
              <a:t> Е. С., </a:t>
            </a:r>
            <a:r>
              <a:rPr lang="ru-RU" sz="2200" dirty="0" err="1" smtClean="0"/>
              <a:t>Бухаркина</a:t>
            </a:r>
            <a:r>
              <a:rPr lang="ru-RU" sz="2200" dirty="0" smtClean="0"/>
              <a:t> М. Ю., Моисеева М. В., Петров А. Е. Новые педагогические и информационные технологии в системе образования. Учебное пособие для студентов педагогических вузов и системы повышения квалификации педагогических кадров.- М.: Изд. Центр «Академия», 2005.- С.272.</a:t>
            </a:r>
          </a:p>
          <a:p>
            <a:pPr marL="914400" lvl="1" indent="-457200">
              <a:lnSpc>
                <a:spcPct val="80000"/>
              </a:lnSpc>
              <a:buFont typeface="+mj-lt"/>
              <a:buAutoNum type="arabicPeriod"/>
            </a:pPr>
            <a:r>
              <a:rPr lang="ru-RU" sz="2200" dirty="0" err="1" smtClean="0"/>
              <a:t>Ступницкая</a:t>
            </a:r>
            <a:r>
              <a:rPr lang="ru-RU" sz="2200" dirty="0" smtClean="0"/>
              <a:t> М.А. Что такое учебный проект? М.: Первое сентября, 2010.- С.44. – (Учебно-методическое пособие). </a:t>
            </a:r>
          </a:p>
          <a:p>
            <a:pPr marL="914400" lvl="1" indent="-457200">
              <a:lnSpc>
                <a:spcPct val="80000"/>
              </a:lnSpc>
              <a:buFont typeface="+mj-lt"/>
              <a:buAutoNum type="arabicPeriod"/>
            </a:pPr>
            <a:r>
              <a:rPr lang="ru-RU" sz="2200" dirty="0" smtClean="0"/>
              <a:t>Сергеев И.С.Как организовать проектную деятельность учащихся.- М.2005</a:t>
            </a:r>
          </a:p>
          <a:p>
            <a:pPr lvl="0">
              <a:spcBef>
                <a:spcPts val="0"/>
              </a:spcBef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853136"/>
          </a:xfrm>
        </p:spPr>
        <p:txBody>
          <a:bodyPr>
            <a:normAutofit/>
          </a:bodyPr>
          <a:lstStyle/>
          <a:p>
            <a:pPr marL="324000" algn="ctr">
              <a:spcBef>
                <a:spcPts val="0"/>
              </a:spcBef>
              <a:buNone/>
            </a:pPr>
            <a:r>
              <a:rPr lang="ru-RU" sz="4000" b="1" i="1" dirty="0" smtClean="0">
                <a:solidFill>
                  <a:srgbClr val="000099"/>
                </a:solidFill>
              </a:rPr>
              <a:t>Когда вы работаете </a:t>
            </a:r>
            <a:r>
              <a:rPr lang="ru-RU" sz="4800" b="1" i="1" dirty="0" smtClean="0">
                <a:solidFill>
                  <a:schemeClr val="tx2"/>
                </a:solidFill>
              </a:rPr>
              <a:t>24 </a:t>
            </a:r>
            <a:r>
              <a:rPr lang="ru-RU" sz="4000" b="1" i="1" dirty="0" smtClean="0">
                <a:solidFill>
                  <a:schemeClr val="tx2"/>
                </a:solidFill>
              </a:rPr>
              <a:t>часа</a:t>
            </a:r>
          </a:p>
          <a:p>
            <a:pPr marL="324000" algn="ctr">
              <a:spcBef>
                <a:spcPts val="0"/>
              </a:spcBef>
              <a:buNone/>
            </a:pPr>
            <a:r>
              <a:rPr lang="ru-RU" sz="4000" b="1" i="1" dirty="0" smtClean="0">
                <a:solidFill>
                  <a:srgbClr val="000099"/>
                </a:solidFill>
              </a:rPr>
              <a:t> в сутки и </a:t>
            </a:r>
            <a:r>
              <a:rPr lang="ru-RU" sz="4800" b="1" i="1" dirty="0" smtClean="0">
                <a:solidFill>
                  <a:schemeClr val="tx2"/>
                </a:solidFill>
              </a:rPr>
              <a:t>7 </a:t>
            </a:r>
            <a:r>
              <a:rPr lang="ru-RU" sz="4000" b="1" i="1" dirty="0" smtClean="0">
                <a:solidFill>
                  <a:schemeClr val="tx2"/>
                </a:solidFill>
              </a:rPr>
              <a:t>дней</a:t>
            </a:r>
            <a:r>
              <a:rPr lang="ru-RU" sz="4000" b="1" i="1" dirty="0" smtClean="0">
                <a:solidFill>
                  <a:srgbClr val="000099"/>
                </a:solidFill>
              </a:rPr>
              <a:t> в неделю,</a:t>
            </a:r>
          </a:p>
          <a:p>
            <a:pPr marL="324000" algn="ctr">
              <a:spcBef>
                <a:spcPts val="0"/>
              </a:spcBef>
              <a:buNone/>
            </a:pPr>
            <a:r>
              <a:rPr lang="ru-RU" sz="4000" b="1" i="1" dirty="0" smtClean="0">
                <a:solidFill>
                  <a:srgbClr val="000099"/>
                </a:solidFill>
              </a:rPr>
              <a:t>удача приходит к Вам сама!</a:t>
            </a:r>
          </a:p>
          <a:p>
            <a:pPr marL="324000" algn="ctr">
              <a:spcBef>
                <a:spcPts val="0"/>
              </a:spcBef>
            </a:pPr>
            <a:endParaRPr lang="ru-RU" sz="4000" dirty="0" smtClean="0">
              <a:solidFill>
                <a:srgbClr val="000099"/>
              </a:solidFill>
            </a:endParaRPr>
          </a:p>
          <a:p>
            <a:pPr marL="324000" algn="r">
              <a:spcBef>
                <a:spcPts val="0"/>
              </a:spcBef>
              <a:buNone/>
            </a:pPr>
            <a:r>
              <a:rPr lang="ru-RU" sz="4000" i="1" dirty="0" smtClean="0">
                <a:solidFill>
                  <a:srgbClr val="000099"/>
                </a:solidFill>
              </a:rPr>
              <a:t>Арманд </a:t>
            </a:r>
            <a:r>
              <a:rPr lang="ru-RU" sz="4000" i="1" dirty="0" err="1" smtClean="0">
                <a:solidFill>
                  <a:srgbClr val="000099"/>
                </a:solidFill>
              </a:rPr>
              <a:t>Хаммер</a:t>
            </a:r>
            <a:r>
              <a:rPr lang="ru-RU" sz="4000" i="1" dirty="0" smtClean="0">
                <a:solidFill>
                  <a:srgbClr val="000099"/>
                </a:solidFill>
              </a:rPr>
              <a:t>, </a:t>
            </a:r>
          </a:p>
          <a:p>
            <a:pPr marL="324000" algn="r">
              <a:spcBef>
                <a:spcPts val="0"/>
              </a:spcBef>
              <a:buNone/>
            </a:pPr>
            <a:r>
              <a:rPr lang="ru-RU" sz="4000" i="1" dirty="0" smtClean="0">
                <a:solidFill>
                  <a:srgbClr val="000099"/>
                </a:solidFill>
              </a:rPr>
              <a:t>американский бизнесмен</a:t>
            </a:r>
          </a:p>
          <a:p>
            <a:pPr algn="ctr"/>
            <a:endParaRPr lang="ru-RU" sz="3600" dirty="0"/>
          </a:p>
        </p:txBody>
      </p:sp>
      <p:pic>
        <p:nvPicPr>
          <p:cNvPr id="4" name="Picture 14" descr="bebe14"/>
          <p:cNvPicPr>
            <a:picLocks noChangeAspect="1" noChangeArrowheads="1" noCrop="1"/>
          </p:cNvPicPr>
          <p:nvPr/>
        </p:nvPicPr>
        <p:blipFill>
          <a:blip r:embed="rId2" cstate="print">
            <a:lum bright="-6000" contrast="36000"/>
          </a:blip>
          <a:srcRect/>
          <a:stretch>
            <a:fillRect/>
          </a:stretch>
        </p:blipFill>
        <p:spPr>
          <a:xfrm>
            <a:off x="323528" y="4797152"/>
            <a:ext cx="1947664" cy="17988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3964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645024"/>
            <a:ext cx="7772400" cy="108012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000099"/>
                </a:solidFill>
              </a:rPr>
              <a:t>Желаем успехов!</a:t>
            </a:r>
            <a:br>
              <a:rPr lang="ru-RU" sz="4800" dirty="0" smtClean="0">
                <a:solidFill>
                  <a:srgbClr val="000099"/>
                </a:solidFill>
              </a:rPr>
            </a:br>
            <a:endParaRPr lang="ru-RU" sz="4800" dirty="0"/>
          </a:p>
        </p:txBody>
      </p:sp>
      <p:pic>
        <p:nvPicPr>
          <p:cNvPr id="1026" name="Picture 2" descr="H:\Анимация\Анимации\Предметы\60r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548680"/>
            <a:ext cx="1728192" cy="27049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7342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916832"/>
            <a:ext cx="8507288" cy="46805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900" b="1" dirty="0" smtClean="0">
                <a:solidFill>
                  <a:srgbClr val="002060"/>
                </a:solidFill>
              </a:rPr>
              <a:t>Что есть проект?</a:t>
            </a:r>
          </a:p>
          <a:p>
            <a:pPr>
              <a:buNone/>
            </a:pPr>
            <a:r>
              <a:rPr lang="ru-RU" b="1" dirty="0" smtClean="0"/>
              <a:t>    </a:t>
            </a:r>
          </a:p>
          <a:p>
            <a:pPr>
              <a:buNone/>
            </a:pPr>
            <a:r>
              <a:rPr lang="ru-RU" b="1" dirty="0" smtClean="0"/>
              <a:t>    Проект </a:t>
            </a:r>
            <a:r>
              <a:rPr lang="ru-RU" dirty="0" smtClean="0"/>
              <a:t>– работа, направленная на </a:t>
            </a:r>
            <a:r>
              <a:rPr lang="ru-RU" b="1" dirty="0" smtClean="0"/>
              <a:t>решение конкретной проблемы</a:t>
            </a:r>
            <a:r>
              <a:rPr lang="ru-RU" dirty="0" smtClean="0"/>
              <a:t>, на достижение оптимальным способом </a:t>
            </a:r>
            <a:r>
              <a:rPr lang="ru-RU" b="1" dirty="0" smtClean="0"/>
              <a:t>заранее</a:t>
            </a:r>
            <a:r>
              <a:rPr lang="ru-RU" dirty="0" smtClean="0"/>
              <a:t> </a:t>
            </a:r>
            <a:r>
              <a:rPr lang="ru-RU" b="1" dirty="0" smtClean="0"/>
              <a:t>запланированного результата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</a:t>
            </a:r>
            <a:endParaRPr lang="ru-RU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ru-RU" b="1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440160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dirty="0" smtClean="0">
                <a:cs typeface="Times New Roman" pitchFamily="18" charset="0"/>
              </a:rPr>
              <a:t/>
            </a:r>
            <a:br>
              <a:rPr lang="ru-RU" sz="2800" b="1" dirty="0" smtClean="0">
                <a:cs typeface="Times New Roman" pitchFamily="18" charset="0"/>
              </a:rPr>
            </a:br>
            <a:r>
              <a:rPr lang="ru-RU" sz="2800" b="1" dirty="0" smtClean="0">
                <a:cs typeface="Times New Roman" pitchFamily="18" charset="0"/>
              </a:rPr>
              <a:t>                               </a:t>
            </a:r>
            <a:r>
              <a:rPr lang="ru-RU" sz="2800" b="1" dirty="0" smtClean="0">
                <a:solidFill>
                  <a:srgbClr val="FF0000"/>
                </a:solidFill>
                <a:cs typeface="Times New Roman" pitchFamily="18" charset="0"/>
              </a:rPr>
              <a:t>Невозможно построить    </a:t>
            </a:r>
            <a:br>
              <a:rPr lang="ru-RU" sz="2800" b="1" dirty="0" smtClean="0">
                <a:solidFill>
                  <a:srgbClr val="FF0000"/>
                </a:solidFill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cs typeface="Times New Roman" pitchFamily="18" charset="0"/>
              </a:rPr>
              <a:t>                               проект для всех, но можно</a:t>
            </a:r>
            <a:br>
              <a:rPr lang="ru-RU" sz="2800" b="1" dirty="0" smtClean="0">
                <a:solidFill>
                  <a:srgbClr val="FF0000"/>
                </a:solidFill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cs typeface="Times New Roman" pitchFamily="18" charset="0"/>
              </a:rPr>
              <a:t>                               научить людей проектированию.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7170" name="Picture 2" descr="H:\Анимация\Анимированные\4anipt1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340768"/>
            <a:ext cx="1080120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9361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Цель проектного обучения -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создать условия, при которых учащиеся: 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0405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самостоятельно и охотно приобретают недостающие знания из разных источников;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учатся пользоваться приобретенными знаниями для решения познавательных и практических задач;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приобретают коммуникативные умения, работая в различных группах;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развивают исследовательские умения (</a:t>
            </a:r>
            <a:r>
              <a:rPr lang="ru-RU" dirty="0" err="1" smtClean="0"/>
              <a:t>умения</a:t>
            </a:r>
            <a:r>
              <a:rPr lang="ru-RU" dirty="0" smtClean="0"/>
              <a:t> выявления проблем, сбора информации, наблюдения, проведения эксперимента, анализа, построения гипотез, общения);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развивают системное мышление.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1" name="Picture 3" descr="H:\Анимация\анимация к урокам\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5388428"/>
            <a:ext cx="1259632" cy="14695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3267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13732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b="1" dirty="0" smtClean="0">
                <a:solidFill>
                  <a:srgbClr val="002060"/>
                </a:solidFill>
              </a:rPr>
              <a:t>Проблема.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solidFill>
                  <a:srgbClr val="002060"/>
                </a:solidFill>
              </a:rPr>
              <a:t>Планирование (проектирование).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solidFill>
                  <a:srgbClr val="002060"/>
                </a:solidFill>
              </a:rPr>
              <a:t>Поиск информации.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solidFill>
                  <a:srgbClr val="002060"/>
                </a:solidFill>
              </a:rPr>
              <a:t>Подготовка продукта проектной деятельности к презентации.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solidFill>
                  <a:srgbClr val="002060"/>
                </a:solidFill>
              </a:rPr>
              <a:t>Презентация продукта проектной деятельности.</a:t>
            </a:r>
          </a:p>
          <a:p>
            <a:pPr>
              <a:buFont typeface="Wingdings" pitchFamily="2" charset="2"/>
              <a:buChar char="q"/>
            </a:pPr>
            <a:r>
              <a:rPr lang="ru-RU" b="1" dirty="0" err="1" smtClean="0">
                <a:solidFill>
                  <a:srgbClr val="002060"/>
                </a:solidFill>
              </a:rPr>
              <a:t>Портфолио</a:t>
            </a:r>
            <a:r>
              <a:rPr lang="ru-RU" b="1" dirty="0" smtClean="0">
                <a:solidFill>
                  <a:srgbClr val="002060"/>
                </a:solidFill>
              </a:rPr>
              <a:t> проекта.</a:t>
            </a:r>
          </a:p>
          <a:p>
            <a:pPr>
              <a:buFont typeface="Wingdings" pitchFamily="2" charset="2"/>
              <a:buChar char="q"/>
            </a:pPr>
            <a:endParaRPr lang="ru-RU" b="1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Основные требования к проекту: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27984" y="5589240"/>
            <a:ext cx="47160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</a:rPr>
              <a:t>Только тот, кто планирует, и может организовать.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algn="r"/>
            <a:r>
              <a:rPr lang="ru-RU" sz="2400" b="1" i="1" dirty="0" smtClean="0">
                <a:solidFill>
                  <a:srgbClr val="002060"/>
                </a:solidFill>
              </a:rPr>
              <a:t>Аксиома менеджмента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pic>
        <p:nvPicPr>
          <p:cNvPr id="6" name="Picture 7" descr="l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124744"/>
            <a:ext cx="21336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Список ролей педагога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Руководитель.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Коллега.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Энтузиаст.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Специалист.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Консультант.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Координатор.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Эксперт-знаток.</a:t>
            </a:r>
            <a:endParaRPr lang="ru-RU" dirty="0"/>
          </a:p>
        </p:txBody>
      </p:sp>
      <p:pic>
        <p:nvPicPr>
          <p:cNvPr id="1028" name="Picture 4" descr="H:\Анимация\анимашки март\doc1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5305" y="1412776"/>
            <a:ext cx="2522947" cy="2376264"/>
          </a:xfrm>
          <a:prstGeom prst="rect">
            <a:avLst/>
          </a:prstGeom>
          <a:noFill/>
        </p:spPr>
      </p:pic>
      <p:pic>
        <p:nvPicPr>
          <p:cNvPr id="1029" name="Picture 5" descr="H:\Анимация\Анимированные\4а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4293096"/>
            <a:ext cx="2364465" cy="2204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Типология проектов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892480" cy="583264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По доминирующему методу: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q"/>
            </a:pPr>
            <a:r>
              <a:rPr lang="ru-RU" sz="3600" b="1" dirty="0" smtClean="0"/>
              <a:t>исследовательские;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q"/>
            </a:pPr>
            <a:r>
              <a:rPr lang="ru-RU" sz="3600" b="1" dirty="0" smtClean="0"/>
              <a:t>творческие;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q"/>
            </a:pPr>
            <a:r>
              <a:rPr lang="ru-RU" sz="3600" b="1" dirty="0" smtClean="0"/>
              <a:t>игровые;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q"/>
            </a:pPr>
            <a:r>
              <a:rPr lang="ru-RU" sz="3600" b="1" dirty="0" smtClean="0"/>
              <a:t>ознакомительно-ориентированные (информационные);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q"/>
            </a:pPr>
            <a:r>
              <a:rPr lang="ru-RU" sz="3600" b="1" dirty="0" smtClean="0"/>
              <a:t>практико-ориентированные (прикладные).</a:t>
            </a:r>
          </a:p>
          <a:p>
            <a:pPr marL="0" indent="0">
              <a:spcBef>
                <a:spcPts val="0"/>
              </a:spcBef>
              <a:buNone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Font typeface="Wingdings" pitchFamily="2" charset="2"/>
              <a:buChar char="q"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Font typeface="Wingdings" pitchFamily="2" charset="2"/>
              <a:buChar char="q"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Font typeface="Wingdings" pitchFamily="2" charset="2"/>
              <a:buChar char="q"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18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Типология проектов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964488" cy="496855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2060"/>
                </a:solidFill>
              </a:rPr>
              <a:t> По содержательному аспекту: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q"/>
            </a:pPr>
            <a:r>
              <a:rPr lang="ru-RU" b="1" dirty="0" smtClean="0"/>
              <a:t>литературное творчество;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q"/>
            </a:pPr>
            <a:r>
              <a:rPr lang="ru-RU" b="1" dirty="0" smtClean="0"/>
              <a:t>естественнонаучные исследования;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q"/>
            </a:pPr>
            <a:r>
              <a:rPr lang="ru-RU" b="1" dirty="0" smtClean="0"/>
              <a:t>экологические;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q"/>
            </a:pPr>
            <a:r>
              <a:rPr lang="ru-RU" b="1" dirty="0" smtClean="0"/>
              <a:t>языковые (лингвистические);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q"/>
            </a:pPr>
            <a:r>
              <a:rPr lang="ru-RU" b="1" dirty="0" err="1" smtClean="0"/>
              <a:t>культуроведческие</a:t>
            </a:r>
            <a:r>
              <a:rPr lang="ru-RU" b="1" dirty="0" smtClean="0"/>
              <a:t> (страноведческие);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q"/>
            </a:pPr>
            <a:r>
              <a:rPr lang="ru-RU" b="1" dirty="0" smtClean="0"/>
              <a:t>спортивные;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q"/>
            </a:pPr>
            <a:r>
              <a:rPr lang="ru-RU" b="1" dirty="0" smtClean="0"/>
              <a:t>географические;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q"/>
            </a:pPr>
            <a:r>
              <a:rPr lang="ru-RU" b="1" dirty="0" smtClean="0"/>
              <a:t>исторические;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q"/>
            </a:pPr>
            <a:r>
              <a:rPr lang="ru-RU" b="1" dirty="0" smtClean="0"/>
              <a:t>музыкальные.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q"/>
            </a:pPr>
            <a:endParaRPr lang="ru-RU" b="1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Char char="q"/>
            </a:pPr>
            <a:endParaRPr lang="ru-RU" b="1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Char char="q"/>
            </a:pPr>
            <a:endParaRPr lang="ru-RU" b="1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Char char="q"/>
            </a:pPr>
            <a:endParaRPr lang="ru-RU" b="1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Font typeface="Wingdings" pitchFamily="2" charset="2"/>
              <a:buChar char="q"/>
            </a:pPr>
            <a:endParaRPr lang="ru-RU" b="1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Font typeface="Wingdings" pitchFamily="2" charset="2"/>
              <a:buChar char="q"/>
            </a:pPr>
            <a:endParaRPr lang="ru-RU" b="1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Font typeface="Wingdings" pitchFamily="2" charset="2"/>
              <a:buChar char="q"/>
            </a:pPr>
            <a:endParaRPr lang="ru-RU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07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Типология проектов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По количеству участников проекта:</a:t>
            </a:r>
          </a:p>
          <a:p>
            <a:pPr>
              <a:buFont typeface="Wingdings" pitchFamily="2" charset="2"/>
              <a:buChar char="q"/>
            </a:pPr>
            <a:r>
              <a:rPr lang="ru-RU" sz="3600" dirty="0" smtClean="0"/>
              <a:t>индивидуальные (личностные);</a:t>
            </a:r>
          </a:p>
          <a:p>
            <a:pPr>
              <a:buFont typeface="Wingdings" pitchFamily="2" charset="2"/>
              <a:buChar char="q"/>
            </a:pPr>
            <a:r>
              <a:rPr lang="ru-RU" sz="3600" dirty="0" smtClean="0"/>
              <a:t>парные;</a:t>
            </a:r>
          </a:p>
          <a:p>
            <a:pPr>
              <a:buFont typeface="Wingdings" pitchFamily="2" charset="2"/>
              <a:buChar char="q"/>
            </a:pPr>
            <a:r>
              <a:rPr lang="ru-RU" sz="3600" dirty="0" smtClean="0"/>
              <a:t>групповые.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903</TotalTime>
  <Words>752</Words>
  <Application>Microsoft Office PowerPoint</Application>
  <PresentationFormat>Экран (4:3)</PresentationFormat>
  <Paragraphs>194</Paragraphs>
  <Slides>24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 Муниципальное образовательное учреждение  дополнительного образования «Центр детского творчества»</vt:lpstr>
      <vt:lpstr>Метод проектов как педагогическая технология</vt:lpstr>
      <vt:lpstr>                                Невозможно построить                                    проект для всех, но можно                                научить людей проектированию.</vt:lpstr>
      <vt:lpstr>Цель проектного обучения -  создать условия, при которых учащиеся: </vt:lpstr>
      <vt:lpstr>Основные требования к проекту: </vt:lpstr>
      <vt:lpstr>Список ролей педагога</vt:lpstr>
      <vt:lpstr>Типология проектов</vt:lpstr>
      <vt:lpstr>Типология проектов</vt:lpstr>
      <vt:lpstr>Типология проектов</vt:lpstr>
      <vt:lpstr>Типология проектов</vt:lpstr>
      <vt:lpstr>Типология проектов</vt:lpstr>
      <vt:lpstr>Типология проектов</vt:lpstr>
      <vt:lpstr>Структурная основа проекта</vt:lpstr>
      <vt:lpstr>Структурная основа проекта</vt:lpstr>
      <vt:lpstr>Формы продуктов проектной деятельности</vt:lpstr>
      <vt:lpstr>Формы продуктов проектной деятельности</vt:lpstr>
      <vt:lpstr>Паспорт проектной работы</vt:lpstr>
      <vt:lpstr>Состав проектной папки</vt:lpstr>
      <vt:lpstr>Виды презентаций проекта</vt:lpstr>
      <vt:lpstr>Какие ключевые компетентности формируются у учащихся</vt:lpstr>
      <vt:lpstr>Формы включения  в проектную деятельность</vt:lpstr>
      <vt:lpstr>Рекомендуемая литература.</vt:lpstr>
      <vt:lpstr>Презентация PowerPoint</vt:lpstr>
      <vt:lpstr>Желаем успехов!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«Влияние факторов  внешней и  внутренней среды на  этиологию бронхиальной астмы у подростка»</dc:title>
  <dc:creator>Ильнур</dc:creator>
  <cp:lastModifiedBy>Пользователь</cp:lastModifiedBy>
  <cp:revision>114</cp:revision>
  <dcterms:created xsi:type="dcterms:W3CDTF">2014-01-10T06:11:41Z</dcterms:created>
  <dcterms:modified xsi:type="dcterms:W3CDTF">2016-02-29T16:44:18Z</dcterms:modified>
</cp:coreProperties>
</file>