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5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688F-CA0F-4AD1-8236-63F81CAE46DB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902DF-3706-4B15-B3F7-4EFACC3D98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133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688F-CA0F-4AD1-8236-63F81CAE46DB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902DF-3706-4B15-B3F7-4EFACC3D98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8520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688F-CA0F-4AD1-8236-63F81CAE46DB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902DF-3706-4B15-B3F7-4EFACC3D98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845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688F-CA0F-4AD1-8236-63F81CAE46DB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902DF-3706-4B15-B3F7-4EFACC3D98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401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688F-CA0F-4AD1-8236-63F81CAE46DB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902DF-3706-4B15-B3F7-4EFACC3D98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196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688F-CA0F-4AD1-8236-63F81CAE46DB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902DF-3706-4B15-B3F7-4EFACC3D98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852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688F-CA0F-4AD1-8236-63F81CAE46DB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902DF-3706-4B15-B3F7-4EFACC3D98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24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688F-CA0F-4AD1-8236-63F81CAE46DB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902DF-3706-4B15-B3F7-4EFACC3D98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775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688F-CA0F-4AD1-8236-63F81CAE46DB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902DF-3706-4B15-B3F7-4EFACC3D98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5962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688F-CA0F-4AD1-8236-63F81CAE46DB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902DF-3706-4B15-B3F7-4EFACC3D98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318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4688F-CA0F-4AD1-8236-63F81CAE46DB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902DF-3706-4B15-B3F7-4EFACC3D98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999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4688F-CA0F-4AD1-8236-63F81CAE46DB}" type="datetimeFigureOut">
              <a:rPr lang="ru-RU" smtClean="0"/>
              <a:t>25.02.2016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902DF-3706-4B15-B3F7-4EFACC3D983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90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988840"/>
            <a:ext cx="8229600" cy="259228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Формула сложных процентов в ЕГЭ.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dirty="0" smtClean="0"/>
              <a:t>Учитель математики: Дикалов Д.Г.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200" dirty="0" smtClean="0"/>
              <a:t>11 класс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00074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548680"/>
            <a:ext cx="7632848" cy="5090120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2400" dirty="0" smtClean="0">
                <a:solidFill>
                  <a:schemeClr val="tx1"/>
                </a:solidFill>
              </a:rPr>
              <a:t>Условные обозначения: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T - количество периодов оплаты;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err="1" smtClean="0">
                <a:solidFill>
                  <a:schemeClr val="tx1"/>
                </a:solidFill>
              </a:rPr>
              <a:t>Кр</a:t>
            </a:r>
            <a:r>
              <a:rPr lang="ru-RU" sz="2400" dirty="0" smtClean="0">
                <a:solidFill>
                  <a:schemeClr val="tx1"/>
                </a:solidFill>
              </a:rPr>
              <a:t> - сумма кредита;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err="1" smtClean="0">
                <a:solidFill>
                  <a:schemeClr val="tx1"/>
                </a:solidFill>
              </a:rPr>
              <a:t>Ст</a:t>
            </a:r>
            <a:r>
              <a:rPr lang="ru-RU" sz="2400" dirty="0" smtClean="0">
                <a:solidFill>
                  <a:schemeClr val="tx1"/>
                </a:solidFill>
              </a:rPr>
              <a:t> - процентная ставка, начисляемая на задолженность за период;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err="1" smtClean="0">
                <a:solidFill>
                  <a:schemeClr val="tx1"/>
                </a:solidFill>
              </a:rPr>
              <a:t>Плi</a:t>
            </a:r>
            <a:r>
              <a:rPr lang="ru-RU" sz="2400" dirty="0" smtClean="0">
                <a:solidFill>
                  <a:schemeClr val="tx1"/>
                </a:solidFill>
              </a:rPr>
              <a:t> - размер платежа за i - й период (i принимает значения от 1 до T);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err="1" smtClean="0">
                <a:solidFill>
                  <a:schemeClr val="tx1"/>
                </a:solidFill>
              </a:rPr>
              <a:t>ПКр</a:t>
            </a:r>
            <a:r>
              <a:rPr lang="ru-RU" sz="2400" dirty="0" smtClean="0">
                <a:solidFill>
                  <a:schemeClr val="tx1"/>
                </a:solidFill>
              </a:rPr>
              <a:t> – сумма процентов, выплаченных по кредиту за весь срок кредитования. </a:t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2400" dirty="0" smtClean="0">
                <a:solidFill>
                  <a:schemeClr val="tx1"/>
                </a:solidFill>
              </a:rPr>
              <a:t>Погашение кредита </a:t>
            </a:r>
            <a:r>
              <a:rPr lang="ru-RU" sz="2400" dirty="0" err="1" smtClean="0">
                <a:solidFill>
                  <a:schemeClr val="tx1"/>
                </a:solidFill>
              </a:rPr>
              <a:t>аннуитетными</a:t>
            </a:r>
            <a:r>
              <a:rPr lang="ru-RU" sz="2400" dirty="0" smtClean="0">
                <a:solidFill>
                  <a:schemeClr val="tx1"/>
                </a:solidFill>
              </a:rPr>
              <a:t> платежами (выплаты по кредиту осуществляются равными платежами): </a:t>
            </a:r>
          </a:p>
          <a:p>
            <a:pPr algn="l"/>
            <a:r>
              <a:rPr lang="ru-RU" sz="2400" dirty="0" err="1" smtClean="0">
                <a:solidFill>
                  <a:srgbClr val="FF0000"/>
                </a:solidFill>
              </a:rPr>
              <a:t>Плi</a:t>
            </a:r>
            <a:r>
              <a:rPr lang="ru-RU" sz="2400" dirty="0" smtClean="0">
                <a:solidFill>
                  <a:srgbClr val="FF0000"/>
                </a:solidFill>
              </a:rPr>
              <a:t> = </a:t>
            </a:r>
            <a:r>
              <a:rPr lang="ru-RU" sz="2400" dirty="0" err="1" smtClean="0">
                <a:solidFill>
                  <a:srgbClr val="FF0000"/>
                </a:solidFill>
              </a:rPr>
              <a:t>Кр</a:t>
            </a:r>
            <a:r>
              <a:rPr lang="ru-RU" sz="2400" dirty="0" smtClean="0">
                <a:solidFill>
                  <a:srgbClr val="FF0000"/>
                </a:solidFill>
              </a:rPr>
              <a:t>*</a:t>
            </a:r>
            <a:r>
              <a:rPr lang="ru-RU" sz="2400" dirty="0" err="1" smtClean="0">
                <a:solidFill>
                  <a:srgbClr val="FF0000"/>
                </a:solidFill>
              </a:rPr>
              <a:t>Ст</a:t>
            </a:r>
            <a:r>
              <a:rPr lang="ru-RU" sz="2400" dirty="0" smtClean="0">
                <a:solidFill>
                  <a:srgbClr val="FF0000"/>
                </a:solidFill>
              </a:rPr>
              <a:t> / (1 - 1 / (1+Ст)^T</a:t>
            </a:r>
            <a:r>
              <a:rPr lang="ru-RU" sz="2400" dirty="0" smtClean="0">
                <a:solidFill>
                  <a:schemeClr val="tx1"/>
                </a:solidFill>
              </a:rPr>
              <a:t>) – размер платежа не зависит от i, все платежи равны между собой. 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649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r>
              <a:rPr lang="ru-RU" sz="2400" dirty="0" err="1" smtClean="0"/>
              <a:t>Кр</a:t>
            </a:r>
            <a:r>
              <a:rPr lang="ru-RU" sz="2400" dirty="0" smtClean="0"/>
              <a:t> = </a:t>
            </a:r>
            <a:r>
              <a:rPr lang="ru-RU" sz="2400" dirty="0" err="1" smtClean="0"/>
              <a:t>Пл</a:t>
            </a:r>
            <a:r>
              <a:rPr lang="ru-RU" sz="2400" dirty="0" smtClean="0"/>
              <a:t> * (1 - 1 / (1+Ст)^</a:t>
            </a:r>
            <a:r>
              <a:rPr lang="en-US" sz="2400" dirty="0" smtClean="0"/>
              <a:t>T) / </a:t>
            </a:r>
            <a:r>
              <a:rPr lang="ru-RU" sz="2400" dirty="0" err="1" smtClean="0"/>
              <a:t>Ст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 smtClean="0"/>
              <a:t>ПКр</a:t>
            </a:r>
            <a:r>
              <a:rPr lang="ru-RU" sz="2400" dirty="0" smtClean="0"/>
              <a:t> = </a:t>
            </a:r>
            <a:r>
              <a:rPr lang="ru-RU" sz="2400" dirty="0" err="1" smtClean="0"/>
              <a:t>Пл</a:t>
            </a:r>
            <a:r>
              <a:rPr lang="ru-RU" sz="2400" dirty="0" smtClean="0"/>
              <a:t>*</a:t>
            </a:r>
            <a:r>
              <a:rPr lang="en-US" sz="2400" dirty="0" smtClean="0"/>
              <a:t>T - </a:t>
            </a:r>
            <a:r>
              <a:rPr lang="ru-RU" sz="2400" dirty="0" err="1" smtClean="0"/>
              <a:t>Кр</a:t>
            </a:r>
            <a:r>
              <a:rPr lang="ru-RU" sz="2400" dirty="0" smtClean="0"/>
              <a:t> </a:t>
            </a:r>
          </a:p>
          <a:p>
            <a:r>
              <a:rPr lang="ru-RU" sz="2400" dirty="0" smtClean="0"/>
              <a:t>Пример расчёта ежемесячного платежа: </a:t>
            </a:r>
            <a:br>
              <a:rPr lang="ru-RU" sz="2400" dirty="0" smtClean="0"/>
            </a:br>
            <a:r>
              <a:rPr lang="ru-RU" sz="2400" dirty="0" smtClean="0"/>
              <a:t>T = 6 мес.; </a:t>
            </a:r>
            <a:r>
              <a:rPr lang="ru-RU" sz="2400" dirty="0" err="1" smtClean="0"/>
              <a:t>Кр</a:t>
            </a:r>
            <a:r>
              <a:rPr lang="ru-RU" sz="2400" dirty="0" smtClean="0"/>
              <a:t> = $10 000; </a:t>
            </a:r>
            <a:r>
              <a:rPr lang="ru-RU" sz="2400" dirty="0" err="1" smtClean="0"/>
              <a:t>Ст</a:t>
            </a:r>
            <a:r>
              <a:rPr lang="ru-RU" sz="2400" dirty="0" smtClean="0"/>
              <a:t> = 15% годовых/ 12 мес. = 0.0125 </a:t>
            </a:r>
            <a:br>
              <a:rPr lang="ru-RU" sz="2400" dirty="0" smtClean="0"/>
            </a:br>
            <a:r>
              <a:rPr lang="ru-RU" sz="2400" dirty="0" err="1" smtClean="0"/>
              <a:t>Пл</a:t>
            </a:r>
            <a:r>
              <a:rPr lang="ru-RU" sz="2400" dirty="0" smtClean="0"/>
              <a:t> = 10 000 * 0.0125 / (1 - 1/ (1.0125)^6) = 125 / 0.071825 = $1740 </a:t>
            </a:r>
            <a:br>
              <a:rPr lang="ru-RU" sz="2400" dirty="0" smtClean="0"/>
            </a:br>
            <a:r>
              <a:rPr lang="ru-RU" sz="2400" dirty="0" err="1" smtClean="0"/>
              <a:t>ПКр</a:t>
            </a:r>
            <a:r>
              <a:rPr lang="ru-RU" sz="2400" dirty="0" smtClean="0"/>
              <a:t> = 1740*6 - 10 000 = $440 </a:t>
            </a:r>
          </a:p>
          <a:p>
            <a:r>
              <a:rPr lang="ru-RU" sz="2400" dirty="0" smtClean="0"/>
              <a:t>Пример расчёта суммы кредита: </a:t>
            </a:r>
            <a:br>
              <a:rPr lang="ru-RU" sz="2400" dirty="0" smtClean="0"/>
            </a:br>
            <a:r>
              <a:rPr lang="ru-RU" sz="2400" dirty="0" smtClean="0"/>
              <a:t>Т = 6 мес.; </a:t>
            </a:r>
            <a:r>
              <a:rPr lang="ru-RU" sz="2400" dirty="0" err="1" smtClean="0"/>
              <a:t>Пл</a:t>
            </a:r>
            <a:r>
              <a:rPr lang="ru-RU" sz="2400" dirty="0" smtClean="0"/>
              <a:t> = $500; </a:t>
            </a:r>
            <a:r>
              <a:rPr lang="ru-RU" sz="2400" dirty="0" err="1" smtClean="0"/>
              <a:t>Ст</a:t>
            </a:r>
            <a:r>
              <a:rPr lang="ru-RU" sz="2400" dirty="0" smtClean="0"/>
              <a:t> = 15% годовых/ 12 мес. = 0.0125 </a:t>
            </a:r>
            <a:br>
              <a:rPr lang="ru-RU" sz="2400" dirty="0" smtClean="0"/>
            </a:br>
            <a:r>
              <a:rPr lang="ru-RU" sz="2400" dirty="0" err="1" smtClean="0"/>
              <a:t>Кр</a:t>
            </a:r>
            <a:r>
              <a:rPr lang="ru-RU" sz="2400" dirty="0" smtClean="0"/>
              <a:t> = 500 * 0.071825 / 0.0125 = $2873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0604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435280" cy="6048672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Погашение кредита дифференцированными платежами (основная сумма кредита выплачивается равными платежами, начисленные проценты с каждым следующим периодом уменьшаются, соответственно уменьшается и общая сумма платежа):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 smtClean="0"/>
              <a:t>ПКр</a:t>
            </a:r>
            <a:r>
              <a:rPr lang="ru-RU" sz="2400" dirty="0" smtClean="0"/>
              <a:t> = </a:t>
            </a:r>
            <a:r>
              <a:rPr lang="ru-RU" sz="2400" dirty="0" err="1" smtClean="0"/>
              <a:t>Кр</a:t>
            </a:r>
            <a:r>
              <a:rPr lang="ru-RU" sz="2400" dirty="0" smtClean="0"/>
              <a:t>*</a:t>
            </a:r>
            <a:r>
              <a:rPr lang="ru-RU" sz="2400" dirty="0" err="1" smtClean="0"/>
              <a:t>Ст</a:t>
            </a:r>
            <a:r>
              <a:rPr lang="ru-RU" sz="2400" dirty="0" smtClean="0"/>
              <a:t> *(Т + 1) / 2 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err="1" smtClean="0"/>
              <a:t>Плi</a:t>
            </a:r>
            <a:r>
              <a:rPr lang="ru-RU" sz="2400" dirty="0" smtClean="0"/>
              <a:t> = </a:t>
            </a:r>
            <a:r>
              <a:rPr lang="ru-RU" sz="2400" dirty="0" err="1" smtClean="0"/>
              <a:t>Кр</a:t>
            </a:r>
            <a:r>
              <a:rPr lang="ru-RU" sz="2400" dirty="0" smtClean="0"/>
              <a:t> / T + </a:t>
            </a:r>
            <a:r>
              <a:rPr lang="ru-RU" sz="2400" dirty="0" err="1" smtClean="0"/>
              <a:t>Кр</a:t>
            </a:r>
            <a:r>
              <a:rPr lang="ru-RU" sz="2400" dirty="0" smtClean="0"/>
              <a:t>*(T-i+1)*</a:t>
            </a:r>
            <a:r>
              <a:rPr lang="ru-RU" sz="2400" dirty="0" err="1" smtClean="0"/>
              <a:t>Ст</a:t>
            </a:r>
            <a:r>
              <a:rPr lang="ru-RU" sz="2400" dirty="0" smtClean="0"/>
              <a:t> / Т </a:t>
            </a:r>
          </a:p>
          <a:p>
            <a:r>
              <a:rPr lang="ru-RU" sz="2400" dirty="0" smtClean="0"/>
              <a:t>Пример расчёта платежей и суммы процентов, выплаченных за период: </a:t>
            </a:r>
            <a:br>
              <a:rPr lang="ru-RU" sz="2400" dirty="0" smtClean="0"/>
            </a:br>
            <a:r>
              <a:rPr lang="ru-RU" sz="2400" dirty="0" smtClean="0"/>
              <a:t>Т = 6 мес.; </a:t>
            </a:r>
            <a:r>
              <a:rPr lang="ru-RU" sz="2400" dirty="0" err="1" smtClean="0"/>
              <a:t>Кр</a:t>
            </a:r>
            <a:r>
              <a:rPr lang="ru-RU" sz="2400" dirty="0" smtClean="0"/>
              <a:t> = $10 000; </a:t>
            </a:r>
            <a:r>
              <a:rPr lang="ru-RU" sz="2400" dirty="0" err="1" smtClean="0"/>
              <a:t>Ст</a:t>
            </a:r>
            <a:r>
              <a:rPr lang="ru-RU" sz="2400" dirty="0" smtClean="0"/>
              <a:t> = 15% годовых/ 12 мес. = 0.0125 </a:t>
            </a:r>
            <a:br>
              <a:rPr lang="ru-RU" sz="2400" dirty="0" smtClean="0"/>
            </a:br>
            <a:r>
              <a:rPr lang="ru-RU" sz="2400" dirty="0" err="1" smtClean="0"/>
              <a:t>ПКр</a:t>
            </a:r>
            <a:r>
              <a:rPr lang="ru-RU" sz="2400" dirty="0" smtClean="0"/>
              <a:t> = 10000*0.0125*(6+1)/2 = $437,5 </a:t>
            </a:r>
            <a:br>
              <a:rPr lang="ru-RU" sz="2400" dirty="0" smtClean="0"/>
            </a:br>
            <a:r>
              <a:rPr lang="ru-RU" sz="2400" dirty="0" smtClean="0"/>
              <a:t>Пл1 = 10000/6 + 10000*6*0.0125/6 = $1791.7 </a:t>
            </a:r>
            <a:br>
              <a:rPr lang="ru-RU" sz="2400" dirty="0" smtClean="0"/>
            </a:br>
            <a:r>
              <a:rPr lang="ru-RU" sz="2400" dirty="0" smtClean="0"/>
              <a:t>… </a:t>
            </a:r>
            <a:br>
              <a:rPr lang="ru-RU" sz="2400" dirty="0" smtClean="0"/>
            </a:br>
            <a:r>
              <a:rPr lang="ru-RU" sz="2400" dirty="0" smtClean="0"/>
              <a:t>Пл6 = 10000/6 + 10000*1*0.0125/6 = $1687,5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55704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r>
              <a:rPr lang="en-US" dirty="0" smtClean="0"/>
              <a:t>S=a(1+p/100%)^t</a:t>
            </a:r>
          </a:p>
          <a:p>
            <a:r>
              <a:rPr lang="ru-RU" dirty="0"/>
              <a:t>а</a:t>
            </a:r>
            <a:r>
              <a:rPr lang="ru-RU" dirty="0" smtClean="0"/>
              <a:t> – первоначальная сумма денег</a:t>
            </a:r>
          </a:p>
          <a:p>
            <a:r>
              <a:rPr lang="en-US" dirty="0" smtClean="0"/>
              <a:t>S</a:t>
            </a:r>
            <a:r>
              <a:rPr lang="ru-RU" dirty="0" smtClean="0"/>
              <a:t> – искомая сумма по вкладу</a:t>
            </a:r>
          </a:p>
          <a:p>
            <a:r>
              <a:rPr lang="ru-RU" dirty="0"/>
              <a:t>р</a:t>
            </a:r>
            <a:r>
              <a:rPr lang="ru-RU" dirty="0" smtClean="0"/>
              <a:t> – число процентов за год</a:t>
            </a:r>
          </a:p>
          <a:p>
            <a:r>
              <a:rPr lang="en-US" dirty="0" smtClean="0"/>
              <a:t>t </a:t>
            </a:r>
            <a:r>
              <a:rPr lang="ru-RU" dirty="0" smtClean="0"/>
              <a:t>– число лет, в течение которых деньги находились в банке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13888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84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Формула сложных процентов в ЕГЭ. Учитель математики: Дикалов Д.Г. 11 класс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</cp:revision>
  <dcterms:created xsi:type="dcterms:W3CDTF">2015-12-15T18:17:57Z</dcterms:created>
  <dcterms:modified xsi:type="dcterms:W3CDTF">2016-02-25T10:10:06Z</dcterms:modified>
</cp:coreProperties>
</file>