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2" r:id="rId5"/>
    <p:sldId id="260" r:id="rId6"/>
    <p:sldId id="263" r:id="rId7"/>
    <p:sldId id="264" r:id="rId8"/>
    <p:sldId id="270" r:id="rId9"/>
    <p:sldId id="271" r:id="rId10"/>
    <p:sldId id="272" r:id="rId11"/>
    <p:sldId id="258" r:id="rId12"/>
    <p:sldId id="261" r:id="rId13"/>
    <p:sldId id="265" r:id="rId14"/>
    <p:sldId id="269" r:id="rId15"/>
    <p:sldId id="268" r:id="rId16"/>
    <p:sldId id="26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51208-063F-4A1E-B3D0-BC60A8F24EAC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61D0D-B9DC-4A72-9391-F3C7101E0E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51208-063F-4A1E-B3D0-BC60A8F24EAC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61D0D-B9DC-4A72-9391-F3C7101E0E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51208-063F-4A1E-B3D0-BC60A8F24EAC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61D0D-B9DC-4A72-9391-F3C7101E0E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51208-063F-4A1E-B3D0-BC60A8F24EAC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61D0D-B9DC-4A72-9391-F3C7101E0E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51208-063F-4A1E-B3D0-BC60A8F24EAC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61D0D-B9DC-4A72-9391-F3C7101E0E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51208-063F-4A1E-B3D0-BC60A8F24EAC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61D0D-B9DC-4A72-9391-F3C7101E0E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51208-063F-4A1E-B3D0-BC60A8F24EAC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61D0D-B9DC-4A72-9391-F3C7101E0E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51208-063F-4A1E-B3D0-BC60A8F24EAC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61D0D-B9DC-4A72-9391-F3C7101E0E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51208-063F-4A1E-B3D0-BC60A8F24EAC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61D0D-B9DC-4A72-9391-F3C7101E0E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51208-063F-4A1E-B3D0-BC60A8F24EAC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61D0D-B9DC-4A72-9391-F3C7101E0E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51208-063F-4A1E-B3D0-BC60A8F24EAC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61D0D-B9DC-4A72-9391-F3C7101E0E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51208-063F-4A1E-B3D0-BC60A8F24EAC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61D0D-B9DC-4A72-9391-F3C7101E0E4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 descr="C:\Users\Sveta\Desktop\население\img1985745_flag_Rossii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55576" y="620688"/>
            <a:ext cx="741682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ЧИСЛЕННОСТЬ</a:t>
            </a:r>
          </a:p>
          <a:p>
            <a:pPr algn="ctr"/>
            <a:endParaRPr lang="ru-RU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НАСЕЛЕНИЯ</a:t>
            </a:r>
          </a:p>
          <a:p>
            <a:pPr algn="ctr"/>
            <a:endParaRPr lang="ru-RU" sz="6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РОССИИ</a:t>
            </a:r>
            <a:endParaRPr lang="ru-RU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43608" y="6021288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География  8 класс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Естественный_прирост_населения_России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46156"/>
            <a:ext cx="9144000" cy="6904156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22912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СТАТИСТИКА: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r>
              <a:rPr lang="ru-RU" b="0" i="0" dirty="0" smtClean="0">
                <a:solidFill>
                  <a:srgbClr val="444444"/>
                </a:solidFill>
              </a:rPr>
              <a:t>В среднем в России в сутки рождается 5 294 ребёнка. То есть в среднем один ребёнок появляется на свет каждые 16 сек.</a:t>
            </a:r>
          </a:p>
          <a:p>
            <a:r>
              <a:rPr lang="ru-RU" b="0" i="0" dirty="0" smtClean="0">
                <a:solidFill>
                  <a:srgbClr val="444444"/>
                </a:solidFill>
              </a:rPr>
              <a:t>Каждые 17 сек. в России умирает один человек. Получается, что в России в сутки умирает в среднем 5 226 человек.</a:t>
            </a:r>
          </a:p>
          <a:p>
            <a:endParaRPr lang="ru-RU" dirty="0"/>
          </a:p>
        </p:txBody>
      </p:sp>
      <p:pic>
        <p:nvPicPr>
          <p:cNvPr id="4" name="Рисунок 3" descr="C:\Users\Sveta\Desktop\население\img1985745_flag_Rossii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332656"/>
            <a:ext cx="252028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/>
              <a:t>     Регионы-лидеры </a:t>
            </a:r>
          </a:p>
          <a:p>
            <a:pPr>
              <a:buNone/>
            </a:pPr>
            <a:r>
              <a:rPr lang="ru-RU" sz="2800" b="1" dirty="0" smtClean="0"/>
              <a:t>        с высоким ЕП</a:t>
            </a:r>
          </a:p>
          <a:p>
            <a:pPr>
              <a:buNone/>
            </a:pPr>
            <a:r>
              <a:rPr lang="ru-RU" sz="2800" b="1" dirty="0"/>
              <a:t> </a:t>
            </a:r>
            <a:r>
              <a:rPr lang="ru-RU" sz="2800" b="1" dirty="0" smtClean="0"/>
              <a:t>(более 10 промилле):</a:t>
            </a:r>
          </a:p>
          <a:p>
            <a:pPr>
              <a:buNone/>
            </a:pPr>
            <a:r>
              <a:rPr lang="ru-RU" sz="2800" dirty="0" smtClean="0"/>
              <a:t>1. Чеченская </a:t>
            </a:r>
            <a:r>
              <a:rPr lang="ru-RU" sz="2800" dirty="0"/>
              <a:t>р</a:t>
            </a:r>
            <a:r>
              <a:rPr lang="ru-RU" sz="2800" dirty="0" smtClean="0"/>
              <a:t>еспублика. </a:t>
            </a:r>
          </a:p>
          <a:p>
            <a:pPr>
              <a:buNone/>
            </a:pPr>
            <a:r>
              <a:rPr lang="ru-RU" sz="2800" dirty="0" smtClean="0"/>
              <a:t>2. Республика Ингушетия. </a:t>
            </a:r>
          </a:p>
          <a:p>
            <a:pPr>
              <a:buNone/>
            </a:pPr>
            <a:r>
              <a:rPr lang="ru-RU" sz="2800" dirty="0" smtClean="0"/>
              <a:t>3. Республика Тыва.</a:t>
            </a:r>
          </a:p>
          <a:p>
            <a:pPr>
              <a:buNone/>
            </a:pPr>
            <a:r>
              <a:rPr lang="ru-RU" sz="2800" dirty="0" smtClean="0"/>
              <a:t>4. Республика Дагестан. </a:t>
            </a:r>
          </a:p>
          <a:p>
            <a:pPr>
              <a:buNone/>
            </a:pPr>
            <a:r>
              <a:rPr lang="ru-RU" sz="2800" dirty="0" smtClean="0"/>
              <a:t>5. Ямало-Ненецкий АО. </a:t>
            </a:r>
          </a:p>
          <a:p>
            <a:pPr>
              <a:buNone/>
            </a:pPr>
            <a:r>
              <a:rPr lang="ru-RU" sz="2800" dirty="0" smtClean="0"/>
              <a:t>6. Ханты-Мансийский АО.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788024" y="3284984"/>
            <a:ext cx="388843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   Регионы с низким ЕП: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Псковская область. 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Тульская область.</a:t>
            </a:r>
          </a:p>
          <a:p>
            <a:pPr marL="514350" indent="-514350">
              <a:buAutoNum type="arabicPeriod" startAt="3"/>
            </a:pPr>
            <a:r>
              <a:rPr lang="ru-RU" sz="2800" dirty="0" smtClean="0"/>
              <a:t>Тверская область. </a:t>
            </a:r>
            <a:endParaRPr lang="ru-RU" sz="2800" dirty="0"/>
          </a:p>
          <a:p>
            <a:pPr marL="514350" indent="-514350">
              <a:buAutoNum type="arabicPeriod" startAt="3"/>
            </a:pPr>
            <a:r>
              <a:rPr lang="ru-RU" sz="2800" dirty="0" smtClean="0"/>
              <a:t> Новгородская обл.</a:t>
            </a:r>
          </a:p>
          <a:p>
            <a:pPr marL="514350" indent="-514350">
              <a:buAutoNum type="arabicPeriod" startAt="3"/>
            </a:pPr>
            <a:r>
              <a:rPr lang="ru-RU" sz="2800" dirty="0" smtClean="0"/>
              <a:t>Тамбовская обл.</a:t>
            </a:r>
            <a:endParaRPr lang="ru-RU" sz="2800" dirty="0"/>
          </a:p>
        </p:txBody>
      </p:sp>
      <p:pic>
        <p:nvPicPr>
          <p:cNvPr id="5" name="Рисунок 4" descr="C:\Users\Sveta\Desktop\население\72329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548680"/>
            <a:ext cx="3429805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Users\Sveta\Desktop\население\img1985745_flag_Rossii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5229200"/>
            <a:ext cx="2232248" cy="1336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algn="ctr">
              <a:buNone/>
            </a:pPr>
            <a:r>
              <a:rPr lang="ru-RU" sz="2800" b="1" dirty="0" smtClean="0"/>
              <a:t>ВОСПРОИЗВОДСТВО  НАСЕЛЕНИЯ –</a:t>
            </a:r>
          </a:p>
          <a:p>
            <a:pPr algn="ctr">
              <a:buNone/>
            </a:pPr>
            <a:r>
              <a:rPr lang="ru-RU" sz="2800" b="1" dirty="0" smtClean="0"/>
              <a:t> </a:t>
            </a:r>
            <a:r>
              <a:rPr lang="ru-RU" sz="2800" dirty="0" smtClean="0"/>
              <a:t>смена поколений.</a:t>
            </a:r>
          </a:p>
          <a:p>
            <a:pPr>
              <a:buNone/>
            </a:pPr>
            <a:endParaRPr lang="ru-RU" sz="2800" b="1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87824" y="1556792"/>
            <a:ext cx="3168352" cy="13464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Типы воспроизводства  населения</a:t>
            </a:r>
            <a:endParaRPr lang="ru-RU" sz="2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3861048"/>
            <a:ext cx="3096344" cy="2592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u="sng" dirty="0" smtClean="0"/>
              <a:t>СОВРЕМЕННЫЙ</a:t>
            </a:r>
          </a:p>
          <a:p>
            <a:pPr algn="ctr"/>
            <a:endParaRPr lang="ru-RU" sz="2800" b="1" u="sng" dirty="0" smtClean="0"/>
          </a:p>
          <a:p>
            <a:pPr algn="ctr"/>
            <a:r>
              <a:rPr lang="ru-RU" sz="2800" b="1" dirty="0" smtClean="0"/>
              <a:t>Р </a:t>
            </a:r>
            <a:r>
              <a:rPr lang="ru-RU" sz="2800" dirty="0" smtClean="0"/>
              <a:t> (низкая)</a:t>
            </a:r>
          </a:p>
          <a:p>
            <a:pPr algn="ctr"/>
            <a:r>
              <a:rPr lang="ru-RU" sz="2800" b="1" dirty="0" smtClean="0"/>
              <a:t>С </a:t>
            </a:r>
            <a:r>
              <a:rPr lang="ru-RU" sz="2800" dirty="0" smtClean="0"/>
              <a:t>(низкая)</a:t>
            </a:r>
          </a:p>
          <a:p>
            <a:pPr algn="ctr"/>
            <a:r>
              <a:rPr lang="ru-RU" sz="2800" b="1" dirty="0" smtClean="0"/>
              <a:t>ЕП </a:t>
            </a:r>
            <a:r>
              <a:rPr lang="ru-RU" sz="2800" dirty="0" smtClean="0"/>
              <a:t>(низкий)</a:t>
            </a:r>
            <a:endParaRPr lang="ru-RU" sz="28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364088" y="3861048"/>
            <a:ext cx="3168352" cy="2592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u="sng" dirty="0" smtClean="0"/>
              <a:t>ТРАДИЦИОННЫЙ</a:t>
            </a:r>
          </a:p>
          <a:p>
            <a:pPr algn="ctr"/>
            <a:r>
              <a:rPr lang="ru-RU" sz="2800" b="1" dirty="0" smtClean="0"/>
              <a:t>Р </a:t>
            </a:r>
            <a:r>
              <a:rPr lang="ru-RU" sz="2800" dirty="0" smtClean="0"/>
              <a:t>(высокая)</a:t>
            </a:r>
          </a:p>
          <a:p>
            <a:pPr algn="ctr"/>
            <a:r>
              <a:rPr lang="ru-RU" sz="2800" b="1" dirty="0" smtClean="0"/>
              <a:t>С </a:t>
            </a:r>
            <a:r>
              <a:rPr lang="ru-RU" sz="2800" dirty="0" smtClean="0"/>
              <a:t>(относительно низкая)</a:t>
            </a:r>
          </a:p>
          <a:p>
            <a:pPr algn="ctr"/>
            <a:r>
              <a:rPr lang="ru-RU" sz="2800" b="1" dirty="0" smtClean="0"/>
              <a:t>ЕП </a:t>
            </a:r>
            <a:r>
              <a:rPr lang="ru-RU" sz="2800" dirty="0" smtClean="0"/>
              <a:t>(высокий)</a:t>
            </a:r>
            <a:endParaRPr lang="ru-RU" sz="2800" b="1" dirty="0"/>
          </a:p>
        </p:txBody>
      </p:sp>
      <p:sp>
        <p:nvSpPr>
          <p:cNvPr id="13" name="Стрелка вниз 12"/>
          <p:cNvSpPr/>
          <p:nvPr/>
        </p:nvSpPr>
        <p:spPr>
          <a:xfrm rot="19746584">
            <a:off x="6084168" y="3068960"/>
            <a:ext cx="484632" cy="6903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rot="1713707">
            <a:off x="2564522" y="2994406"/>
            <a:ext cx="484632" cy="7623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03648" y="476672"/>
            <a:ext cx="63095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ГЛАВНЫЕ  ПРИЧИНЫ  ИЗМЕНЕНИЯ</a:t>
            </a:r>
          </a:p>
          <a:p>
            <a:pPr algn="ctr"/>
            <a:r>
              <a:rPr lang="ru-RU" sz="3200" b="1" dirty="0" smtClean="0"/>
              <a:t> ЧИСЛЕННОСТИ  НАСЕЛЕНИЯ:</a:t>
            </a:r>
            <a:endParaRPr lang="ru-RU" sz="3200" b="1" dirty="0"/>
          </a:p>
        </p:txBody>
      </p:sp>
      <p:sp>
        <p:nvSpPr>
          <p:cNvPr id="6" name="Овал 5"/>
          <p:cNvSpPr/>
          <p:nvPr/>
        </p:nvSpPr>
        <p:spPr>
          <a:xfrm>
            <a:off x="2771800" y="2204864"/>
            <a:ext cx="3672408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Естественный прирост</a:t>
            </a:r>
            <a:endParaRPr lang="ru-RU" sz="2800" b="1" dirty="0"/>
          </a:p>
        </p:txBody>
      </p:sp>
      <p:sp>
        <p:nvSpPr>
          <p:cNvPr id="7" name="Овал 6"/>
          <p:cNvSpPr/>
          <p:nvPr/>
        </p:nvSpPr>
        <p:spPr>
          <a:xfrm>
            <a:off x="2915816" y="4005064"/>
            <a:ext cx="3528392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Механический</a:t>
            </a:r>
          </a:p>
          <a:p>
            <a:pPr algn="ctr"/>
            <a:r>
              <a:rPr lang="ru-RU" sz="2800" b="1" dirty="0" smtClean="0"/>
              <a:t>прирост</a:t>
            </a:r>
            <a:endParaRPr lang="ru-RU" sz="28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95536" y="1916832"/>
            <a:ext cx="2160240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Рождаемость</a:t>
            </a:r>
            <a:endParaRPr lang="ru-RU" sz="2400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660232" y="1844824"/>
            <a:ext cx="2016224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Смертность</a:t>
            </a:r>
            <a:endParaRPr lang="ru-RU" sz="24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7544" y="5229200"/>
            <a:ext cx="2016224" cy="11304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Иммиграция</a:t>
            </a:r>
            <a:endParaRPr lang="ru-RU" sz="24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732240" y="5301208"/>
            <a:ext cx="1994520" cy="10584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Эмиграция</a:t>
            </a:r>
            <a:endParaRPr lang="ru-RU" sz="2400" b="1" dirty="0"/>
          </a:p>
        </p:txBody>
      </p:sp>
      <p:sp>
        <p:nvSpPr>
          <p:cNvPr id="12" name="Стрелка вниз 11"/>
          <p:cNvSpPr/>
          <p:nvPr/>
        </p:nvSpPr>
        <p:spPr>
          <a:xfrm rot="17879458">
            <a:off x="2915816" y="1628800"/>
            <a:ext cx="484632" cy="6903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 rot="20283508">
            <a:off x="5940152" y="1844824"/>
            <a:ext cx="69037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 rot="1756923">
            <a:off x="6014563" y="5439082"/>
            <a:ext cx="69037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 rot="19222034">
            <a:off x="2567266" y="5298714"/>
            <a:ext cx="61836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dirty="0" smtClean="0"/>
              <a:t>Механический (миграционный) прирост- </a:t>
            </a:r>
          </a:p>
          <a:p>
            <a:pPr algn="ctr">
              <a:buNone/>
            </a:pPr>
            <a:r>
              <a:rPr lang="ru-RU" sz="2800" dirty="0" smtClean="0"/>
              <a:t>разница между числом прибывших на определенную территорию и числом выбывших за ее пределы за определенный период времени.</a:t>
            </a:r>
          </a:p>
          <a:p>
            <a:pPr algn="ctr">
              <a:buNone/>
            </a:pPr>
            <a:endParaRPr lang="ru-RU" sz="2800" b="1" dirty="0"/>
          </a:p>
          <a:p>
            <a:pPr>
              <a:buNone/>
            </a:pPr>
            <a:r>
              <a:rPr lang="ru-RU" sz="2800" b="1" dirty="0" smtClean="0"/>
              <a:t>Иммигранты – </a:t>
            </a:r>
            <a:r>
              <a:rPr lang="ru-RU" sz="2800" dirty="0" smtClean="0"/>
              <a:t>прибывшие в страну на постоянное или временное проживание.</a:t>
            </a:r>
          </a:p>
          <a:p>
            <a:pPr>
              <a:buNone/>
            </a:pPr>
            <a:endParaRPr lang="ru-RU" sz="2800" b="1" dirty="0"/>
          </a:p>
          <a:p>
            <a:pPr>
              <a:buNone/>
            </a:pPr>
            <a:r>
              <a:rPr lang="ru-RU" sz="2800" b="1" dirty="0" smtClean="0"/>
              <a:t>Эмигранты – </a:t>
            </a:r>
            <a:r>
              <a:rPr lang="ru-RU" sz="2800" dirty="0" smtClean="0"/>
              <a:t>выбывшие из страны люди.</a:t>
            </a:r>
            <a:endParaRPr lang="ru-RU" sz="2800" b="1" dirty="0"/>
          </a:p>
        </p:txBody>
      </p:sp>
      <p:pic>
        <p:nvPicPr>
          <p:cNvPr id="5" name="Рисунок 4" descr="C:\Users\Sveta\Desktop\население\img1985745_flag_Rossii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5157192"/>
            <a:ext cx="1800200" cy="126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dz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67744" y="332656"/>
            <a:ext cx="4502292" cy="4525963"/>
          </a:xfrm>
        </p:spPr>
      </p:pic>
      <p:sp>
        <p:nvSpPr>
          <p:cNvPr id="5" name="TextBox 4"/>
          <p:cNvSpPr txBox="1"/>
          <p:nvPr/>
        </p:nvSpPr>
        <p:spPr>
          <a:xfrm>
            <a:off x="1043608" y="5589240"/>
            <a:ext cx="72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П. 38, с.188 (вопросы письменно)</a:t>
            </a:r>
            <a:endParaRPr lang="ru-RU" sz="3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6664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Численность населения – </a:t>
            </a:r>
            <a:r>
              <a:rPr lang="ru-RU" dirty="0" smtClean="0"/>
              <a:t>количество людей в определенное время в данном месте.</a:t>
            </a:r>
          </a:p>
          <a:p>
            <a:pPr>
              <a:buNone/>
            </a:pPr>
            <a:endParaRPr lang="ru-RU" b="1" dirty="0"/>
          </a:p>
          <a:p>
            <a:pPr>
              <a:buNone/>
            </a:pPr>
            <a:r>
              <a:rPr lang="ru-RU" sz="2800" dirty="0" smtClean="0"/>
              <a:t>*  Численность населения узнают по переписям.</a:t>
            </a:r>
          </a:p>
          <a:p>
            <a:pPr>
              <a:buFont typeface="Arial" charset="0"/>
              <a:buChar char="•"/>
            </a:pPr>
            <a:r>
              <a:rPr lang="ru-RU" sz="2800" dirty="0" smtClean="0"/>
              <a:t>В экономически развитых странах мира переписи населения проводятся один раз в 5 лет.</a:t>
            </a:r>
          </a:p>
          <a:p>
            <a:pPr>
              <a:buFont typeface="Arial" charset="0"/>
              <a:buChar char="•"/>
            </a:pPr>
            <a:r>
              <a:rPr lang="ru-RU" sz="2800" dirty="0" smtClean="0"/>
              <a:t>1897 г. – первая перепись населения в Российской империи.</a:t>
            </a:r>
          </a:p>
          <a:p>
            <a:pPr>
              <a:buFont typeface="Arial" charset="0"/>
              <a:buChar char="•"/>
            </a:pPr>
            <a:r>
              <a:rPr lang="ru-RU" sz="2800" dirty="0" smtClean="0"/>
              <a:t>2002 г. – первая перепись населения в РФ.</a:t>
            </a:r>
          </a:p>
          <a:p>
            <a:pPr>
              <a:buFont typeface="Arial" charset="0"/>
              <a:buChar char="•"/>
            </a:pPr>
            <a:r>
              <a:rPr lang="ru-RU" sz="2800" dirty="0"/>
              <a:t>1 октября 2010 </a:t>
            </a:r>
            <a:r>
              <a:rPr lang="ru-RU" sz="2800" dirty="0" smtClean="0"/>
              <a:t>года – последняя перепись населения в РФ (142,8 млн. чел)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496" y="0"/>
          <a:ext cx="9108504" cy="6857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488"/>
                <a:gridCol w="4179912"/>
                <a:gridCol w="3622104"/>
              </a:tblGrid>
              <a:tr h="104613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№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baseline="0" dirty="0" err="1" smtClean="0"/>
                        <a:t>п</a:t>
                      </a:r>
                      <a:r>
                        <a:rPr lang="ru-RU" sz="2400" baseline="0" dirty="0" smtClean="0"/>
                        <a:t>/</a:t>
                      </a:r>
                      <a:r>
                        <a:rPr lang="ru-RU" sz="2400" baseline="0" dirty="0" err="1" smtClean="0"/>
                        <a:t>п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        Название  страны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Численность населения (чел.) на 01.</a:t>
                      </a:r>
                      <a:r>
                        <a:rPr lang="ru-RU" sz="2400" baseline="0" dirty="0" smtClean="0"/>
                        <a:t> 2016г.</a:t>
                      </a:r>
                      <a:endParaRPr lang="ru-RU" sz="2400" dirty="0"/>
                    </a:p>
                  </a:txBody>
                  <a:tcPr/>
                </a:tc>
              </a:tr>
              <a:tr h="58118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Китай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1 375 562 000</a:t>
                      </a:r>
                      <a:endParaRPr lang="ru-RU" sz="2400" dirty="0"/>
                    </a:p>
                  </a:txBody>
                  <a:tcPr/>
                </a:tc>
              </a:tr>
              <a:tr h="58118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Индия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1 285 709 000</a:t>
                      </a:r>
                    </a:p>
                  </a:txBody>
                  <a:tcPr anchor="ctr"/>
                </a:tc>
              </a:tr>
              <a:tr h="58118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США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321 267 000</a:t>
                      </a:r>
                      <a:endParaRPr lang="ru-RU" sz="2400" dirty="0"/>
                    </a:p>
                  </a:txBody>
                  <a:tcPr/>
                </a:tc>
              </a:tr>
              <a:tr h="58118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4.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Индонезия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257 563 815</a:t>
                      </a:r>
                    </a:p>
                  </a:txBody>
                  <a:tcPr anchor="ctr"/>
                </a:tc>
              </a:tr>
              <a:tr h="58118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5.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Бразилия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203 262 491</a:t>
                      </a:r>
                      <a:endParaRPr lang="ru-RU" sz="2400" dirty="0"/>
                    </a:p>
                  </a:txBody>
                  <a:tcPr/>
                </a:tc>
              </a:tr>
              <a:tr h="58118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6.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Пакистан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192 927 242</a:t>
                      </a:r>
                    </a:p>
                  </a:txBody>
                  <a:tcPr anchor="ctr"/>
                </a:tc>
              </a:tr>
              <a:tr h="58118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7.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Нигерия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182 201 962</a:t>
                      </a:r>
                      <a:endParaRPr lang="ru-RU" sz="2400" dirty="0"/>
                    </a:p>
                  </a:txBody>
                  <a:tcPr/>
                </a:tc>
              </a:tr>
              <a:tr h="58118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8.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Бангладеш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160 046 737</a:t>
                      </a:r>
                    </a:p>
                  </a:txBody>
                  <a:tcPr anchor="ctr"/>
                </a:tc>
              </a:tr>
              <a:tr h="58118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9.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Россия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146 519 759</a:t>
                      </a:r>
                    </a:p>
                  </a:txBody>
                  <a:tcPr anchor="ctr"/>
                </a:tc>
              </a:tr>
              <a:tr h="58118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10.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Япония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126 820 000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ДИНАМИКА  ЧИСЛЕННОСТИ  НАСЕЛЕНИЯ  РОССИИ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12776"/>
          <a:ext cx="8229600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2632"/>
                <a:gridCol w="5626968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Годы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    Численность населения (чел.)</a:t>
                      </a:r>
                      <a:endParaRPr lang="ru-RU" sz="2800" dirty="0"/>
                    </a:p>
                  </a:txBody>
                  <a:tcPr/>
                </a:tc>
              </a:tr>
              <a:tr h="502628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1897 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 67 473 000</a:t>
                      </a:r>
                      <a:endParaRPr lang="ru-RU" sz="2800" dirty="0"/>
                    </a:p>
                  </a:txBody>
                  <a:tcPr/>
                </a:tc>
              </a:tr>
              <a:tr h="502628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1926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100 891 244</a:t>
                      </a:r>
                      <a:endParaRPr lang="ru-RU" sz="2800" dirty="0"/>
                    </a:p>
                  </a:txBody>
                  <a:tcPr/>
                </a:tc>
              </a:tr>
              <a:tr h="502628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1939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108 377 000</a:t>
                      </a:r>
                      <a:endParaRPr lang="ru-RU" sz="2800" dirty="0"/>
                    </a:p>
                  </a:txBody>
                  <a:tcPr/>
                </a:tc>
              </a:tr>
              <a:tr h="502628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1950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101 438 000</a:t>
                      </a:r>
                      <a:endParaRPr lang="ru-RU" sz="2800" dirty="0"/>
                    </a:p>
                  </a:txBody>
                  <a:tcPr/>
                </a:tc>
              </a:tr>
              <a:tr h="502628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1970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130 079 210</a:t>
                      </a:r>
                      <a:endParaRPr lang="ru-RU" sz="2800" dirty="0"/>
                    </a:p>
                  </a:txBody>
                  <a:tcPr/>
                </a:tc>
              </a:tr>
              <a:tr h="502628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1990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147 665 081</a:t>
                      </a:r>
                      <a:endParaRPr lang="ru-RU" sz="2800" dirty="0"/>
                    </a:p>
                  </a:txBody>
                  <a:tcPr/>
                </a:tc>
              </a:tr>
              <a:tr h="502628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2000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146 890 128</a:t>
                      </a:r>
                      <a:endParaRPr lang="ru-RU" sz="2800" dirty="0"/>
                    </a:p>
                  </a:txBody>
                  <a:tcPr/>
                </a:tc>
              </a:tr>
              <a:tr h="502628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2010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142 856 536</a:t>
                      </a:r>
                      <a:endParaRPr lang="ru-RU" sz="2800" dirty="0"/>
                    </a:p>
                  </a:txBody>
                  <a:tcPr/>
                </a:tc>
              </a:tr>
              <a:tr h="502628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2016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146 519 759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28584" y="274638"/>
            <a:ext cx="1440160" cy="1143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C:\Users\Sveta\Desktop\население\img1985745_flag_Rossii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3501008"/>
            <a:ext cx="2086708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23528" y="260648"/>
            <a:ext cx="82809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                    ДЕМОГРАФИЧЕСКИЙ  КРИЗИС </a:t>
            </a:r>
            <a:r>
              <a:rPr lang="ru-RU" sz="2800" dirty="0" smtClean="0"/>
              <a:t>(зима) </a:t>
            </a:r>
            <a:r>
              <a:rPr lang="ru-RU" sz="2800" b="1" dirty="0" smtClean="0"/>
              <a:t>– </a:t>
            </a:r>
          </a:p>
          <a:p>
            <a:pPr algn="ctr"/>
            <a:r>
              <a:rPr lang="ru-RU" sz="2800" dirty="0" smtClean="0"/>
              <a:t>резкое снижение численности населения в стране.</a:t>
            </a:r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63255" y="1340768"/>
            <a:ext cx="8457217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ПРИЧИНЫ  СНИЖЕНИЯ  ЧИСЛЕННОСТИ НАСЕЛЕНИЯ: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Многочисленные войны (из 8 веков своего существования более 400 лет Россия воевала).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Коллективизация и репрессии в стране.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Миграции (недовольство существующим режимом).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«Утечка умов».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Некачественное питание.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Стрессы.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Вредные привычки.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Низкий уровень жизни в стране.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Занятость женщин в материальном производстве.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Высокая младенческая смертность.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Низкая продолжительность жизни в стране.</a:t>
            </a:r>
          </a:p>
          <a:p>
            <a:pPr marL="457200" indent="-457200">
              <a:buAutoNum type="arabicPeriod"/>
            </a:pPr>
            <a:endParaRPr lang="ru-RU" sz="2400" dirty="0" smtClean="0"/>
          </a:p>
          <a:p>
            <a:pPr marL="457200" indent="-457200">
              <a:buAutoNum type="arabicPeriod"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3614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/>
              <a:t>ЕСТЕСТВЕННЫЙ  ПРИРОСТ  НАСЕЛЕНИЯ (Е.П.) – </a:t>
            </a:r>
            <a:r>
              <a:rPr lang="ru-RU" sz="2800" dirty="0" smtClean="0"/>
              <a:t>разница между числом родившихся и числом умерших людей за определенный промежуток времени.</a:t>
            </a:r>
          </a:p>
          <a:p>
            <a:pPr algn="ctr">
              <a:buNone/>
            </a:pPr>
            <a:r>
              <a:rPr lang="ru-RU" sz="2800" b="1" dirty="0" smtClean="0"/>
              <a:t>ЕП =  Р – С</a:t>
            </a:r>
            <a:r>
              <a:rPr lang="ru-RU" sz="2800" dirty="0" smtClean="0"/>
              <a:t>, где Р – рождаемость</a:t>
            </a:r>
          </a:p>
          <a:p>
            <a:pPr algn="ctr">
              <a:buNone/>
            </a:pPr>
            <a:r>
              <a:rPr lang="ru-RU" sz="2800" dirty="0" smtClean="0"/>
              <a:t>                      С – смертность</a:t>
            </a:r>
          </a:p>
          <a:p>
            <a:pPr>
              <a:buNone/>
            </a:pPr>
            <a:endParaRPr lang="ru-RU" sz="2800" b="1" dirty="0" smtClean="0"/>
          </a:p>
          <a:p>
            <a:pPr>
              <a:buNone/>
            </a:pPr>
            <a:r>
              <a:rPr lang="ru-RU" sz="2800" b="1" dirty="0" smtClean="0"/>
              <a:t>ПРОМИЛЛЕ – </a:t>
            </a:r>
            <a:r>
              <a:rPr lang="ru-RU" sz="2800" dirty="0" smtClean="0"/>
              <a:t>количество людей из расчета на тысячу жителей.</a:t>
            </a:r>
          </a:p>
        </p:txBody>
      </p:sp>
      <p:pic>
        <p:nvPicPr>
          <p:cNvPr id="4" name="Рисунок 3" descr="C:\Users\Sveta\Desktop\население\img1985745_flag_Rossii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4941168"/>
            <a:ext cx="1872208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Коэффициент_рождаемости_по_регионам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01287" cy="68580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Коэффициент_смертности_по_регионам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01287" cy="68580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Естественный-прирост-по-регионам-России-за-2012-год-на-карте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094424" cy="68580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519</Words>
  <Application>Microsoft Office PowerPoint</Application>
  <PresentationFormat>Экран (4:3)</PresentationFormat>
  <Paragraphs>132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ДИНАМИКА  ЧИСЛЕННОСТИ  НАСЕЛЕНИЯ  РОССИИ</vt:lpstr>
      <vt:lpstr>Слайд 5</vt:lpstr>
      <vt:lpstr>Слайд 6</vt:lpstr>
      <vt:lpstr>Слайд 7</vt:lpstr>
      <vt:lpstr>Слайд 8</vt:lpstr>
      <vt:lpstr>Слайд 9</vt:lpstr>
      <vt:lpstr>Слайд 10</vt:lpstr>
      <vt:lpstr>СТАТИСТИКА:</vt:lpstr>
      <vt:lpstr>Слайд 12</vt:lpstr>
      <vt:lpstr>Слайд 13</vt:lpstr>
      <vt:lpstr>Слайд 14</vt:lpstr>
      <vt:lpstr>Слайд 15</vt:lpstr>
      <vt:lpstr>Слайд 16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Sveta</dc:creator>
  <cp:lastModifiedBy>Sveta</cp:lastModifiedBy>
  <cp:revision>47</cp:revision>
  <dcterms:created xsi:type="dcterms:W3CDTF">2016-03-03T15:34:44Z</dcterms:created>
  <dcterms:modified xsi:type="dcterms:W3CDTF">2016-03-03T17:48:12Z</dcterms:modified>
</cp:coreProperties>
</file>