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60" r:id="rId4"/>
    <p:sldId id="259" r:id="rId5"/>
    <p:sldId id="288" r:id="rId6"/>
    <p:sldId id="299" r:id="rId7"/>
    <p:sldId id="300" r:id="rId8"/>
    <p:sldId id="283" r:id="rId9"/>
    <p:sldId id="284" r:id="rId10"/>
    <p:sldId id="291" r:id="rId11"/>
    <p:sldId id="292" r:id="rId12"/>
    <p:sldId id="295" r:id="rId13"/>
    <p:sldId id="296" r:id="rId14"/>
    <p:sldId id="285" r:id="rId15"/>
    <p:sldId id="286" r:id="rId16"/>
    <p:sldId id="267" r:id="rId17"/>
    <p:sldId id="268" r:id="rId18"/>
    <p:sldId id="297" r:id="rId19"/>
    <p:sldId id="298" r:id="rId20"/>
    <p:sldId id="271" r:id="rId21"/>
    <p:sldId id="272" r:id="rId22"/>
    <p:sldId id="261" r:id="rId23"/>
    <p:sldId id="262" r:id="rId24"/>
    <p:sldId id="289" r:id="rId25"/>
    <p:sldId id="290" r:id="rId26"/>
    <p:sldId id="301" r:id="rId27"/>
    <p:sldId id="302" r:id="rId28"/>
    <p:sldId id="303" r:id="rId29"/>
    <p:sldId id="304" r:id="rId30"/>
    <p:sldId id="265" r:id="rId31"/>
    <p:sldId id="266" r:id="rId32"/>
    <p:sldId id="257" r:id="rId33"/>
    <p:sldId id="258" r:id="rId34"/>
    <p:sldId id="281" r:id="rId35"/>
    <p:sldId id="282" r:id="rId36"/>
    <p:sldId id="293" r:id="rId37"/>
    <p:sldId id="294" r:id="rId38"/>
    <p:sldId id="279" r:id="rId39"/>
    <p:sldId id="280" r:id="rId40"/>
    <p:sldId id="263" r:id="rId41"/>
    <p:sldId id="264" r:id="rId42"/>
    <p:sldId id="269" r:id="rId43"/>
    <p:sldId id="270" r:id="rId44"/>
    <p:sldId id="275" r:id="rId45"/>
    <p:sldId id="276" r:id="rId46"/>
    <p:sldId id="273" r:id="rId47"/>
    <p:sldId id="274" r:id="rId48"/>
    <p:sldId id="277" r:id="rId49"/>
    <p:sldId id="278" r:id="rId50"/>
    <p:sldId id="305" r:id="rId51"/>
    <p:sldId id="306" r:id="rId5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1C1C1C"/>
    <a:srgbClr val="800000"/>
    <a:srgbClr val="CCFF99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3" autoAdjust="0"/>
    <p:restoredTop sz="94652" autoAdjust="0"/>
  </p:normalViewPr>
  <p:slideViewPr>
    <p:cSldViewPr>
      <p:cViewPr varScale="1">
        <p:scale>
          <a:sx n="65" d="100"/>
          <a:sy n="65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65EF0-0FD6-4244-BD09-9CC2A386419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D1C28-EB51-490D-BA0A-D075160E27F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CD30A-6D35-43A2-95E4-0D125FEB4F3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8D39B-1B4C-4907-B7A0-3CBC775C2B2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CF663-F4EA-4C50-B2ED-77005D21CF3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F1123-8A12-4FA5-8DE9-CA1041B2A4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567EE-D854-4800-8EED-0BFA289EE05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23639-AADC-4EB1-9FCA-78B63A4EBF9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51046-C5E5-4D1E-A2BE-CB4564041F3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7ECF6-D738-49F8-AAE5-8FB916023D2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E0C9B-42C5-4168-B1A7-6AFC1493F01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939536-41B6-41F0-BF81-A7A574454BD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0;&#1085;&#1090;&#1077;&#1083;&#1083;&#1077;&#1082;&#1090;&#1091;&#1072;&#1083;&#1100;&#1085;&#1099;&#1077;%20&#1080;&#1075;&#1088;&#1099;\&#1048;&#1075;&#1088;&#1072;%20-%20&#1041;&#1086;&#1088;&#1086;&#1076;&#1080;&#1085;&#1086;\&#1041;&#1086;&#1088;&#1086;&#1076;&#1080;&#1085;&#1086;\&#1074;&#1090;&#1086;&#1088;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Rectangle 173"/>
          <p:cNvSpPr>
            <a:spLocks noChangeArrowheads="1"/>
          </p:cNvSpPr>
          <p:nvPr/>
        </p:nvSpPr>
        <p:spPr bwMode="auto">
          <a:xfrm>
            <a:off x="0" y="5429264"/>
            <a:ext cx="53657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Интеллектуальная игра, посвященная Году библиотек,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апрель, 2013 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2225" name="Rectangle 177"/>
          <p:cNvSpPr>
            <a:spLocks noChangeArrowheads="1"/>
          </p:cNvSpPr>
          <p:nvPr/>
        </p:nvSpPr>
        <p:spPr bwMode="auto">
          <a:xfrm>
            <a:off x="2500298" y="5929330"/>
            <a:ext cx="53657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097696">
            <a:off x="584984" y="652197"/>
            <a:ext cx="7833447" cy="31535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7977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«Реки, </a:t>
            </a:r>
            <a:r>
              <a:rPr lang="ru-RU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напояющие</a:t>
            </a:r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 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вселенную мудростью…»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1429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МОУ «</a:t>
            </a:r>
            <a:r>
              <a:rPr lang="ru-RU" b="1" dirty="0" err="1" smtClean="0"/>
              <a:t>Новоигирменская</a:t>
            </a:r>
            <a:r>
              <a:rPr lang="ru-RU" b="1" dirty="0" smtClean="0"/>
              <a:t> СОШ №3»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928934"/>
            <a:ext cx="8272498" cy="2214578"/>
          </a:xfrm>
        </p:spPr>
        <p:txBody>
          <a:bodyPr/>
          <a:lstStyle/>
          <a:p>
            <a:r>
              <a:rPr lang="ru-RU" sz="4400" dirty="0" smtClean="0"/>
              <a:t>Греческий город </a:t>
            </a:r>
            <a:r>
              <a:rPr lang="en-US" sz="4400" dirty="0" err="1" smtClean="0"/>
              <a:t>Pergamos</a:t>
            </a:r>
            <a:r>
              <a:rPr lang="ru-RU" sz="4400" dirty="0" smtClean="0"/>
              <a:t> – родина этого материала для письма в прошлом</a:t>
            </a:r>
            <a:r>
              <a:rPr lang="en-US" sz="4400" dirty="0" smtClean="0"/>
              <a:t> </a:t>
            </a:r>
          </a:p>
          <a:p>
            <a:endParaRPr lang="ru-RU" sz="4400" dirty="0"/>
          </a:p>
        </p:txBody>
      </p:sp>
      <p:pic>
        <p:nvPicPr>
          <p:cNvPr id="4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071810"/>
            <a:ext cx="7072362" cy="2214578"/>
          </a:xfrm>
        </p:spPr>
        <p:txBody>
          <a:bodyPr/>
          <a:lstStyle/>
          <a:p>
            <a:r>
              <a:rPr lang="ru-RU" sz="6000" dirty="0" smtClean="0"/>
              <a:t>Пергамент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6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8629688" cy="3429024"/>
          </a:xfrm>
        </p:spPr>
        <p:txBody>
          <a:bodyPr/>
          <a:lstStyle/>
          <a:p>
            <a:r>
              <a:rPr lang="ru-RU" sz="4400" dirty="0" smtClean="0"/>
              <a:t>Изобретение бумаги принадлежит …</a:t>
            </a:r>
          </a:p>
          <a:p>
            <a:r>
              <a:rPr lang="ru-RU" sz="4400" dirty="0" smtClean="0"/>
              <a:t>Кому?</a:t>
            </a:r>
          </a:p>
        </p:txBody>
      </p:sp>
      <p:pic>
        <p:nvPicPr>
          <p:cNvPr id="4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6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071810"/>
            <a:ext cx="7072362" cy="2214578"/>
          </a:xfrm>
        </p:spPr>
        <p:txBody>
          <a:bodyPr/>
          <a:lstStyle/>
          <a:p>
            <a:r>
              <a:rPr lang="ru-RU" sz="6000" dirty="0" smtClean="0"/>
              <a:t>Китайцам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357430"/>
            <a:ext cx="8343936" cy="2786082"/>
          </a:xfrm>
        </p:spPr>
        <p:txBody>
          <a:bodyPr/>
          <a:lstStyle/>
          <a:p>
            <a:r>
              <a:rPr lang="ru-RU" sz="4400" dirty="0" smtClean="0"/>
              <a:t>Эту библиотеку называют жемчужиной древней эпохи, одним из чудес света</a:t>
            </a:r>
            <a:endParaRPr lang="ru-RU" sz="4400" dirty="0"/>
          </a:p>
        </p:txBody>
      </p:sp>
      <p:pic>
        <p:nvPicPr>
          <p:cNvPr id="4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092" y="1643050"/>
            <a:ext cx="4714908" cy="2071702"/>
          </a:xfrm>
        </p:spPr>
        <p:txBody>
          <a:bodyPr/>
          <a:lstStyle/>
          <a:p>
            <a:r>
              <a:rPr lang="ru-RU" sz="4400" dirty="0" smtClean="0"/>
              <a:t>Библиотека</a:t>
            </a:r>
          </a:p>
          <a:p>
            <a:r>
              <a:rPr lang="ru-RU" sz="4400" dirty="0" smtClean="0"/>
              <a:t> царя Ассирии </a:t>
            </a:r>
            <a:r>
              <a:rPr lang="ru-RU" sz="4400" dirty="0" err="1" smtClean="0"/>
              <a:t>Ашшурбанипала</a:t>
            </a:r>
            <a:endParaRPr lang="ru-RU" sz="3600" dirty="0"/>
          </a:p>
        </p:txBody>
      </p:sp>
      <p:pic>
        <p:nvPicPr>
          <p:cNvPr id="6" name="Рисунок 5" descr="ашшурбанипал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714488"/>
            <a:ext cx="3286148" cy="3657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034" y="5429264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/>
              <a:t>Ашшурбанипал</a:t>
            </a:r>
            <a:r>
              <a:rPr lang="ru-RU" i="1" dirty="0" smtClean="0"/>
              <a:t>. </a:t>
            </a:r>
          </a:p>
          <a:p>
            <a:pPr algn="ctr"/>
            <a:r>
              <a:rPr lang="ru-RU" i="1" dirty="0" smtClean="0"/>
              <a:t>«Охота на льва»</a:t>
            </a:r>
            <a:endParaRPr lang="ru-RU" i="1" dirty="0"/>
          </a:p>
        </p:txBody>
      </p:sp>
      <p:pic>
        <p:nvPicPr>
          <p:cNvPr id="8" name="Рисунок 7" descr="книги-таблички из библиотеки Ашшурбанипала с шумарской клинописью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4071942"/>
            <a:ext cx="1771650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29388" y="4572008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Книги-таблички из библиотеки </a:t>
            </a:r>
            <a:r>
              <a:rPr lang="ru-RU" i="1" dirty="0" err="1" smtClean="0"/>
              <a:t>Ашшурбанипала</a:t>
            </a:r>
            <a:r>
              <a:rPr lang="ru-RU" i="1" dirty="0" smtClean="0"/>
              <a:t>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00240"/>
            <a:ext cx="8272498" cy="3929090"/>
          </a:xfrm>
        </p:spPr>
        <p:txBody>
          <a:bodyPr/>
          <a:lstStyle/>
          <a:p>
            <a:r>
              <a:rPr lang="ru-RU" sz="4800" dirty="0" smtClean="0"/>
              <a:t>Этому дьякону церкви Николы </a:t>
            </a:r>
            <a:r>
              <a:rPr lang="ru-RU" sz="4800" dirty="0" err="1" smtClean="0"/>
              <a:t>Гостунского</a:t>
            </a:r>
            <a:r>
              <a:rPr lang="ru-RU" sz="4800" dirty="0" smtClean="0"/>
              <a:t> поставили памятник неподалеку от Московского Кремля </a:t>
            </a:r>
            <a:endParaRPr lang="ru-RU" sz="4800" dirty="0"/>
          </a:p>
        </p:txBody>
      </p:sp>
      <p:pic>
        <p:nvPicPr>
          <p:cNvPr id="4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1785926"/>
            <a:ext cx="5429288" cy="4071966"/>
          </a:xfrm>
        </p:spPr>
        <p:txBody>
          <a:bodyPr/>
          <a:lstStyle/>
          <a:p>
            <a:r>
              <a:rPr lang="ru-RU" sz="5400" dirty="0" smtClean="0"/>
              <a:t>Ивану Федорову – русскому первопечатнику.</a:t>
            </a:r>
            <a:endParaRPr lang="ru-RU" sz="5400" dirty="0"/>
          </a:p>
        </p:txBody>
      </p:sp>
      <p:pic>
        <p:nvPicPr>
          <p:cNvPr id="4" name="Рисунок 3" descr="федоров ива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14554"/>
            <a:ext cx="295277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8629688" cy="3429024"/>
          </a:xfrm>
        </p:spPr>
        <p:txBody>
          <a:bodyPr/>
          <a:lstStyle/>
          <a:p>
            <a:r>
              <a:rPr lang="ru-RU" sz="4400" dirty="0" smtClean="0"/>
              <a:t>По-итальянски слово «хлопок» выглядит вот так – </a:t>
            </a:r>
            <a:r>
              <a:rPr lang="en-US" sz="4400" dirty="0" err="1" smtClean="0"/>
              <a:t>bambagia</a:t>
            </a:r>
            <a:r>
              <a:rPr lang="ru-RU" sz="4400" dirty="0" smtClean="0"/>
              <a:t>. Это слово дало звучание другому русскому слову. Какому?</a:t>
            </a:r>
            <a:r>
              <a:rPr lang="en-US" sz="4400" dirty="0" smtClean="0"/>
              <a:t> </a:t>
            </a:r>
            <a:endParaRPr lang="ru-RU" sz="4400" dirty="0" smtClean="0"/>
          </a:p>
        </p:txBody>
      </p:sp>
      <p:pic>
        <p:nvPicPr>
          <p:cNvPr id="4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071810"/>
            <a:ext cx="7072362" cy="2214578"/>
          </a:xfrm>
        </p:spPr>
        <p:txBody>
          <a:bodyPr/>
          <a:lstStyle/>
          <a:p>
            <a:r>
              <a:rPr lang="ru-RU" sz="6000" dirty="0" smtClean="0"/>
              <a:t>Бумага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25538"/>
          </a:xfrm>
        </p:spPr>
        <p:txBody>
          <a:bodyPr/>
          <a:lstStyle/>
          <a:p>
            <a:r>
              <a:rPr lang="ru-RU" dirty="0" smtClean="0">
                <a:solidFill>
                  <a:srgbClr val="1C1C1C"/>
                </a:solidFill>
              </a:rPr>
              <a:t>Вопрос № 1 </a:t>
            </a:r>
            <a:endParaRPr lang="ru-RU" dirty="0">
              <a:solidFill>
                <a:srgbClr val="1C1C1C"/>
              </a:solidFill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714620"/>
            <a:ext cx="8115328" cy="3214710"/>
          </a:xfrm>
        </p:spPr>
        <p:txBody>
          <a:bodyPr/>
          <a:lstStyle/>
          <a:p>
            <a:pPr algn="ctr">
              <a:buNone/>
            </a:pPr>
            <a:r>
              <a:rPr lang="ru-RU" sz="4400" i="1" dirty="0" smtClean="0">
                <a:solidFill>
                  <a:srgbClr val="1C1C1C"/>
                </a:solidFill>
              </a:rPr>
              <a:t>Не дерево, а  с листами, </a:t>
            </a:r>
          </a:p>
          <a:p>
            <a:pPr algn="ctr">
              <a:buNone/>
            </a:pPr>
            <a:r>
              <a:rPr lang="ru-RU" sz="4400" i="1" dirty="0" smtClean="0">
                <a:solidFill>
                  <a:srgbClr val="1C1C1C"/>
                </a:solidFill>
              </a:rPr>
              <a:t>не рубашка, а сшита,</a:t>
            </a:r>
          </a:p>
          <a:p>
            <a:pPr algn="ctr">
              <a:buNone/>
            </a:pPr>
            <a:r>
              <a:rPr lang="ru-RU" sz="4400" i="1" dirty="0" smtClean="0">
                <a:solidFill>
                  <a:srgbClr val="1C1C1C"/>
                </a:solidFill>
              </a:rPr>
              <a:t> не человек, а говорит</a:t>
            </a:r>
            <a:endParaRPr lang="ru-RU" sz="4400" i="1" dirty="0">
              <a:solidFill>
                <a:srgbClr val="1C1C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6357958"/>
            <a:ext cx="2214546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5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72462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10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2000240"/>
            <a:ext cx="4700598" cy="3929090"/>
          </a:xfrm>
        </p:spPr>
        <p:txBody>
          <a:bodyPr/>
          <a:lstStyle/>
          <a:p>
            <a:r>
              <a:rPr lang="ru-RU" dirty="0" smtClean="0"/>
              <a:t>В 1564 году Иван Федоров выпустил первую книгу, которая называлась «Апостол». А как назывался первый русский учебник, изданный Иваном Федоровым?</a:t>
            </a:r>
            <a:endParaRPr lang="ru-RU" dirty="0"/>
          </a:p>
        </p:txBody>
      </p:sp>
      <p:pic>
        <p:nvPicPr>
          <p:cNvPr id="4" name="Рисунок 3" descr="Федоров. Апостол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285992"/>
            <a:ext cx="288858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564357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Страница из «Апостола», 1564 г</a:t>
            </a:r>
            <a:endParaRPr lang="ru-RU" i="1" dirty="0"/>
          </a:p>
        </p:txBody>
      </p:sp>
      <p:pic>
        <p:nvPicPr>
          <p:cNvPr id="6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10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214686"/>
            <a:ext cx="8286808" cy="2571768"/>
          </a:xfrm>
        </p:spPr>
        <p:txBody>
          <a:bodyPr/>
          <a:lstStyle/>
          <a:p>
            <a:r>
              <a:rPr lang="ru-RU" sz="6600" dirty="0" smtClean="0"/>
              <a:t>«Азбука»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11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857364"/>
            <a:ext cx="6986614" cy="3781436"/>
          </a:xfrm>
        </p:spPr>
        <p:txBody>
          <a:bodyPr/>
          <a:lstStyle/>
          <a:p>
            <a:r>
              <a:rPr lang="ru-RU" sz="4000" i="1" dirty="0" smtClean="0"/>
              <a:t>Этот красивый типографский шрифт изобрел почти 500 лет назад венецианский издатель </a:t>
            </a:r>
            <a:r>
              <a:rPr lang="ru-RU" sz="4000" i="1" dirty="0" err="1" smtClean="0"/>
              <a:t>Альд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Мануций</a:t>
            </a:r>
            <a:endParaRPr lang="ru-RU" sz="4000" i="1" dirty="0"/>
          </a:p>
        </p:txBody>
      </p:sp>
      <p:pic>
        <p:nvPicPr>
          <p:cNvPr id="4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11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428868"/>
            <a:ext cx="6843738" cy="3209932"/>
          </a:xfrm>
        </p:spPr>
        <p:txBody>
          <a:bodyPr/>
          <a:lstStyle/>
          <a:p>
            <a:r>
              <a:rPr lang="ru-RU" sz="5400" i="1" dirty="0" smtClean="0"/>
              <a:t>Курсив  </a:t>
            </a:r>
            <a:endParaRPr lang="ru-RU" sz="5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12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8272498" cy="3786214"/>
          </a:xfrm>
        </p:spPr>
        <p:txBody>
          <a:bodyPr/>
          <a:lstStyle/>
          <a:p>
            <a:r>
              <a:rPr lang="ru-RU" sz="4400" dirty="0" smtClean="0"/>
              <a:t>Александрийская – самая известная библиотека античности, в которой было собрано 500 тысяч свитков. Но библиотека была уничтожена по приказу какого императора Рима?</a:t>
            </a:r>
            <a:endParaRPr lang="ru-RU" sz="4400" dirty="0"/>
          </a:p>
        </p:txBody>
      </p:sp>
      <p:pic>
        <p:nvPicPr>
          <p:cNvPr id="4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12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3071810"/>
            <a:ext cx="3500462" cy="2571768"/>
          </a:xfrm>
        </p:spPr>
        <p:txBody>
          <a:bodyPr/>
          <a:lstStyle/>
          <a:p>
            <a:r>
              <a:rPr lang="ru-RU" sz="3600" dirty="0" smtClean="0"/>
              <a:t>Гай Юлий </a:t>
            </a:r>
            <a:r>
              <a:rPr lang="ru-RU" sz="6000" dirty="0" smtClean="0"/>
              <a:t>Цезарь</a:t>
            </a:r>
            <a:endParaRPr lang="ru-RU" sz="6000" dirty="0"/>
          </a:p>
        </p:txBody>
      </p:sp>
      <p:pic>
        <p:nvPicPr>
          <p:cNvPr id="9" name="Рисунок 8" descr="цезарь гай юлий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000240"/>
            <a:ext cx="3143272" cy="3498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13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8629688" cy="3429024"/>
          </a:xfrm>
        </p:spPr>
        <p:txBody>
          <a:bodyPr/>
          <a:lstStyle/>
          <a:p>
            <a:r>
              <a:rPr lang="ru-RU" sz="4400" dirty="0" smtClean="0"/>
              <a:t>Старинная русская пословица гласит: </a:t>
            </a:r>
            <a:r>
              <a:rPr lang="ru-RU" sz="4400" i="1" dirty="0" smtClean="0"/>
              <a:t>«Книжное слово в …  ходит»? </a:t>
            </a:r>
          </a:p>
          <a:p>
            <a:r>
              <a:rPr lang="ru-RU" sz="4400" dirty="0" smtClean="0"/>
              <a:t>В чем ходит книжное слово?</a:t>
            </a:r>
          </a:p>
        </p:txBody>
      </p:sp>
      <p:pic>
        <p:nvPicPr>
          <p:cNvPr id="4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13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143116"/>
            <a:ext cx="7215238" cy="3143272"/>
          </a:xfrm>
        </p:spPr>
        <p:txBody>
          <a:bodyPr/>
          <a:lstStyle/>
          <a:p>
            <a:r>
              <a:rPr lang="ru-RU" sz="6000" i="1" dirty="0" smtClean="0"/>
              <a:t>«Книжное слово в </a:t>
            </a:r>
            <a:r>
              <a:rPr lang="ru-RU" sz="6000" i="1" u="sng" dirty="0" smtClean="0"/>
              <a:t>жемчугах </a:t>
            </a:r>
            <a:r>
              <a:rPr lang="ru-RU" sz="6000" i="1" dirty="0" smtClean="0"/>
              <a:t>ходит»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14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8629688" cy="3429024"/>
          </a:xfrm>
        </p:spPr>
        <p:txBody>
          <a:bodyPr/>
          <a:lstStyle/>
          <a:p>
            <a:r>
              <a:rPr lang="ru-RU" sz="4000" dirty="0" smtClean="0"/>
              <a:t>Этот русский князь заботился о переводе на русский язык греческих книг, которые составили основу библиотеки Софийского собора, что много способствовало Просветительству на Руси</a:t>
            </a:r>
          </a:p>
          <a:p>
            <a:endParaRPr lang="ru-RU" sz="4400" dirty="0" smtClean="0"/>
          </a:p>
        </p:txBody>
      </p:sp>
      <p:pic>
        <p:nvPicPr>
          <p:cNvPr id="4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4816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14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2143116"/>
            <a:ext cx="3786214" cy="3429024"/>
          </a:xfrm>
        </p:spPr>
        <p:txBody>
          <a:bodyPr/>
          <a:lstStyle/>
          <a:p>
            <a:r>
              <a:rPr lang="ru-RU" sz="6000" dirty="0" smtClean="0"/>
              <a:t>Ярослав Мудрый</a:t>
            </a:r>
            <a:endParaRPr lang="ru-RU" sz="6000" dirty="0"/>
          </a:p>
        </p:txBody>
      </p:sp>
      <p:pic>
        <p:nvPicPr>
          <p:cNvPr id="4" name="Рисунок 3" descr="ярослав мудрый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3" y="2000240"/>
            <a:ext cx="3145343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428868"/>
            <a:ext cx="6843738" cy="3209932"/>
          </a:xfrm>
        </p:spPr>
        <p:txBody>
          <a:bodyPr/>
          <a:lstStyle/>
          <a:p>
            <a:r>
              <a:rPr lang="ru-RU" sz="5400" dirty="0" smtClean="0"/>
              <a:t>Книга 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15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00240"/>
            <a:ext cx="8272498" cy="3929090"/>
          </a:xfrm>
        </p:spPr>
        <p:txBody>
          <a:bodyPr/>
          <a:lstStyle/>
          <a:p>
            <a:r>
              <a:rPr lang="ru-RU" sz="4800" dirty="0" smtClean="0"/>
              <a:t>Так называется застежка-украшение на книжном переплете</a:t>
            </a:r>
            <a:endParaRPr lang="ru-RU" sz="4800" dirty="0"/>
          </a:p>
        </p:txBody>
      </p:sp>
      <p:pic>
        <p:nvPicPr>
          <p:cNvPr id="4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15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714620"/>
            <a:ext cx="7129490" cy="2857520"/>
          </a:xfrm>
        </p:spPr>
        <p:txBody>
          <a:bodyPr/>
          <a:lstStyle/>
          <a:p>
            <a:r>
              <a:rPr lang="ru-RU" sz="6600" dirty="0" smtClean="0"/>
              <a:t>Фермуар 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25538"/>
          </a:xfrm>
        </p:spPr>
        <p:txBody>
          <a:bodyPr/>
          <a:lstStyle/>
          <a:p>
            <a:r>
              <a:rPr lang="ru-RU" dirty="0" smtClean="0">
                <a:solidFill>
                  <a:srgbClr val="1C1C1C"/>
                </a:solidFill>
              </a:rPr>
              <a:t>Вопрос № 16 </a:t>
            </a:r>
            <a:endParaRPr lang="ru-RU" dirty="0">
              <a:solidFill>
                <a:srgbClr val="1C1C1C"/>
              </a:solidFill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2500306"/>
            <a:ext cx="7115196" cy="3429024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rgbClr val="1C1C1C"/>
                </a:solidFill>
              </a:rPr>
              <a:t>Этим словом Данте назвал свое главное произведение</a:t>
            </a:r>
            <a:endParaRPr lang="ru-RU" sz="4400" dirty="0">
              <a:solidFill>
                <a:srgbClr val="1C1C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6357958"/>
            <a:ext cx="2214546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5" name="Рисунок 4" descr="данте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143248"/>
            <a:ext cx="1771650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25538"/>
          </a:xfrm>
        </p:spPr>
        <p:txBody>
          <a:bodyPr/>
          <a:lstStyle/>
          <a:p>
            <a:r>
              <a:rPr lang="ru-RU" dirty="0" smtClean="0">
                <a:solidFill>
                  <a:srgbClr val="1C1C1C"/>
                </a:solidFill>
              </a:rPr>
              <a:t>Ответ на вопрос  № 16 </a:t>
            </a:r>
            <a:endParaRPr lang="ru-RU" dirty="0">
              <a:solidFill>
                <a:srgbClr val="1C1C1C"/>
              </a:solidFill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60" y="2500306"/>
            <a:ext cx="6257940" cy="3500462"/>
          </a:xfrm>
        </p:spPr>
        <p:txBody>
          <a:bodyPr/>
          <a:lstStyle/>
          <a:p>
            <a:pPr algn="ctr">
              <a:buNone/>
            </a:pPr>
            <a:r>
              <a:rPr lang="ru-RU" sz="4400" u="sng" dirty="0" smtClean="0">
                <a:solidFill>
                  <a:srgbClr val="1C1C1C"/>
                </a:solidFill>
              </a:rPr>
              <a:t>Комедия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1C1C1C"/>
                </a:solidFill>
              </a:rPr>
              <a:t>(«Божественная комедия»)</a:t>
            </a:r>
            <a:endParaRPr lang="ru-RU" sz="4400" dirty="0">
              <a:solidFill>
                <a:srgbClr val="1C1C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6357958"/>
            <a:ext cx="2214546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5" name="Рисунок 4" descr="данте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143248"/>
            <a:ext cx="1771650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17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500306"/>
            <a:ext cx="8343936" cy="3143272"/>
          </a:xfrm>
        </p:spPr>
        <p:txBody>
          <a:bodyPr/>
          <a:lstStyle/>
          <a:p>
            <a:r>
              <a:rPr lang="ru-RU" sz="4000" dirty="0" smtClean="0"/>
              <a:t>Эта часть книги – главная, она – помощник читателя, без нее книги не бывает. В переносном смысле это можно назвать гидом и картой незнакомого города.</a:t>
            </a:r>
            <a:endParaRPr lang="ru-RU" sz="4000" dirty="0"/>
          </a:p>
        </p:txBody>
      </p:sp>
      <p:pic>
        <p:nvPicPr>
          <p:cNvPr id="4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15338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17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143248"/>
            <a:ext cx="8358246" cy="2857520"/>
          </a:xfrm>
        </p:spPr>
        <p:txBody>
          <a:bodyPr/>
          <a:lstStyle/>
          <a:p>
            <a:r>
              <a:rPr lang="ru-RU" sz="4800" dirty="0" smtClean="0"/>
              <a:t>Содержание </a:t>
            </a:r>
          </a:p>
          <a:p>
            <a:r>
              <a:rPr lang="ru-RU" sz="4800" dirty="0" smtClean="0"/>
              <a:t>(оглавление)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18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8629688" cy="3429024"/>
          </a:xfrm>
        </p:spPr>
        <p:txBody>
          <a:bodyPr/>
          <a:lstStyle/>
          <a:p>
            <a:r>
              <a:rPr lang="ru-RU" sz="4400" dirty="0" smtClean="0"/>
              <a:t>Это краткая характеристика содержания произведений печати или рукописи. </a:t>
            </a:r>
          </a:p>
          <a:p>
            <a:r>
              <a:rPr lang="ru-RU" sz="4400" dirty="0" smtClean="0"/>
              <a:t>В любой книге она расположена </a:t>
            </a:r>
          </a:p>
          <a:p>
            <a:r>
              <a:rPr lang="ru-RU" sz="4400" dirty="0" smtClean="0"/>
              <a:t>на 2-ой странице </a:t>
            </a:r>
          </a:p>
        </p:txBody>
      </p:sp>
      <p:pic>
        <p:nvPicPr>
          <p:cNvPr id="4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18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071810"/>
            <a:ext cx="7072362" cy="2214578"/>
          </a:xfrm>
        </p:spPr>
        <p:txBody>
          <a:bodyPr/>
          <a:lstStyle/>
          <a:p>
            <a:r>
              <a:rPr lang="ru-RU" sz="6000" dirty="0" smtClean="0"/>
              <a:t>Аннотация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19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500306"/>
            <a:ext cx="8343936" cy="3143272"/>
          </a:xfrm>
        </p:spPr>
        <p:txBody>
          <a:bodyPr/>
          <a:lstStyle/>
          <a:p>
            <a:r>
              <a:rPr lang="ru-RU" sz="4000" dirty="0" smtClean="0"/>
              <a:t>Как называется оформление книги, сделанное кистью художника?</a:t>
            </a:r>
            <a:endParaRPr lang="ru-RU" sz="4000" dirty="0"/>
          </a:p>
        </p:txBody>
      </p:sp>
      <p:pic>
        <p:nvPicPr>
          <p:cNvPr id="4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19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143248"/>
            <a:ext cx="8358246" cy="2857520"/>
          </a:xfrm>
        </p:spPr>
        <p:txBody>
          <a:bodyPr/>
          <a:lstStyle/>
          <a:p>
            <a:r>
              <a:rPr lang="ru-RU" sz="4800" dirty="0" smtClean="0"/>
              <a:t>Иллюстрация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857364"/>
            <a:ext cx="6986614" cy="3781436"/>
          </a:xfrm>
        </p:spPr>
        <p:txBody>
          <a:bodyPr/>
          <a:lstStyle/>
          <a:p>
            <a:r>
              <a:rPr lang="ru-RU" dirty="0" smtClean="0"/>
              <a:t>Любителя книг называют библиофил – от «</a:t>
            </a:r>
            <a:r>
              <a:rPr lang="ru-RU" dirty="0" err="1" smtClean="0"/>
              <a:t>библио</a:t>
            </a:r>
            <a:r>
              <a:rPr lang="ru-RU" dirty="0" smtClean="0"/>
              <a:t>» – </a:t>
            </a:r>
            <a:r>
              <a:rPr lang="ru-RU" dirty="0" err="1" smtClean="0"/>
              <a:t>кгнига</a:t>
            </a:r>
            <a:r>
              <a:rPr lang="ru-RU" dirty="0" smtClean="0"/>
              <a:t>, «фил» – любить. А если любовь эта переходит во все </a:t>
            </a:r>
            <a:r>
              <a:rPr lang="ru-RU" dirty="0" err="1" smtClean="0"/>
              <a:t>поглошающую</a:t>
            </a:r>
            <a:r>
              <a:rPr lang="ru-RU" dirty="0" smtClean="0"/>
              <a:t> страсть, то … Как?</a:t>
            </a:r>
            <a:endParaRPr lang="ru-RU" dirty="0"/>
          </a:p>
        </p:txBody>
      </p:sp>
      <p:pic>
        <p:nvPicPr>
          <p:cNvPr id="4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4816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20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2357430"/>
            <a:ext cx="5772168" cy="3571900"/>
          </a:xfrm>
        </p:spPr>
        <p:txBody>
          <a:bodyPr/>
          <a:lstStyle/>
          <a:p>
            <a:r>
              <a:rPr lang="ru-RU" sz="4800" dirty="0" smtClean="0"/>
              <a:t>Название всех романов этого русского писателя начинаются на букву «О»</a:t>
            </a:r>
            <a:endParaRPr lang="ru-RU" sz="4800" dirty="0"/>
          </a:p>
        </p:txBody>
      </p:sp>
      <p:pic>
        <p:nvPicPr>
          <p:cNvPr id="4" name="Рисунок 3" descr="гончаров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5" y="2786058"/>
            <a:ext cx="2182483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20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1928802"/>
            <a:ext cx="4914912" cy="3500462"/>
          </a:xfrm>
        </p:spPr>
        <p:txBody>
          <a:bodyPr/>
          <a:lstStyle/>
          <a:p>
            <a:r>
              <a:rPr lang="ru-RU" sz="4800" dirty="0" smtClean="0"/>
              <a:t>И.А.Гончаров: «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4800" dirty="0" smtClean="0"/>
              <a:t>бломов», «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4800" dirty="0" smtClean="0"/>
              <a:t>брыв», «</a:t>
            </a:r>
            <a:r>
              <a:rPr lang="ru-RU" sz="4800" dirty="0" smtClean="0">
                <a:solidFill>
                  <a:srgbClr val="FF0000"/>
                </a:solidFill>
              </a:rPr>
              <a:t>О</a:t>
            </a:r>
            <a:r>
              <a:rPr lang="ru-RU" sz="4800" dirty="0" smtClean="0"/>
              <a:t>быкновенная история»</a:t>
            </a:r>
            <a:endParaRPr lang="ru-RU" sz="4800" dirty="0"/>
          </a:p>
        </p:txBody>
      </p:sp>
      <p:pic>
        <p:nvPicPr>
          <p:cNvPr id="4" name="Рисунок 3" descr="гончаров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14554"/>
            <a:ext cx="2786082" cy="310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21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00240"/>
            <a:ext cx="8272498" cy="3929090"/>
          </a:xfrm>
        </p:spPr>
        <p:txBody>
          <a:bodyPr/>
          <a:lstStyle/>
          <a:p>
            <a:r>
              <a:rPr lang="ru-RU" sz="4800" dirty="0" smtClean="0"/>
              <a:t>Этот писатель любит давать детям очень вредные советы</a:t>
            </a:r>
            <a:endParaRPr lang="ru-RU" sz="4800" dirty="0"/>
          </a:p>
        </p:txBody>
      </p:sp>
      <p:pic>
        <p:nvPicPr>
          <p:cNvPr id="4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21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85926"/>
            <a:ext cx="8286808" cy="4000528"/>
          </a:xfrm>
        </p:spPr>
        <p:txBody>
          <a:bodyPr/>
          <a:lstStyle/>
          <a:p>
            <a:r>
              <a:rPr lang="ru-RU" sz="5400" dirty="0" smtClean="0"/>
              <a:t>Григорий Остер</a:t>
            </a:r>
          </a:p>
          <a:p>
            <a:endParaRPr lang="ru-RU" sz="5400" dirty="0" smtClean="0"/>
          </a:p>
          <a:p>
            <a:r>
              <a:rPr lang="ru-RU" sz="4400" dirty="0" smtClean="0"/>
              <a:t>(Стихотворный сборник «Вредные советы», 1990)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22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000240"/>
            <a:ext cx="7915308" cy="3643338"/>
          </a:xfrm>
        </p:spPr>
        <p:txBody>
          <a:bodyPr/>
          <a:lstStyle/>
          <a:p>
            <a:r>
              <a:rPr lang="ru-RU" sz="4000" dirty="0" smtClean="0"/>
              <a:t>Этот французский писатель «скромно» заметил: </a:t>
            </a:r>
          </a:p>
          <a:p>
            <a:r>
              <a:rPr lang="ru-RU" sz="4000" i="1" dirty="0" smtClean="0"/>
              <a:t>«Наука – это мы, </a:t>
            </a:r>
          </a:p>
          <a:p>
            <a:r>
              <a:rPr lang="ru-RU" sz="4000" i="1" dirty="0" smtClean="0"/>
              <a:t>искусство – это я». </a:t>
            </a:r>
            <a:endParaRPr lang="ru-RU" sz="4000" dirty="0"/>
          </a:p>
        </p:txBody>
      </p:sp>
      <p:pic>
        <p:nvPicPr>
          <p:cNvPr id="4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22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1785926"/>
            <a:ext cx="4286280" cy="4286280"/>
          </a:xfrm>
        </p:spPr>
        <p:txBody>
          <a:bodyPr/>
          <a:lstStyle/>
          <a:p>
            <a:r>
              <a:rPr lang="ru-RU" sz="4400" dirty="0" smtClean="0"/>
              <a:t>Виктор Гюго </a:t>
            </a:r>
          </a:p>
          <a:p>
            <a:r>
              <a:rPr lang="ru-RU" dirty="0" smtClean="0"/>
              <a:t>твердо верил в свое величие. Он даже верил, что когда-нибудь Париж будет носить имя </a:t>
            </a:r>
            <a:r>
              <a:rPr lang="ru-RU" dirty="0" err="1" smtClean="0"/>
              <a:t>Гюговилль</a:t>
            </a:r>
            <a:r>
              <a:rPr lang="ru-RU" dirty="0" smtClean="0"/>
              <a:t>.</a:t>
            </a:r>
          </a:p>
          <a:p>
            <a:endParaRPr lang="ru-RU" sz="4800" dirty="0"/>
          </a:p>
        </p:txBody>
      </p:sp>
      <p:pic>
        <p:nvPicPr>
          <p:cNvPr id="4" name="Рисунок 3" descr="гюго виктор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3116"/>
            <a:ext cx="3286148" cy="3657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23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000240"/>
            <a:ext cx="7915308" cy="3643338"/>
          </a:xfrm>
        </p:spPr>
        <p:txBody>
          <a:bodyPr/>
          <a:lstStyle/>
          <a:p>
            <a:r>
              <a:rPr lang="ru-RU" i="1" dirty="0" smtClean="0"/>
              <a:t>«Ехали медведи на велосипеде, а за ними -  кот, задом-наперед, а за ним – комарики …» </a:t>
            </a:r>
          </a:p>
          <a:p>
            <a:r>
              <a:rPr lang="ru-RU" dirty="0" smtClean="0"/>
              <a:t>На чем же ехала жаба в этом стихотворении Корнея Чуковского?</a:t>
            </a:r>
            <a:endParaRPr lang="ru-RU" dirty="0"/>
          </a:p>
        </p:txBody>
      </p:sp>
      <p:pic>
        <p:nvPicPr>
          <p:cNvPr id="4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23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785926"/>
            <a:ext cx="8358246" cy="4000528"/>
          </a:xfrm>
        </p:spPr>
        <p:txBody>
          <a:bodyPr/>
          <a:lstStyle/>
          <a:p>
            <a:r>
              <a:rPr lang="ru-RU" sz="3600" i="1" dirty="0" smtClean="0"/>
              <a:t>«Ехали медведи на велосипеде, а за ними -  кот, задом-наперед, а за ним – комарики на воздушном шарике, а за ними - раки на хромой собаке, зайчики -  в трамвайчике, жаба – </a:t>
            </a:r>
          </a:p>
          <a:p>
            <a:r>
              <a:rPr lang="ru-RU" sz="3600" i="1" dirty="0" smtClean="0"/>
              <a:t>на </a:t>
            </a:r>
            <a:r>
              <a:rPr lang="ru-RU" sz="3600" i="1" u="sng" dirty="0" smtClean="0"/>
              <a:t>МЕТЛЕ</a:t>
            </a:r>
            <a:r>
              <a:rPr lang="ru-RU" sz="3600" i="1" dirty="0" smtClean="0"/>
              <a:t>»</a:t>
            </a:r>
          </a:p>
          <a:p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24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343936" cy="4143404"/>
          </a:xfrm>
        </p:spPr>
        <p:txBody>
          <a:bodyPr/>
          <a:lstStyle/>
          <a:p>
            <a:r>
              <a:rPr lang="ru-RU" sz="4000" dirty="0" smtClean="0"/>
              <a:t>В одной инструкции написано:</a:t>
            </a:r>
          </a:p>
          <a:p>
            <a:pPr algn="l">
              <a:buFont typeface="Arial" pitchFamily="34" charset="0"/>
              <a:buChar char="•"/>
            </a:pPr>
            <a:r>
              <a:rPr lang="ru-RU" sz="4000" dirty="0" smtClean="0"/>
              <a:t> </a:t>
            </a:r>
            <a:r>
              <a:rPr lang="ru-RU" sz="2800" dirty="0" smtClean="0"/>
              <a:t>«Книгу следует держать вдали от зон воздействия экстремальных изменений температур, влаги и статического электричества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Не роняйте книгу на твердую поверхность, не вставляйте в нее посторонние предметы и не допускайте контакта книги с химикатами».</a:t>
            </a:r>
          </a:p>
          <a:p>
            <a:r>
              <a:rPr lang="ru-RU" dirty="0" smtClean="0"/>
              <a:t>К какой такой ценной книге рекомендуется такое бережное отношение?</a:t>
            </a:r>
            <a:endParaRPr lang="ru-RU" dirty="0"/>
          </a:p>
        </p:txBody>
      </p:sp>
      <p:pic>
        <p:nvPicPr>
          <p:cNvPr id="4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0102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24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143248"/>
            <a:ext cx="8358246" cy="2857520"/>
          </a:xfrm>
        </p:spPr>
        <p:txBody>
          <a:bodyPr/>
          <a:lstStyle/>
          <a:p>
            <a:r>
              <a:rPr lang="ru-RU" sz="4800" dirty="0" smtClean="0"/>
              <a:t>К электронной книге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428868"/>
            <a:ext cx="6843738" cy="3209932"/>
          </a:xfrm>
        </p:spPr>
        <p:txBody>
          <a:bodyPr/>
          <a:lstStyle/>
          <a:p>
            <a:r>
              <a:rPr lang="ru-RU" sz="5400" dirty="0" smtClean="0"/>
              <a:t>Библиоман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25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8629688" cy="3429024"/>
          </a:xfrm>
        </p:spPr>
        <p:txBody>
          <a:bodyPr/>
          <a:lstStyle/>
          <a:p>
            <a:r>
              <a:rPr lang="ru-RU" sz="4000" dirty="0" smtClean="0"/>
              <a:t>Отгадайте пословицу- «перевертыш»:</a:t>
            </a:r>
          </a:p>
          <a:p>
            <a:r>
              <a:rPr lang="ru-RU" sz="4000" dirty="0" smtClean="0"/>
              <a:t>Год умирай, год ленись</a:t>
            </a:r>
            <a:endParaRPr lang="ru-RU" sz="4400" dirty="0" smtClean="0"/>
          </a:p>
        </p:txBody>
      </p:sp>
      <p:pic>
        <p:nvPicPr>
          <p:cNvPr id="4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25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143116"/>
            <a:ext cx="7143800" cy="3643338"/>
          </a:xfrm>
        </p:spPr>
        <p:txBody>
          <a:bodyPr/>
          <a:lstStyle/>
          <a:p>
            <a:r>
              <a:rPr lang="ru-RU" sz="6000" dirty="0" smtClean="0"/>
              <a:t>Век живи, </a:t>
            </a:r>
          </a:p>
          <a:p>
            <a:r>
              <a:rPr lang="ru-RU" sz="6000" dirty="0" smtClean="0"/>
              <a:t>век учись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8629688" cy="3429024"/>
          </a:xfrm>
        </p:spPr>
        <p:txBody>
          <a:bodyPr/>
          <a:lstStyle/>
          <a:p>
            <a:r>
              <a:rPr lang="ru-RU" sz="4400" dirty="0" smtClean="0"/>
              <a:t>Что означает слово «библиотека», известно, конечно, всем с детства. При этом «</a:t>
            </a:r>
            <a:r>
              <a:rPr lang="ru-RU" sz="4400" dirty="0" err="1" smtClean="0"/>
              <a:t>библио</a:t>
            </a:r>
            <a:r>
              <a:rPr lang="ru-RU" sz="4400" dirty="0" smtClean="0"/>
              <a:t>» – книга, а что означает в переводе с греческого «</a:t>
            </a:r>
            <a:r>
              <a:rPr lang="ru-RU" sz="4400" dirty="0" err="1" smtClean="0"/>
              <a:t>тека</a:t>
            </a:r>
            <a:r>
              <a:rPr lang="ru-RU" sz="4400" dirty="0" smtClean="0"/>
              <a:t>»?</a:t>
            </a:r>
          </a:p>
        </p:txBody>
      </p:sp>
      <p:pic>
        <p:nvPicPr>
          <p:cNvPr id="4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143116"/>
            <a:ext cx="7215238" cy="3143272"/>
          </a:xfrm>
        </p:spPr>
        <p:txBody>
          <a:bodyPr/>
          <a:lstStyle/>
          <a:p>
            <a:r>
              <a:rPr lang="ru-RU" sz="6000" dirty="0" smtClean="0"/>
              <a:t>Библиотека - [греч. </a:t>
            </a:r>
            <a:r>
              <a:rPr lang="en-US" sz="6000" dirty="0" err="1" smtClean="0"/>
              <a:t>biblioth</a:t>
            </a:r>
            <a:r>
              <a:rPr lang="en-US" sz="6000" i="1" dirty="0" err="1" smtClean="0"/>
              <a:t>e</a:t>
            </a:r>
            <a:r>
              <a:rPr lang="en-US" sz="6000" dirty="0" err="1" smtClean="0"/>
              <a:t>k</a:t>
            </a:r>
            <a:r>
              <a:rPr lang="en-US" sz="6000" i="1" dirty="0" err="1" smtClean="0"/>
              <a:t>e</a:t>
            </a:r>
            <a:r>
              <a:rPr lang="en-US" sz="6000" dirty="0" smtClean="0"/>
              <a:t> &lt; </a:t>
            </a:r>
            <a:r>
              <a:rPr lang="en-US" sz="6000" dirty="0" err="1" smtClean="0"/>
              <a:t>biblion</a:t>
            </a:r>
            <a:r>
              <a:rPr lang="en-US" sz="6000" dirty="0" smtClean="0"/>
              <a:t> </a:t>
            </a:r>
            <a:r>
              <a:rPr lang="ru-RU" sz="6000" dirty="0" smtClean="0"/>
              <a:t>книга + </a:t>
            </a:r>
            <a:r>
              <a:rPr lang="en-US" sz="6000" dirty="0" err="1" smtClean="0"/>
              <a:t>th</a:t>
            </a:r>
            <a:r>
              <a:rPr lang="en-US" sz="6000" i="1" dirty="0" err="1" smtClean="0"/>
              <a:t>e</a:t>
            </a:r>
            <a:r>
              <a:rPr lang="en-US" sz="6000" dirty="0" err="1" smtClean="0"/>
              <a:t>k</a:t>
            </a:r>
            <a:r>
              <a:rPr lang="en-US" sz="6000" i="1" dirty="0" err="1" smtClean="0"/>
              <a:t>e</a:t>
            </a:r>
            <a:r>
              <a:rPr lang="en-US" sz="6000" dirty="0" smtClean="0"/>
              <a:t> </a:t>
            </a:r>
            <a:r>
              <a:rPr lang="ru-RU" sz="6000" u="sng" dirty="0" smtClean="0"/>
              <a:t>хранилище</a:t>
            </a:r>
            <a:r>
              <a:rPr lang="ru-RU" sz="6000" dirty="0" smtClean="0"/>
              <a:t>]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Вопрос № 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928802"/>
            <a:ext cx="8343936" cy="3143272"/>
          </a:xfrm>
        </p:spPr>
        <p:txBody>
          <a:bodyPr/>
          <a:lstStyle/>
          <a:p>
            <a:r>
              <a:rPr lang="ru-RU" sz="4000" dirty="0" smtClean="0"/>
              <a:t>Этот немецкий изобретатель сделал самое великое открытие – сделал книгу доступной многим. Книгу он называл не иначе как «Зерцало спасения человеческого».</a:t>
            </a:r>
            <a:endParaRPr lang="ru-RU" sz="4000" dirty="0"/>
          </a:p>
        </p:txBody>
      </p:sp>
      <p:pic>
        <p:nvPicPr>
          <p:cNvPr id="4" name="в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Ответ на вопрос № 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1857364"/>
            <a:ext cx="5072098" cy="4143404"/>
          </a:xfrm>
        </p:spPr>
        <p:txBody>
          <a:bodyPr/>
          <a:lstStyle/>
          <a:p>
            <a:r>
              <a:rPr lang="ru-RU" sz="6000" dirty="0" smtClean="0"/>
              <a:t>Иоганн </a:t>
            </a:r>
            <a:r>
              <a:rPr lang="ru-RU" sz="6000" dirty="0" err="1" smtClean="0"/>
              <a:t>Гутенберг</a:t>
            </a:r>
            <a:endParaRPr lang="ru-RU" sz="4800" dirty="0"/>
          </a:p>
        </p:txBody>
      </p:sp>
      <p:pic>
        <p:nvPicPr>
          <p:cNvPr id="4" name="Рисунок 3" descr="гутенберг иоган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2567627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гутенберг. библия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4000504"/>
            <a:ext cx="1928826" cy="214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5694</TotalTime>
  <Words>871</Words>
  <Application>Microsoft Office PowerPoint</Application>
  <PresentationFormat>Экран (4:3)</PresentationFormat>
  <Paragraphs>133</Paragraphs>
  <Slides>51</Slides>
  <Notes>0</Notes>
  <HiddenSlides>0</HiddenSlides>
  <MMClips>25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Diseño predeterminado</vt:lpstr>
      <vt:lpstr>Слайд 1</vt:lpstr>
      <vt:lpstr>Вопрос № 1 </vt:lpstr>
      <vt:lpstr>Ответ на вопрос № 1</vt:lpstr>
      <vt:lpstr>Вопрос № 2</vt:lpstr>
      <vt:lpstr>Ответ на вопрос № 2</vt:lpstr>
      <vt:lpstr>Вопрос № 3</vt:lpstr>
      <vt:lpstr>Ответ на вопрос № 3</vt:lpstr>
      <vt:lpstr>Вопрос № 4</vt:lpstr>
      <vt:lpstr>Ответ на вопрос № 4</vt:lpstr>
      <vt:lpstr>Вопрос № 5</vt:lpstr>
      <vt:lpstr>Ответ на вопрос № 5</vt:lpstr>
      <vt:lpstr>Вопрос № 6</vt:lpstr>
      <vt:lpstr>Ответ на вопрос № 6</vt:lpstr>
      <vt:lpstr>Вопрос № 7</vt:lpstr>
      <vt:lpstr>Ответ на вопрос № 7</vt:lpstr>
      <vt:lpstr>Вопрос № 8</vt:lpstr>
      <vt:lpstr>Ответ на вопрос № 8</vt:lpstr>
      <vt:lpstr>Вопрос № 9</vt:lpstr>
      <vt:lpstr>Ответ на вопрос № 9</vt:lpstr>
      <vt:lpstr>Вопрос № 10</vt:lpstr>
      <vt:lpstr>Ответ на вопрос № 10</vt:lpstr>
      <vt:lpstr>Вопрос № 11</vt:lpstr>
      <vt:lpstr>Ответ на вопрос № 11</vt:lpstr>
      <vt:lpstr>Вопрос № 12</vt:lpstr>
      <vt:lpstr>Ответ на вопрос № 12</vt:lpstr>
      <vt:lpstr>Вопрос № 13</vt:lpstr>
      <vt:lpstr>Ответ на вопрос № 13</vt:lpstr>
      <vt:lpstr>Вопрос № 14</vt:lpstr>
      <vt:lpstr>Ответ на вопрос № 14</vt:lpstr>
      <vt:lpstr>Вопрос № 15</vt:lpstr>
      <vt:lpstr>Ответ на вопрос № 15</vt:lpstr>
      <vt:lpstr>Вопрос № 16 </vt:lpstr>
      <vt:lpstr>Ответ на вопрос  № 16 </vt:lpstr>
      <vt:lpstr>Вопрос № 17</vt:lpstr>
      <vt:lpstr>Ответ на вопрос № 17</vt:lpstr>
      <vt:lpstr>Вопрос № 18</vt:lpstr>
      <vt:lpstr>Ответ на вопрос № 18</vt:lpstr>
      <vt:lpstr>Вопрос № 19</vt:lpstr>
      <vt:lpstr>Ответ на вопрос № 19</vt:lpstr>
      <vt:lpstr>Вопрос № 20</vt:lpstr>
      <vt:lpstr>Ответ на вопрос № 20</vt:lpstr>
      <vt:lpstr>Вопрос № 21</vt:lpstr>
      <vt:lpstr>Ответ на вопрос № 21</vt:lpstr>
      <vt:lpstr>Вопрос № 22</vt:lpstr>
      <vt:lpstr>Ответ на вопрос № 22</vt:lpstr>
      <vt:lpstr>Вопрос № 23</vt:lpstr>
      <vt:lpstr>Ответ на вопрос № 23</vt:lpstr>
      <vt:lpstr>Вопрос № 24</vt:lpstr>
      <vt:lpstr>Ответ на вопрос № 24</vt:lpstr>
      <vt:lpstr>Вопрос № 25</vt:lpstr>
      <vt:lpstr>Ответ на вопрос № 25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комп</cp:lastModifiedBy>
  <cp:revision>784</cp:revision>
  <dcterms:created xsi:type="dcterms:W3CDTF">2010-05-23T14:28:12Z</dcterms:created>
  <dcterms:modified xsi:type="dcterms:W3CDTF">2013-04-07T08:25:44Z</dcterms:modified>
</cp:coreProperties>
</file>