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FE115F-C2C1-4FFB-B343-5195495FBA44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E9D85C-ECB8-4378-9FDE-E84214AF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857628"/>
            <a:ext cx="3848104" cy="265749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Хайруллина</a:t>
            </a:r>
            <a:r>
              <a:rPr lang="ru-RU" dirty="0" smtClean="0"/>
              <a:t> Светлана Александровна</a:t>
            </a:r>
          </a:p>
          <a:p>
            <a:r>
              <a:rPr lang="ru-RU" dirty="0" smtClean="0"/>
              <a:t>учитель биологии </a:t>
            </a:r>
          </a:p>
          <a:p>
            <a:r>
              <a:rPr lang="ru-RU" dirty="0" smtClean="0"/>
              <a:t>высшая квалификационная категория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МАОУ «СШ№8» г. </a:t>
            </a:r>
            <a:r>
              <a:rPr lang="ru-RU" dirty="0" err="1" smtClean="0"/>
              <a:t>Когалым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85926"/>
            <a:ext cx="8229600" cy="1190029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урока : </a:t>
            </a:r>
            <a:r>
              <a:rPr lang="ru-RU" dirty="0" smtClean="0"/>
              <a:t>Практическая работа 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dirty="0" smtClean="0"/>
              <a:t>«Опорно-двигательная система» 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4714908"/>
          </a:xfrm>
        </p:spPr>
        <p:txBody>
          <a:bodyPr/>
          <a:lstStyle/>
          <a:p>
            <a:pPr algn="ctr"/>
            <a:r>
              <a:rPr lang="ru-RU" sz="2400" b="1" dirty="0" smtClean="0"/>
              <a:t>5. Оценка внешнего и внутреннего образовательных продукта ученика</a:t>
            </a:r>
          </a:p>
          <a:p>
            <a:r>
              <a:rPr lang="ru-RU" sz="2400" dirty="0" smtClean="0"/>
              <a:t>- оценивание  докладов  защиты мини- проектов;</a:t>
            </a:r>
          </a:p>
          <a:p>
            <a:r>
              <a:rPr lang="ru-RU" sz="2400" dirty="0" smtClean="0"/>
              <a:t>- оценивание презентаций;</a:t>
            </a:r>
          </a:p>
          <a:p>
            <a:r>
              <a:rPr lang="ru-RU" sz="2400" dirty="0" smtClean="0"/>
              <a:t>- оценивание выступлений.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1. Образовательная область: </a:t>
            </a:r>
            <a:r>
              <a:rPr lang="ru-RU" dirty="0" smtClean="0"/>
              <a:t>Биология</a:t>
            </a:r>
          </a:p>
          <a:p>
            <a:r>
              <a:rPr lang="ru-RU" b="1" dirty="0" smtClean="0"/>
              <a:t>Тема урока : </a:t>
            </a:r>
            <a:r>
              <a:rPr lang="ru-RU" dirty="0" smtClean="0"/>
              <a:t>Практическая работа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«Опорно-двигательная система» 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2.а)Цели учителя: </a:t>
            </a:r>
            <a:r>
              <a:rPr lang="ru-RU" dirty="0" smtClean="0"/>
              <a:t>создать условия для проведения данной практической работы и для реализации полученных результатов в виде мини-проектов.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б)Цели ученика: </a:t>
            </a:r>
            <a:r>
              <a:rPr lang="ru-RU" dirty="0" smtClean="0"/>
              <a:t>научится работать в группе; определять при помощи антропометрических методов показатели физического развития: гибкость, осанка, плоскостопие, сила, координация;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создать и оформить мини-проекты; создать практические рекомендации исходя из полученных результатов. </a:t>
            </a:r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в) Общие цели: </a:t>
            </a:r>
            <a:r>
              <a:rPr lang="ru-RU" dirty="0" smtClean="0"/>
              <a:t>согласование целей ученика и учителя, создание мини-проектов, как продуктов совместной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572560" cy="650085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3. Фундаментальные образовательные объекты:</a:t>
            </a:r>
          </a:p>
          <a:p>
            <a:r>
              <a:rPr lang="ru-RU" dirty="0" smtClean="0"/>
              <a:t>опорно-двигательная система, показатели физического развития: гибкость, плоскостопие, осанка, сила, координация.</a:t>
            </a:r>
          </a:p>
          <a:p>
            <a:endParaRPr lang="ru-RU" dirty="0" smtClean="0"/>
          </a:p>
          <a:p>
            <a:r>
              <a:rPr lang="ru-RU" b="1" dirty="0" smtClean="0"/>
              <a:t>4. Образовательная ситуация:</a:t>
            </a:r>
          </a:p>
          <a:p>
            <a:r>
              <a:rPr lang="ru-RU" b="1" dirty="0" smtClean="0"/>
              <a:t>а) образовательные проблемы: </a:t>
            </a:r>
          </a:p>
          <a:p>
            <a:r>
              <a:rPr lang="ru-RU" dirty="0" smtClean="0"/>
              <a:t>влияние образа жизни на развитие показателей физического развития;</a:t>
            </a:r>
          </a:p>
          <a:p>
            <a:r>
              <a:rPr lang="ru-RU" dirty="0" smtClean="0"/>
              <a:t>умение  проводить измерения и расчеты при помощи антропометрических методов;</a:t>
            </a:r>
          </a:p>
          <a:p>
            <a:r>
              <a:rPr lang="ru-RU" dirty="0" smtClean="0"/>
              <a:t>создание условий, направленных на создание комплекса рекомендаций, направленных на решение проблем физического развития, с учетом полученного  теоретического и практического опыта;</a:t>
            </a:r>
          </a:p>
          <a:p>
            <a:r>
              <a:rPr lang="ru-RU" dirty="0" smtClean="0"/>
              <a:t> максимальное устранение проблем, связанных с нарушениями опорно-двигательной системы.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б) ключевые компетенции и </a:t>
            </a:r>
            <a:r>
              <a:rPr lang="ru-RU" sz="2400" b="1" dirty="0" err="1" smtClean="0"/>
              <a:t>компетентностные</a:t>
            </a:r>
            <a:r>
              <a:rPr lang="ru-RU" sz="2400" b="1" dirty="0" smtClean="0"/>
              <a:t> задания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71546"/>
          <a:ext cx="8786874" cy="5072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58"/>
                <a:gridCol w="2928958"/>
                <a:gridCol w="2928958"/>
              </a:tblGrid>
              <a:tr h="56963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Учебно-познавательная компетентность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96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Общепредметная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</a:tr>
              <a:tr h="393282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Применение полученных знаний для решения конкретных вопросов</a:t>
                      </a:r>
                      <a:r>
                        <a:rPr lang="ru-RU" sz="2000" baseline="0" dirty="0" smtClean="0"/>
                        <a:t> в ходе работы над мини-проектами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Умение применять полученные знания в</a:t>
                      </a:r>
                      <a:r>
                        <a:rPr lang="ru-RU" sz="2000" baseline="0" dirty="0" smtClean="0"/>
                        <a:t> ходе проведения практической работы.</a:t>
                      </a:r>
                    </a:p>
                    <a:p>
                      <a:r>
                        <a:rPr lang="ru-RU" sz="2000" baseline="0" dirty="0" smtClean="0"/>
                        <a:t>Умение формировать правильные выводы, касательно выполненного действия .</a:t>
                      </a:r>
                    </a:p>
                    <a:p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Рассчитать по формулам показатели своего физического развития и сравнить с  теоретическими показателями.</a:t>
                      </a:r>
                    </a:p>
                    <a:p>
                      <a:pPr algn="l"/>
                      <a:r>
                        <a:rPr lang="ru-RU" sz="2000" dirty="0" smtClean="0"/>
                        <a:t>Создать ряд рекомендаций  по работе над улучшением показателей физического</a:t>
                      </a:r>
                      <a:r>
                        <a:rPr lang="ru-RU" sz="2000" baseline="0" dirty="0" smtClean="0"/>
                        <a:t> развития.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00043"/>
          <a:ext cx="8786874" cy="5715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58"/>
                <a:gridCol w="2928958"/>
                <a:gridCol w="2928958"/>
              </a:tblGrid>
              <a:tr h="872564">
                <a:tc gridSpan="3"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Информационная компетентность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25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Общепредметная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</a:tr>
              <a:tr h="396991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 с книжным текстом</a:t>
                      </a:r>
                      <a:r>
                        <a:rPr lang="ru-RU" sz="2000" baseline="0" dirty="0" smtClean="0"/>
                        <a:t> и</a:t>
                      </a:r>
                      <a:r>
                        <a:rPr lang="ru-RU" sz="2000" dirty="0" smtClean="0"/>
                        <a:t> интернетом.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Выделение основных понятий в тексте.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Определение пошаговых действий.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Прочитать текст, выделить определения понятий,</a:t>
                      </a:r>
                      <a:r>
                        <a:rPr lang="ru-RU" sz="2000" baseline="0" dirty="0" smtClean="0"/>
                        <a:t> которые касаются показателей физического развития. При помощи инструкционной карты определить  план пошаговых действий, определить цели и поставить задачи.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8786874" cy="5980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58"/>
                <a:gridCol w="2928958"/>
                <a:gridCol w="2928958"/>
              </a:tblGrid>
              <a:tr h="4499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Коммуникативная компетентность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99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Общепредметная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</a:tr>
              <a:tr h="5080162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Полилог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baseline="0" dirty="0" smtClean="0"/>
                        <a:t>коллективная дискуссия), диалог.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Групповая работа при выполнении задания. Распределение</a:t>
                      </a:r>
                      <a:r>
                        <a:rPr lang="ru-RU" sz="2000" baseline="0" dirty="0" smtClean="0"/>
                        <a:t> по группам согласно заранее предложенной </a:t>
                      </a:r>
                      <a:r>
                        <a:rPr lang="ru-RU" sz="2000" baseline="0" dirty="0" err="1" smtClean="0"/>
                        <a:t>подтеме</a:t>
                      </a:r>
                      <a:r>
                        <a:rPr lang="ru-RU" sz="2000" baseline="0" dirty="0" smtClean="0"/>
                        <a:t> практикума. Например: « Оценка показателей физического развития при помощи формул».</a:t>
                      </a:r>
                    </a:p>
                    <a:p>
                      <a:r>
                        <a:rPr lang="ru-RU" sz="2000" baseline="0" dirty="0" smtClean="0"/>
                        <a:t>Представление мини-проектов в форме презентации.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Определить варианты возможной подачи информации во время представления продукта групповой практической работы. </a:t>
                      </a:r>
                      <a:r>
                        <a:rPr lang="ru-RU" sz="2000" dirty="0" smtClean="0"/>
                        <a:t>Создать коллективно</a:t>
                      </a:r>
                      <a:r>
                        <a:rPr lang="ru-RU" sz="2000" baseline="0" dirty="0" smtClean="0"/>
                        <a:t> тексты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мини-проектов и докладов.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642918"/>
          <a:ext cx="8786874" cy="557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58"/>
                <a:gridCol w="2928958"/>
                <a:gridCol w="2928958"/>
              </a:tblGrid>
              <a:tr h="5306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Социально-трудовая компетентность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6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Общепредметная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Задание</a:t>
                      </a:r>
                      <a:endParaRPr lang="ru-RU" sz="2000" dirty="0"/>
                    </a:p>
                  </a:txBody>
                  <a:tcPr/>
                </a:tc>
              </a:tr>
              <a:tr h="4510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Навыки оформления</a:t>
                      </a:r>
                      <a:r>
                        <a:rPr lang="ru-RU" sz="2000" baseline="0" dirty="0" smtClean="0"/>
                        <a:t> мини- проектов и составления презентаций.</a:t>
                      </a:r>
                      <a:r>
                        <a:rPr lang="ru-RU" sz="2000" dirty="0" smtClean="0"/>
                        <a:t> Работа</a:t>
                      </a:r>
                      <a:r>
                        <a:rPr lang="ru-RU" sz="2000" baseline="0" dirty="0" smtClean="0"/>
                        <a:t> с инструментами.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Проведение практической работы, получение и закрепление умений и навыков работы с антропометрическими</a:t>
                      </a:r>
                      <a:r>
                        <a:rPr lang="ru-RU" sz="2000" baseline="0" dirty="0" smtClean="0"/>
                        <a:t> методами</a:t>
                      </a:r>
                      <a:r>
                        <a:rPr lang="ru-RU" sz="2000" dirty="0" smtClean="0"/>
                        <a:t>. Объединение отдельных продуктов исследования , преобразуя его в общий продукт в виде</a:t>
                      </a:r>
                      <a:r>
                        <a:rPr lang="ru-RU" sz="2000" baseline="0" dirty="0" smtClean="0"/>
                        <a:t> мини-проектов.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Определить</a:t>
                      </a:r>
                      <a:r>
                        <a:rPr lang="ru-RU" sz="2000" baseline="0" dirty="0" smtClean="0"/>
                        <a:t> показатели физического развития при помощи ряда специальных инструментов.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/>
                        <a:t>Оформить</a:t>
                      </a:r>
                      <a:r>
                        <a:rPr lang="ru-RU" sz="2000" baseline="0" smtClean="0"/>
                        <a:t> </a:t>
                      </a:r>
                      <a:r>
                        <a:rPr lang="ru-RU" sz="2000" baseline="0" dirty="0" smtClean="0"/>
                        <a:t>мини-проекты и сопровождающие их презентации согласно общепринятой структуре.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58246" cy="57150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в) Образовательные продукты: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Оформленные в печатном варианте мини-проекты по теме «Опорно-двигательная система».</a:t>
            </a:r>
          </a:p>
          <a:p>
            <a:endParaRPr lang="ru-RU" sz="2400" dirty="0" smtClean="0"/>
          </a:p>
          <a:p>
            <a:r>
              <a:rPr lang="ru-RU" sz="2400" dirty="0" smtClean="0"/>
              <a:t>Представление мини-проектов в форме презентаций.</a:t>
            </a:r>
          </a:p>
          <a:p>
            <a:endParaRPr lang="ru-RU" sz="2400" dirty="0" smtClean="0"/>
          </a:p>
          <a:p>
            <a:r>
              <a:rPr lang="ru-RU" sz="2400" dirty="0" smtClean="0"/>
              <a:t>Рекомендации  направленные на решение проблем физического развития, с учетом полученного  теоретического и практического опыта.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err="1" smtClean="0"/>
              <a:t>д</a:t>
            </a:r>
            <a:r>
              <a:rPr lang="ru-RU" b="1" dirty="0" smtClean="0"/>
              <a:t>) Рефлексия </a:t>
            </a:r>
          </a:p>
          <a:p>
            <a:r>
              <a:rPr lang="ru-RU" dirty="0"/>
              <a:t>Ребята </a:t>
            </a:r>
            <a:r>
              <a:rPr lang="ru-RU" dirty="0" smtClean="0"/>
              <a:t>должны указать, что им понравилось, продолжив открытые предложения </a:t>
            </a:r>
            <a:r>
              <a:rPr lang="ru-RU" smtClean="0"/>
              <a:t>из перечня на рефлексивном экране:</a:t>
            </a:r>
            <a:endParaRPr lang="ru-RU" dirty="0"/>
          </a:p>
          <a:p>
            <a:pPr lvl="0"/>
            <a:r>
              <a:rPr lang="ru-RU" smtClean="0"/>
              <a:t> </a:t>
            </a:r>
            <a:r>
              <a:rPr lang="ru-RU" dirty="0"/>
              <a:t>я узнал…</a:t>
            </a:r>
          </a:p>
          <a:p>
            <a:pPr lvl="0"/>
            <a:r>
              <a:rPr lang="ru-RU" dirty="0"/>
              <a:t>было интересно…</a:t>
            </a:r>
          </a:p>
          <a:p>
            <a:pPr lvl="0"/>
            <a:r>
              <a:rPr lang="ru-RU" dirty="0"/>
              <a:t>было трудно…</a:t>
            </a:r>
          </a:p>
          <a:p>
            <a:pPr lvl="0"/>
            <a:r>
              <a:rPr lang="ru-RU" dirty="0"/>
              <a:t>я выполнял задания…</a:t>
            </a:r>
          </a:p>
          <a:p>
            <a:pPr lvl="0"/>
            <a:r>
              <a:rPr lang="ru-RU" dirty="0"/>
              <a:t>я понял, что…</a:t>
            </a:r>
          </a:p>
          <a:p>
            <a:pPr lvl="0"/>
            <a:r>
              <a:rPr lang="ru-RU" dirty="0"/>
              <a:t>теперь я могу…</a:t>
            </a:r>
          </a:p>
          <a:p>
            <a:pPr lvl="0"/>
            <a:r>
              <a:rPr lang="ru-RU" dirty="0"/>
              <a:t>я почувствовал, что…</a:t>
            </a:r>
          </a:p>
          <a:p>
            <a:pPr lvl="0"/>
            <a:r>
              <a:rPr lang="ru-RU" dirty="0"/>
              <a:t>я приобрел…</a:t>
            </a:r>
          </a:p>
          <a:p>
            <a:pPr lvl="0"/>
            <a:r>
              <a:rPr lang="ru-RU" dirty="0"/>
              <a:t>я научился…</a:t>
            </a:r>
          </a:p>
          <a:p>
            <a:pPr lvl="0"/>
            <a:r>
              <a:rPr lang="ru-RU" dirty="0"/>
              <a:t>у меня получилось …</a:t>
            </a:r>
          </a:p>
          <a:p>
            <a:pPr lvl="0"/>
            <a:r>
              <a:rPr lang="ru-RU" dirty="0"/>
              <a:t>я смог…</a:t>
            </a:r>
          </a:p>
          <a:p>
            <a:pPr lvl="0"/>
            <a:r>
              <a:rPr lang="ru-RU" dirty="0"/>
              <a:t>я попробую…</a:t>
            </a:r>
          </a:p>
          <a:p>
            <a:pPr lvl="0"/>
            <a:r>
              <a:rPr lang="ru-RU" dirty="0"/>
              <a:t>меня удивило…</a:t>
            </a:r>
          </a:p>
          <a:p>
            <a:pPr lvl="0"/>
            <a:r>
              <a:rPr lang="ru-RU" dirty="0"/>
              <a:t>урок дал мне для жизни…</a:t>
            </a:r>
          </a:p>
          <a:p>
            <a:pPr lvl="0"/>
            <a:r>
              <a:rPr lang="ru-RU" dirty="0"/>
              <a:t>мне захотелось…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599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Тема урока : Практическая работа       «Опорно-двигательная система»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"СОШ №7"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естественно-научных дисциплин</dc:title>
  <dc:creator>Учитель</dc:creator>
  <cp:lastModifiedBy>Admin</cp:lastModifiedBy>
  <cp:revision>45</cp:revision>
  <dcterms:created xsi:type="dcterms:W3CDTF">2014-04-24T07:03:53Z</dcterms:created>
  <dcterms:modified xsi:type="dcterms:W3CDTF">2016-03-06T08:48:49Z</dcterms:modified>
</cp:coreProperties>
</file>