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CC"/>
    <a:srgbClr val="660066"/>
    <a:srgbClr val="000000"/>
    <a:srgbClr val="00FF00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2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3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4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15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6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7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8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9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20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1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2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3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4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5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6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7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8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9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30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31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32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33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34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35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36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37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38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39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40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41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42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43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44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3045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08AE6779-295B-4F86-A83D-EAF0FE712152}" type="datetimeFigureOut">
              <a:rPr lang="ru-RU"/>
              <a:pPr/>
              <a:t>19.09.2010</a:t>
            </a:fld>
            <a:endParaRPr lang="ru-RU"/>
          </a:p>
        </p:txBody>
      </p:sp>
      <p:sp>
        <p:nvSpPr>
          <p:cNvPr id="43046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304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304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3049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BEC8B2F-DD3F-4731-A949-FA80C732C7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7D5560-F52B-413B-8469-3BDFF8E141D2}" type="datetimeFigureOut">
              <a:rPr lang="ru-RU"/>
              <a:pPr/>
              <a:t>19.09.2010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50B89-5715-46F2-8866-06EB9EAAC7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D02EED-59E1-43D8-9CE3-D7D5026FA516}" type="datetimeFigureOut">
              <a:rPr lang="ru-RU"/>
              <a:pPr/>
              <a:t>19.09.2010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B65CC-4B00-4D53-9365-5A4241F9D5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389D97-08B9-4906-BE7E-EB4BFE4CAE06}" type="datetimeFigureOut">
              <a:rPr lang="ru-RU"/>
              <a:pPr/>
              <a:t>19.09.2010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7ED54-67B0-42A1-A0F6-00701B7792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EC1A5F-34AB-42D3-B938-4A1D7740EE64}" type="datetimeFigureOut">
              <a:rPr lang="ru-RU"/>
              <a:pPr/>
              <a:t>19.09.2010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D3C89-F305-4920-B663-D4E9A2701C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6D9DA1-E9D7-48FD-9D0A-94E563C15067}" type="datetimeFigureOut">
              <a:rPr lang="ru-RU"/>
              <a:pPr/>
              <a:t>19.09.2010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5EDE9-CC00-4546-AF93-A20B0C0FC9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D317C4-C38F-4331-BA24-6EEF355258DB}" type="datetimeFigureOut">
              <a:rPr lang="ru-RU"/>
              <a:pPr/>
              <a:t>19.09.2010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EECFA-24AB-4E08-96EC-B36E1F2D6B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DA3C48-9869-4E1F-93B1-D5FB6440B9B8}" type="datetimeFigureOut">
              <a:rPr lang="ru-RU"/>
              <a:pPr/>
              <a:t>19.09.2010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5D2D4-10DE-4BB8-BAE9-F98715263A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AA0AF7-C89F-4DDB-9471-6C69DB049369}" type="datetimeFigureOut">
              <a:rPr lang="ru-RU"/>
              <a:pPr/>
              <a:t>19.09.2010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84D87-E9B0-4EB3-8390-76DB3E8226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1805D8-75DF-4078-AC58-878CE534E366}" type="datetimeFigureOut">
              <a:rPr lang="ru-RU"/>
              <a:pPr/>
              <a:t>19.09.2010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EC081-5795-4A06-8F1A-5806CE7473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96F8C0-60CF-47E0-BAA7-B15B24D0942A}" type="datetimeFigureOut">
              <a:rPr lang="ru-RU"/>
              <a:pPr/>
              <a:t>19.09.2010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35083-1961-42E7-BB6F-07AE0A638C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1987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988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989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990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1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992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993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994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995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996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7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8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9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0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1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2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3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4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5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6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7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8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9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10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11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012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013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014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15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16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017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018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019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20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2021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2022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2023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C68CCED-092E-4BC1-8263-2D97CDD6CCB0}" type="datetimeFigureOut">
              <a:rPr lang="ru-RU"/>
              <a:pPr/>
              <a:t>19.09.2010</a:t>
            </a:fld>
            <a:endParaRPr lang="ru-RU"/>
          </a:p>
        </p:txBody>
      </p:sp>
      <p:sp>
        <p:nvSpPr>
          <p:cNvPr id="42024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42025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B576F2-B836-4484-A1D6-9C5D795CB18A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faqs.org/docs/factbook/flags/sx-lgflag.gi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hyperlink" Target="http://scratch.mit.edu/static/icons/buddy/396849_sm.png?t=2009-11-15+20:04:42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dic.academic.ru/pictures/enwiki/70/Flag_of_the_German_Empire.png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2.jpeg"/><Relationship Id="rId7" Type="http://schemas.openxmlformats.org/officeDocument/2006/relationships/image" Target="../media/image5.gif"/><Relationship Id="rId12" Type="http://schemas.openxmlformats.org/officeDocument/2006/relationships/hyperlink" Target="http://hiblogger.net/img/articles_img/6/e/9/1212-5gvvw.jpg" TargetMode="External"/><Relationship Id="rId2" Type="http://schemas.openxmlformats.org/officeDocument/2006/relationships/hyperlink" Target="http://img-fotki.yandex.ru/get/7/vibpxhgglzd.9af/0_234cd_f2a17eb2_X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rassokhin.narod.ru/catalogue_of_coins/flags/russia_empire.gif" TargetMode="External"/><Relationship Id="rId11" Type="http://schemas.openxmlformats.org/officeDocument/2006/relationships/image" Target="../media/image15.jpeg"/><Relationship Id="rId5" Type="http://schemas.openxmlformats.org/officeDocument/2006/relationships/image" Target="../media/image13.jpeg"/><Relationship Id="rId10" Type="http://schemas.openxmlformats.org/officeDocument/2006/relationships/hyperlink" Target="http://www.otziv.biz/foto/user_tovar/dzdfj7f5jz7.jpg" TargetMode="External"/><Relationship Id="rId4" Type="http://schemas.openxmlformats.org/officeDocument/2006/relationships/hyperlink" Target="http://nskshop.ru/uploads/posts/2009-03/1238421470_france.jpg" TargetMode="External"/><Relationship Id="rId9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moyamusika.ru/ya_imgs/f546/10.jpg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3.gif"/><Relationship Id="rId2" Type="http://schemas.openxmlformats.org/officeDocument/2006/relationships/hyperlink" Target="http://states-world.ru/flags/ger-fx10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doctor-divan.ru/images/main/00008.gif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states-world.ru/flags/gbr-fx.png" TargetMode="External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hyperlink" Target="http://states-world.ru/flags/ger-fx10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hiblogger.net/img/articles_img/6/e/9/1212-5gvvw.jpg" TargetMode="External"/><Relationship Id="rId5" Type="http://schemas.openxmlformats.org/officeDocument/2006/relationships/image" Target="../media/image5.gif"/><Relationship Id="rId4" Type="http://schemas.openxmlformats.org/officeDocument/2006/relationships/hyperlink" Target="http://mrassokhin.narod.ru/catalogue_of_coins/flags/russia_empire.gi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forum.faleristika.info:8080/download/file.php?id=159635&amp;sid=5bb98fce62a68861c85ae6311c07aad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029.radikal.ru/0802/5a/dc53febfcb8c.jpg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emperfavour.narod.ru/alexandr3.jp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14282" y="1500174"/>
            <a:ext cx="8786874" cy="2786082"/>
          </a:xfrm>
        </p:spPr>
        <p:txBody>
          <a:bodyPr/>
          <a:lstStyle/>
          <a:p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887788"/>
            <a:ext cx="6400800" cy="1755775"/>
          </a:xfrm>
        </p:spPr>
        <p:txBody>
          <a:bodyPr>
            <a:normAutofit/>
          </a:bodyPr>
          <a:lstStyle/>
          <a:p>
            <a:pPr marL="0" indent="0" algn="ctr">
              <a:buFont typeface="Wingdings" pitchFamily="2" charset="2"/>
              <a:buNone/>
            </a:pPr>
            <a:endParaRPr lang="ru-RU">
              <a:solidFill>
                <a:srgbClr val="89898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42852"/>
            <a:ext cx="9286908" cy="6715148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scadeU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Международные б</a:t>
            </a:r>
            <a:r>
              <a:rPr lang="ru-RU" sz="5400" b="1" cap="none" spc="0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локи </a:t>
            </a:r>
          </a:p>
          <a:p>
            <a:pPr algn="ctr"/>
            <a:r>
              <a:rPr lang="ru-RU" sz="5400" b="1" cap="none" spc="0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 союзы</a:t>
            </a:r>
            <a:endParaRPr lang="ru-RU" sz="5400" b="1" cap="none" spc="0" dirty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Сближение Англии и Франции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1903 г.</a:t>
            </a:r>
            <a:r>
              <a:rPr lang="ru-RU" dirty="0" smtClean="0">
                <a:solidFill>
                  <a:srgbClr val="00FF00"/>
                </a:solidFill>
              </a:rPr>
              <a:t>           Визит Эдуарда </a:t>
            </a:r>
            <a:r>
              <a:rPr lang="en-US" dirty="0" smtClean="0">
                <a:solidFill>
                  <a:srgbClr val="00FF00"/>
                </a:solidFill>
              </a:rPr>
              <a:t>VII</a:t>
            </a:r>
            <a:r>
              <a:rPr lang="ru-RU" dirty="0" smtClean="0">
                <a:solidFill>
                  <a:srgbClr val="00FF00"/>
                </a:solidFill>
              </a:rPr>
              <a:t> в</a:t>
            </a:r>
          </a:p>
          <a:p>
            <a:pPr>
              <a:buNone/>
            </a:pPr>
            <a:r>
              <a:rPr lang="ru-RU" dirty="0" smtClean="0">
                <a:solidFill>
                  <a:srgbClr val="00FF00"/>
                </a:solidFill>
              </a:rPr>
              <a:t>                     Париж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1904г.</a:t>
            </a:r>
            <a:r>
              <a:rPr lang="ru-RU" dirty="0" smtClean="0">
                <a:solidFill>
                  <a:srgbClr val="00FF00"/>
                </a:solidFill>
              </a:rPr>
              <a:t>            Соглашение по основным </a:t>
            </a:r>
          </a:p>
          <a:p>
            <a:pPr>
              <a:buNone/>
            </a:pPr>
            <a:r>
              <a:rPr lang="ru-RU" dirty="0" smtClean="0">
                <a:solidFill>
                  <a:srgbClr val="00FF00"/>
                </a:solidFill>
              </a:rPr>
              <a:t>                      колониальным вопросам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000232" y="1714488"/>
            <a:ext cx="978408" cy="484632"/>
          </a:xfrm>
          <a:prstGeom prst="rightArrow">
            <a:avLst/>
          </a:prstGeom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2000232" y="2857496"/>
            <a:ext cx="978408" cy="484632"/>
          </a:xfrm>
          <a:prstGeom prst="rightArrow">
            <a:avLst/>
          </a:prstGeom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2714612" y="4000504"/>
            <a:ext cx="2984962" cy="978408"/>
          </a:xfrm>
          <a:prstGeom prst="downArrow">
            <a:avLst/>
          </a:prstGeom>
          <a:ln w="7620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5103674"/>
            <a:ext cx="7143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76200">
                  <a:solidFill>
                    <a:srgbClr val="7030A0"/>
                  </a:solidFill>
                </a:ln>
                <a:solidFill>
                  <a:srgbClr val="00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АНТАНТА</a:t>
            </a:r>
          </a:p>
          <a:p>
            <a:pPr algn="ctr"/>
            <a:r>
              <a:rPr lang="ru-RU" sz="5400" b="1" cap="all" dirty="0" smtClean="0">
                <a:ln w="76200">
                  <a:solidFill>
                    <a:srgbClr val="7030A0"/>
                  </a:solidFill>
                </a:ln>
                <a:solidFill>
                  <a:srgbClr val="00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(1904)</a:t>
            </a:r>
            <a:endParaRPr lang="ru-RU" sz="5400" b="1" cap="all" spc="0" dirty="0">
              <a:ln w="76200">
                <a:solidFill>
                  <a:srgbClr val="7030A0"/>
                </a:solidFill>
              </a:ln>
              <a:solidFill>
                <a:srgbClr val="00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122" name="Picture 2" descr="Картинка 4 из 21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442910" y="3871911"/>
            <a:ext cx="3428998" cy="2543175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</p:pic>
      <p:pic>
        <p:nvPicPr>
          <p:cNvPr id="5124" name="Picture 4" descr="Картинка 3 из 51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6374524" y="4088522"/>
            <a:ext cx="2924944" cy="261401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Сближение России и  Англии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4916503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>
                <a:solidFill>
                  <a:srgbClr val="000000"/>
                </a:solidFill>
              </a:rPr>
              <a:t>1907г.          </a:t>
            </a:r>
            <a:r>
              <a:rPr lang="ru-RU" sz="4000" dirty="0" smtClean="0">
                <a:solidFill>
                  <a:srgbClr val="000000"/>
                </a:solidFill>
              </a:rPr>
              <a:t>Англо-Русское соглашение</a:t>
            </a:r>
            <a:endParaRPr lang="ru-RU" dirty="0" smtClean="0">
              <a:solidFill>
                <a:srgbClr val="000000"/>
              </a:solidFill>
            </a:endParaRPr>
          </a:p>
          <a:p>
            <a:pPr marL="514350" indent="-514350">
              <a:buNone/>
            </a:pPr>
            <a:r>
              <a:rPr lang="ru-RU" dirty="0" smtClean="0">
                <a:solidFill>
                  <a:srgbClr val="000000"/>
                </a:solidFill>
              </a:rPr>
              <a:t>                          </a:t>
            </a:r>
            <a:r>
              <a:rPr lang="ru-RU" sz="4000" b="1" dirty="0" smtClean="0">
                <a:solidFill>
                  <a:srgbClr val="00FF00"/>
                </a:solidFill>
              </a:rPr>
              <a:t>Суть</a:t>
            </a:r>
            <a:r>
              <a:rPr lang="ru-RU" dirty="0" smtClean="0">
                <a:solidFill>
                  <a:srgbClr val="000000"/>
                </a:solidFill>
              </a:rPr>
              <a:t>               </a:t>
            </a:r>
          </a:p>
          <a:p>
            <a:pPr marL="514350" indent="-514350"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marL="514350" indent="-514350">
              <a:buNone/>
            </a:pPr>
            <a:r>
              <a:rPr lang="ru-RU" dirty="0" smtClean="0">
                <a:solidFill>
                  <a:srgbClr val="000000"/>
                </a:solidFill>
              </a:rPr>
              <a:t> ИРАН                                 сферы влияния</a:t>
            </a:r>
          </a:p>
          <a:p>
            <a:pPr marL="514350" indent="-514350"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marL="514350" indent="-514350">
              <a:buNone/>
            </a:pPr>
            <a:r>
              <a:rPr lang="ru-RU" dirty="0" smtClean="0">
                <a:solidFill>
                  <a:srgbClr val="000000"/>
                </a:solidFill>
              </a:rPr>
              <a:t>АФГАНИСТАН          английская сфера влияния</a:t>
            </a:r>
          </a:p>
          <a:p>
            <a:pPr marL="514350" indent="-514350"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marL="514350" indent="-514350">
              <a:buNone/>
            </a:pPr>
            <a:r>
              <a:rPr lang="ru-RU" dirty="0" smtClean="0">
                <a:solidFill>
                  <a:srgbClr val="000000"/>
                </a:solidFill>
              </a:rPr>
              <a:t>ТИБЕТ            не вмешиваться в дела     </a:t>
            </a:r>
          </a:p>
          <a:p>
            <a:pPr marL="514350" indent="-514350">
              <a:buNone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1571604" y="1357298"/>
            <a:ext cx="714380" cy="484632"/>
          </a:xfrm>
          <a:prstGeom prst="rightArrow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2928934"/>
            <a:ext cx="2786082" cy="13430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</a:rPr>
              <a:t>Русская</a:t>
            </a:r>
          </a:p>
          <a:p>
            <a:pPr algn="ctr"/>
            <a:r>
              <a:rPr lang="ru-RU" sz="3200" b="1" dirty="0" smtClean="0">
                <a:solidFill>
                  <a:srgbClr val="000000"/>
                </a:solidFill>
              </a:rPr>
              <a:t>Английская   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1643042" y="3357562"/>
            <a:ext cx="978408" cy="484632"/>
          </a:xfrm>
          <a:prstGeom prst="rightArrow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2714612" y="4500570"/>
            <a:ext cx="978408" cy="484632"/>
          </a:xfrm>
          <a:prstGeom prst="rightArrow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571604" y="5715016"/>
            <a:ext cx="978408" cy="484632"/>
          </a:xfrm>
          <a:prstGeom prst="rightArrow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5004048" y="3140968"/>
            <a:ext cx="360040" cy="914400"/>
          </a:xfrm>
          <a:prstGeom prst="rightBrace">
            <a:avLst>
              <a:gd name="adj1" fmla="val 8333"/>
              <a:gd name="adj2" fmla="val 53030"/>
            </a:avLst>
          </a:prstGeom>
          <a:ln w="571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ru-RU" sz="11500" b="1" dirty="0" smtClean="0">
                <a:ln w="57150">
                  <a:solidFill>
                    <a:srgbClr val="FF000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результат</a:t>
            </a:r>
            <a:endParaRPr lang="ru-RU" sz="11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928934"/>
            <a:ext cx="8229600" cy="4530725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268760"/>
            <a:ext cx="4788024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57150">
                  <a:solidFill>
                    <a:srgbClr val="00FF00"/>
                  </a:solidFill>
                </a:ln>
                <a:solidFill>
                  <a:srgbClr val="FF33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АНТАНТА</a:t>
            </a:r>
            <a:r>
              <a:rPr lang="ru-RU" sz="2800" b="1" cap="none" spc="0" dirty="0" smtClean="0">
                <a:ln w="57150">
                  <a:solidFill>
                    <a:srgbClr val="00FF00"/>
                  </a:solidFill>
                </a:ln>
                <a:solidFill>
                  <a:schemeClr val="accent4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1907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43638" y="4919008"/>
            <a:ext cx="600036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Тройственный</a:t>
            </a:r>
          </a:p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союз</a:t>
            </a:r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Двойная стрелка вверх/вниз 5"/>
          <p:cNvSpPr/>
          <p:nvPr/>
        </p:nvSpPr>
        <p:spPr>
          <a:xfrm rot="18863616">
            <a:off x="2992957" y="2330038"/>
            <a:ext cx="1980887" cy="2931793"/>
          </a:xfrm>
          <a:prstGeom prst="upDownArrow">
            <a:avLst>
              <a:gd name="adj1" fmla="val 36742"/>
              <a:gd name="adj2" fmla="val 54721"/>
            </a:avLst>
          </a:prstGeom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3000364" y="3214686"/>
            <a:ext cx="1428760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987824" y="3140968"/>
            <a:ext cx="1727052" cy="164535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86116" y="2786058"/>
            <a:ext cx="1714512" cy="1643074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Картинка 3 из 270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1196752"/>
            <a:ext cx="2411760" cy="1954102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</p:pic>
      <p:pic>
        <p:nvPicPr>
          <p:cNvPr id="2052" name="Picture 4" descr="Картинка 32 из 607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1412776"/>
            <a:ext cx="2448272" cy="1966288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</p:pic>
      <p:pic>
        <p:nvPicPr>
          <p:cNvPr id="2054" name="Picture 6" descr="Картинка 15 из 143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52120" y="2953176"/>
            <a:ext cx="2884190" cy="2007499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</p:pic>
      <p:pic>
        <p:nvPicPr>
          <p:cNvPr id="2056" name="Picture 8" descr="Картинка 99 из 317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2924944"/>
            <a:ext cx="2592288" cy="1728192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</p:pic>
      <p:pic>
        <p:nvPicPr>
          <p:cNvPr id="2058" name="Picture 10" descr="Картинка 49 из 9082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9512" y="4293096"/>
            <a:ext cx="2520280" cy="1636055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</p:pic>
      <p:pic>
        <p:nvPicPr>
          <p:cNvPr id="2060" name="Picture 12" descr="Картинка 1 из 75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5536" y="5157192"/>
            <a:ext cx="2553607" cy="1700808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500"/>
                            </p:stCondLst>
                            <p:childTnLst>
                              <p:par>
                                <p:cTn id="4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700"/>
                            </p:stCondLst>
                            <p:childTnLst>
                              <p:par>
                                <p:cTn id="5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300"/>
                            </p:stCondLst>
                            <p:childTnLst>
                              <p:par>
                                <p:cTn id="5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300"/>
                            </p:stCondLst>
                            <p:childTnLst>
                              <p:par>
                                <p:cTn id="6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5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2300"/>
                            </p:stCondLst>
                            <p:childTnLst>
                              <p:par>
                                <p:cTn id="6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9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600" dirty="0" smtClean="0">
                <a:solidFill>
                  <a:schemeClr val="accent4">
                    <a:lumMod val="10000"/>
                  </a:schemeClr>
                </a:solidFill>
              </a:rPr>
              <a:t>Составить таблицу по § 3( стр.32-34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  <a:t>)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3000372"/>
          <a:ext cx="8786875" cy="2214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375"/>
                <a:gridCol w="1757375"/>
                <a:gridCol w="1757375"/>
                <a:gridCol w="1757375"/>
                <a:gridCol w="1757375"/>
              </a:tblGrid>
              <a:tr h="221457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Дата, год</a:t>
                      </a:r>
                      <a:endParaRPr lang="ru-RU" sz="2400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Войны в </a:t>
                      </a:r>
                    </a:p>
                    <a:p>
                      <a:r>
                        <a:rPr lang="ru-RU" sz="28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Европе</a:t>
                      </a:r>
                      <a:endParaRPr lang="ru-RU" sz="2800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Африка</a:t>
                      </a:r>
                      <a:endParaRPr lang="ru-RU" sz="2800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Азия</a:t>
                      </a:r>
                      <a:endParaRPr lang="ru-RU" sz="3200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Тихий,</a:t>
                      </a:r>
                    </a:p>
                    <a:p>
                      <a:r>
                        <a:rPr lang="ru-RU" sz="28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Атлантический</a:t>
                      </a:r>
                    </a:p>
                    <a:p>
                      <a:r>
                        <a:rPr lang="ru-RU" sz="28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океан</a:t>
                      </a:r>
                      <a:endParaRPr lang="ru-RU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14290"/>
            <a:ext cx="8136904" cy="2428892"/>
          </a:xfrm>
          <a:prstGeom prst="rect">
            <a:avLst/>
          </a:prstGeom>
          <a:noFill/>
        </p:spPr>
        <p:txBody>
          <a:bodyPr wrap="none">
            <a:prstTxWarp prst="textCascade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Франко-Прусская война</a:t>
            </a:r>
          </a:p>
        </p:txBody>
      </p:sp>
      <p:sp>
        <p:nvSpPr>
          <p:cNvPr id="5" name="Стрелка вниз 4"/>
          <p:cNvSpPr/>
          <p:nvPr/>
        </p:nvSpPr>
        <p:spPr>
          <a:xfrm rot="3186239">
            <a:off x="2436812" y="1927226"/>
            <a:ext cx="485775" cy="977900"/>
          </a:xfrm>
          <a:prstGeom prst="downArrow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8179605">
            <a:off x="6157913" y="1908175"/>
            <a:ext cx="484188" cy="979487"/>
          </a:xfrm>
          <a:prstGeom prst="downArrow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0063" y="2928938"/>
            <a:ext cx="3071812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Объединение Германии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500688" y="3000375"/>
            <a:ext cx="3071812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Объединение Италии</a:t>
            </a:r>
          </a:p>
        </p:txBody>
      </p:sp>
      <p:sp>
        <p:nvSpPr>
          <p:cNvPr id="10" name="Выгнутая влево стрелка 9"/>
          <p:cNvSpPr/>
          <p:nvPr/>
        </p:nvSpPr>
        <p:spPr>
          <a:xfrm rot="18707557">
            <a:off x="1232694" y="4112419"/>
            <a:ext cx="731837" cy="2676525"/>
          </a:xfrm>
          <a:prstGeom prst="curvedRightArrow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 rot="2910174">
            <a:off x="7142957" y="4118768"/>
            <a:ext cx="730250" cy="2614613"/>
          </a:xfrm>
          <a:prstGeom prst="curvedLeftArrow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143108" y="4357694"/>
            <a:ext cx="5072098" cy="1571619"/>
          </a:xfrm>
          <a:prstGeom prst="ellips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Перегруппировка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сил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9" grpId="0" animBg="1"/>
      <p:bldP spid="10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sz="6000" b="1" dirty="0">
                <a:solidFill>
                  <a:srgbClr val="00B050"/>
                </a:solidFill>
              </a:rPr>
              <a:t>Европа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142976" y="1600200"/>
            <a:ext cx="6500858" cy="4525963"/>
          </a:xfrm>
          <a:noFill/>
          <a:ln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r>
              <a:rPr lang="ru-RU" b="1" kern="1200" dirty="0">
                <a:solidFill>
                  <a:schemeClr val="accent5">
                    <a:lumMod val="10000"/>
                  </a:schemeClr>
                </a:solidFill>
                <a:effectLst/>
                <a:latin typeface="+mn-lt"/>
                <a:ea typeface="+mn-ea"/>
                <a:cs typeface="+mn-cs"/>
              </a:rPr>
              <a:t>Англия                     Германия</a:t>
            </a:r>
          </a:p>
          <a:p>
            <a:pPr fontAlgn="auto"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endParaRPr lang="ru-RU" b="1" kern="1200" dirty="0">
              <a:solidFill>
                <a:schemeClr val="accent5">
                  <a:lumMod val="10000"/>
                </a:schemeClr>
              </a:solidFill>
              <a:effectLst/>
              <a:latin typeface="+mn-lt"/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r>
              <a:rPr lang="ru-RU" b="1" kern="1200" dirty="0">
                <a:solidFill>
                  <a:schemeClr val="accent5">
                    <a:lumMod val="10000"/>
                  </a:schemeClr>
                </a:solidFill>
                <a:effectLst/>
                <a:latin typeface="+mn-lt"/>
                <a:ea typeface="+mn-ea"/>
                <a:cs typeface="+mn-cs"/>
              </a:rPr>
              <a:t>Франция                 Германия</a:t>
            </a:r>
          </a:p>
          <a:p>
            <a:pPr fontAlgn="auto"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endParaRPr lang="ru-RU" b="1" kern="1200" dirty="0">
              <a:solidFill>
                <a:schemeClr val="accent5">
                  <a:lumMod val="10000"/>
                </a:schemeClr>
              </a:solidFill>
              <a:effectLst/>
              <a:latin typeface="+mn-lt"/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r>
              <a:rPr lang="ru-RU" b="1" kern="1200" dirty="0">
                <a:solidFill>
                  <a:schemeClr val="accent5">
                    <a:lumMod val="10000"/>
                  </a:schemeClr>
                </a:solidFill>
                <a:effectLst/>
                <a:latin typeface="+mn-lt"/>
                <a:ea typeface="+mn-ea"/>
                <a:cs typeface="+mn-cs"/>
              </a:rPr>
              <a:t>Англия          </a:t>
            </a:r>
            <a:r>
              <a:rPr lang="ru-RU" b="1" kern="1200" dirty="0">
                <a:ln w="76200" cmpd="dbl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          </a:t>
            </a:r>
            <a:r>
              <a:rPr lang="ru-RU" b="1" kern="1200" dirty="0" smtClean="0">
                <a:solidFill>
                  <a:schemeClr val="accent5">
                    <a:lumMod val="10000"/>
                  </a:schemeClr>
                </a:solidFill>
                <a:effectLst/>
                <a:latin typeface="+mn-lt"/>
                <a:ea typeface="+mn-ea"/>
                <a:cs typeface="+mn-cs"/>
              </a:rPr>
              <a:t>Россия</a:t>
            </a:r>
            <a:endParaRPr lang="ru-RU" b="1" kern="1200" dirty="0">
              <a:solidFill>
                <a:schemeClr val="accent5">
                  <a:lumMod val="10000"/>
                </a:schemeClr>
              </a:solidFill>
              <a:effectLst/>
              <a:latin typeface="+mn-lt"/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endParaRPr lang="ru-RU" b="1" kern="1200" dirty="0">
              <a:solidFill>
                <a:schemeClr val="accent5">
                  <a:lumMod val="10000"/>
                </a:schemeClr>
              </a:solidFill>
              <a:effectLst/>
              <a:latin typeface="+mn-lt"/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r>
              <a:rPr lang="ru-RU" b="1" kern="1200" smtClean="0">
                <a:solidFill>
                  <a:schemeClr val="accent5">
                    <a:lumMod val="10000"/>
                  </a:schemeClr>
                </a:solidFill>
                <a:effectLst/>
                <a:latin typeface="+mn-lt"/>
                <a:ea typeface="+mn-ea"/>
                <a:cs typeface="+mn-cs"/>
              </a:rPr>
              <a:t>Россия                    Германия</a:t>
            </a:r>
            <a:endParaRPr lang="ru-RU" b="1" kern="1200" dirty="0">
              <a:solidFill>
                <a:schemeClr val="accent5">
                  <a:lumMod val="10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3635896" y="1484784"/>
            <a:ext cx="857250" cy="6429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635896" y="1484784"/>
            <a:ext cx="928688" cy="64293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3635896" y="2708920"/>
            <a:ext cx="857250" cy="64293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635896" y="2708920"/>
            <a:ext cx="928687" cy="64293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347864" y="3717032"/>
            <a:ext cx="1197275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76200" cmpd="dbl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? 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76200" cmpd="dbl">
                <a:solidFill>
                  <a:srgbClr val="C00000"/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47864" y="4869160"/>
            <a:ext cx="982962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57150" cmpd="sng">
                  <a:solidFill>
                    <a:srgbClr val="C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?</a:t>
            </a:r>
            <a:r>
              <a:rPr lang="ru-RU" sz="5400" b="1" dirty="0" smtClean="0">
                <a:ln w="76200" cmpd="dbl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 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</a:endParaRPr>
          </a:p>
        </p:txBody>
      </p:sp>
      <p:pic>
        <p:nvPicPr>
          <p:cNvPr id="11266" name="Picture 2" descr="Картинка 3 из 31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535" y="548680"/>
            <a:ext cx="1836465" cy="1223161"/>
          </a:xfrm>
          <a:prstGeom prst="rect">
            <a:avLst/>
          </a:prstGeom>
          <a:noFill/>
        </p:spPr>
      </p:pic>
      <p:pic>
        <p:nvPicPr>
          <p:cNvPr id="11268" name="Picture 4" descr="Картинка 10 из 2709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76672"/>
            <a:ext cx="1698718" cy="1143000"/>
          </a:xfrm>
          <a:prstGeom prst="rect">
            <a:avLst/>
          </a:prstGeom>
          <a:noFill/>
        </p:spPr>
      </p:pic>
      <p:pic>
        <p:nvPicPr>
          <p:cNvPr id="13" name="Picture 2" descr="Картинка 3 из 31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7535" y="5634839"/>
            <a:ext cx="1836465" cy="1223161"/>
          </a:xfrm>
          <a:prstGeom prst="rect">
            <a:avLst/>
          </a:prstGeom>
          <a:noFill/>
        </p:spPr>
      </p:pic>
      <p:pic>
        <p:nvPicPr>
          <p:cNvPr id="11270" name="Picture 6" descr="Картинка 73 из 2709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>
            <a:off x="-292973" y="2425828"/>
            <a:ext cx="1764457" cy="1178512"/>
          </a:xfrm>
          <a:prstGeom prst="rect">
            <a:avLst/>
          </a:prstGeom>
          <a:noFill/>
        </p:spPr>
      </p:pic>
      <p:pic>
        <p:nvPicPr>
          <p:cNvPr id="11272" name="Picture 8" descr="Картинка 122 из 2709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512" y="5659037"/>
            <a:ext cx="1800202" cy="1198963"/>
          </a:xfrm>
          <a:prstGeom prst="rect">
            <a:avLst/>
          </a:prstGeom>
          <a:noFill/>
        </p:spPr>
      </p:pic>
      <p:pic>
        <p:nvPicPr>
          <p:cNvPr id="15" name="Picture 8" descr="Картинка 122 из 2709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5400000">
            <a:off x="7644417" y="3513596"/>
            <a:ext cx="1800202" cy="1198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0"/>
                            </p:stCondLst>
                            <p:childTnLst>
                              <p:par>
                                <p:cTn id="62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4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4294967295"/>
          </p:nvPr>
        </p:nvSpPr>
        <p:spPr>
          <a:xfrm>
            <a:off x="0" y="214313"/>
            <a:ext cx="9144000" cy="59118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                     </a:t>
            </a:r>
            <a:r>
              <a:rPr lang="ru-RU" dirty="0" smtClean="0"/>
              <a:t>  </a:t>
            </a:r>
            <a:r>
              <a:rPr lang="ru-RU" b="1" dirty="0" smtClean="0">
                <a:solidFill>
                  <a:srgbClr val="002060"/>
                </a:solidFill>
              </a:rPr>
              <a:t>6 </a:t>
            </a:r>
            <a:r>
              <a:rPr lang="ru-RU" b="1" dirty="0">
                <a:solidFill>
                  <a:srgbClr val="002060"/>
                </a:solidFill>
              </a:rPr>
              <a:t>мая 1873г.</a:t>
            </a:r>
          </a:p>
          <a:p>
            <a:pPr>
              <a:buFont typeface="Wingdings" pitchFamily="2" charset="2"/>
              <a:buNone/>
            </a:pPr>
            <a:r>
              <a:rPr lang="ru-RU" b="1" dirty="0">
                <a:solidFill>
                  <a:srgbClr val="002060"/>
                </a:solidFill>
              </a:rPr>
              <a:t>Германия                                  </a:t>
            </a:r>
            <a:r>
              <a:rPr lang="ru-RU" b="1" dirty="0" smtClean="0">
                <a:solidFill>
                  <a:srgbClr val="002060"/>
                </a:solidFill>
              </a:rPr>
              <a:t>Россия</a:t>
            </a:r>
            <a:endParaRPr lang="ru-RU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b="1" dirty="0">
                <a:solidFill>
                  <a:srgbClr val="002060"/>
                </a:solidFill>
              </a:rPr>
              <a:t>                      </a:t>
            </a:r>
            <a:r>
              <a:rPr lang="ru-RU" b="1" dirty="0" smtClean="0">
                <a:solidFill>
                  <a:srgbClr val="002060"/>
                </a:solidFill>
              </a:rPr>
              <a:t>  6 </a:t>
            </a:r>
            <a:r>
              <a:rPr lang="ru-RU" b="1" dirty="0">
                <a:solidFill>
                  <a:srgbClr val="002060"/>
                </a:solidFill>
              </a:rPr>
              <a:t>июня 1873г.</a:t>
            </a:r>
          </a:p>
          <a:p>
            <a:pPr>
              <a:buFont typeface="Wingdings" pitchFamily="2" charset="2"/>
              <a:buNone/>
            </a:pPr>
            <a:r>
              <a:rPr lang="ru-RU" b="1" dirty="0">
                <a:solidFill>
                  <a:srgbClr val="002060"/>
                </a:solidFill>
              </a:rPr>
              <a:t>Германия, Россия       </a:t>
            </a:r>
            <a:r>
              <a:rPr lang="ru-RU" b="1" dirty="0" smtClean="0">
                <a:solidFill>
                  <a:srgbClr val="002060"/>
                </a:solidFill>
              </a:rPr>
              <a:t>    Австро-Венгрия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Крест 3"/>
          <p:cNvSpPr/>
          <p:nvPr/>
        </p:nvSpPr>
        <p:spPr>
          <a:xfrm>
            <a:off x="4143372" y="857232"/>
            <a:ext cx="842962" cy="842963"/>
          </a:xfrm>
          <a:prstGeom prst="plus">
            <a:avLst>
              <a:gd name="adj" fmla="val 35435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Крест 4"/>
          <p:cNvSpPr/>
          <p:nvPr/>
        </p:nvSpPr>
        <p:spPr>
          <a:xfrm>
            <a:off x="4143375" y="2500313"/>
            <a:ext cx="842963" cy="842962"/>
          </a:xfrm>
          <a:prstGeom prst="plus">
            <a:avLst>
              <a:gd name="adj" fmla="val 35435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право с вырезом 5"/>
          <p:cNvSpPr/>
          <p:nvPr/>
        </p:nvSpPr>
        <p:spPr>
          <a:xfrm rot="5400000">
            <a:off x="4154478" y="2489200"/>
            <a:ext cx="977900" cy="2714625"/>
          </a:xfrm>
          <a:prstGeom prst="notched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4286256"/>
            <a:ext cx="9144000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Союз трех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 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     императоров</a:t>
            </a:r>
            <a:b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</a:b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(консультативный)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8" name="Picture 2" descr="Картинка 3 из 31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40968"/>
            <a:ext cx="2270383" cy="1512168"/>
          </a:xfrm>
          <a:prstGeom prst="rect">
            <a:avLst/>
          </a:prstGeom>
          <a:noFill/>
        </p:spPr>
      </p:pic>
      <p:pic>
        <p:nvPicPr>
          <p:cNvPr id="9" name="Picture 6" descr="Картинка 15 из 143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417841"/>
            <a:ext cx="2339752" cy="1440159"/>
          </a:xfrm>
          <a:prstGeom prst="rect">
            <a:avLst/>
          </a:prstGeom>
          <a:noFill/>
        </p:spPr>
      </p:pic>
      <p:pic>
        <p:nvPicPr>
          <p:cNvPr id="10" name="Picture 12" descr="Картинка 1 из 75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73619" y="3068960"/>
            <a:ext cx="2270381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860"/>
                            </p:stCondLst>
                            <p:childTnLst>
                              <p:par>
                                <p:cTn id="6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</a:t>
            </a:r>
            <a:r>
              <a:rPr lang="ru-RU" sz="4000" b="1" dirty="0" smtClean="0">
                <a:solidFill>
                  <a:srgbClr val="002060"/>
                </a:solidFill>
              </a:rPr>
              <a:t>Стр. 458-459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                Докажите,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что союз был ненадежный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FF00"/>
                </a:solidFill>
              </a:rPr>
              <a:t>Результат</a:t>
            </a:r>
            <a:br>
              <a:rPr lang="ru-RU" dirty="0" smtClean="0">
                <a:solidFill>
                  <a:srgbClr val="00FF00"/>
                </a:solidFill>
              </a:rPr>
            </a:br>
            <a:endParaRPr lang="ru-RU" dirty="0">
              <a:solidFill>
                <a:srgbClr val="00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</a:t>
            </a:r>
            <a:r>
              <a:rPr lang="ru-RU" dirty="0" smtClean="0">
                <a:solidFill>
                  <a:srgbClr val="FF0000"/>
                </a:solidFill>
              </a:rPr>
              <a:t>Необходимы гарантии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1881г</a:t>
            </a:r>
            <a:r>
              <a:rPr lang="ru-RU" sz="2800" dirty="0" smtClean="0">
                <a:solidFill>
                  <a:srgbClr val="002060"/>
                </a:solidFill>
              </a:rPr>
              <a:t>.             «</a:t>
            </a:r>
            <a:r>
              <a:rPr lang="ru-RU" sz="2800" u="sng" dirty="0" smtClean="0">
                <a:solidFill>
                  <a:srgbClr val="002060"/>
                </a:solidFill>
              </a:rPr>
              <a:t>Союз трех императоров</a:t>
            </a:r>
            <a:r>
              <a:rPr lang="ru-RU" sz="2800" dirty="0" smtClean="0">
                <a:solidFill>
                  <a:srgbClr val="002060"/>
                </a:solidFill>
              </a:rPr>
              <a:t>»-2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                          </a:t>
            </a:r>
            <a:r>
              <a:rPr lang="ru-RU" sz="2800" i="1" dirty="0" smtClean="0">
                <a:solidFill>
                  <a:srgbClr val="002060"/>
                </a:solidFill>
              </a:rPr>
              <a:t>суть</a:t>
            </a:r>
            <a:r>
              <a:rPr lang="ru-RU" sz="2800" dirty="0" smtClean="0">
                <a:solidFill>
                  <a:srgbClr val="002060"/>
                </a:solidFill>
              </a:rPr>
              <a:t> – нейтралитет в конфликтах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 1882 г.             «</a:t>
            </a:r>
            <a:r>
              <a:rPr lang="ru-RU" sz="2800" u="sng" dirty="0" smtClean="0">
                <a:solidFill>
                  <a:srgbClr val="002060"/>
                </a:solidFill>
              </a:rPr>
              <a:t>Тройственный союз</a:t>
            </a:r>
            <a:r>
              <a:rPr lang="ru-RU" sz="2800" dirty="0" smtClean="0">
                <a:solidFill>
                  <a:srgbClr val="002060"/>
                </a:solidFill>
              </a:rPr>
              <a:t>»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                         Германия, Австро-Венгрия, Италия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 1887г.               «</a:t>
            </a:r>
            <a:r>
              <a:rPr lang="ru-RU" sz="2800" u="sng" dirty="0" smtClean="0">
                <a:solidFill>
                  <a:srgbClr val="002060"/>
                </a:solidFill>
              </a:rPr>
              <a:t>Договор перестраховки</a:t>
            </a:r>
            <a:r>
              <a:rPr lang="ru-RU" sz="2800" dirty="0" smtClean="0">
                <a:solidFill>
                  <a:srgbClr val="002060"/>
                </a:solidFill>
              </a:rPr>
              <a:t>»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                         Россия, Германия.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                         </a:t>
            </a:r>
            <a:r>
              <a:rPr lang="ru-RU" sz="2800" i="1" dirty="0" smtClean="0">
                <a:solidFill>
                  <a:srgbClr val="002060"/>
                </a:solidFill>
              </a:rPr>
              <a:t>Суть</a:t>
            </a:r>
            <a:r>
              <a:rPr lang="ru-RU" sz="2800" dirty="0" smtClean="0">
                <a:solidFill>
                  <a:srgbClr val="002060"/>
                </a:solidFill>
              </a:rPr>
              <a:t>- нейтралитет в войне с третьей 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                         стороной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В ЧЕМ ПРОТИВОРЕЧИЯ РОССИИ И ГЕРМАНИИ?(с.465)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3286116" y="1142984"/>
            <a:ext cx="2071702" cy="621218"/>
          </a:xfrm>
          <a:prstGeom prst="downArrow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1643042" y="1785926"/>
            <a:ext cx="978408" cy="484632"/>
          </a:xfrm>
          <a:prstGeom prst="rightArrow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1643042" y="2857496"/>
            <a:ext cx="978408" cy="484632"/>
          </a:xfrm>
          <a:prstGeom prst="rightArrow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1643042" y="3857628"/>
            <a:ext cx="978408" cy="484632"/>
          </a:xfrm>
          <a:prstGeom prst="rightArrow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6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60"/>
                            </p:stCondLst>
                            <p:childTnLst>
                              <p:par>
                                <p:cTn id="2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60"/>
                            </p:stCondLst>
                            <p:childTnLst>
                              <p:par>
                                <p:cTn id="2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500"/>
                            </p:stCondLst>
                            <p:childTnLst>
                              <p:par>
                                <p:cTn id="8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42852"/>
            <a:ext cx="7215238" cy="1357322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7150">
                  <a:solidFill>
                    <a:srgbClr val="FF000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результат</a:t>
            </a:r>
            <a:endParaRPr lang="ru-RU" sz="5400" b="1" cap="none" spc="0" dirty="0">
              <a:ln w="57150">
                <a:solidFill>
                  <a:srgbClr val="FF0000"/>
                </a:solidFill>
              </a:ln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00034" y="1643050"/>
            <a:ext cx="2071702" cy="1643074"/>
          </a:xfrm>
          <a:prstGeom prst="ellipse">
            <a:avLst/>
          </a:prstGeom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Германия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500826" y="1571612"/>
            <a:ext cx="2071702" cy="1571636"/>
          </a:xfrm>
          <a:prstGeom prst="ellipse">
            <a:avLst/>
          </a:prstGeom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Россия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00034" y="4500570"/>
            <a:ext cx="2428892" cy="1785950"/>
          </a:xfrm>
          <a:prstGeom prst="ellipse">
            <a:avLst/>
          </a:prstGeom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Россия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286512" y="4500570"/>
            <a:ext cx="2643206" cy="1785950"/>
          </a:xfrm>
          <a:prstGeom prst="ellipse">
            <a:avLst/>
          </a:prstGeom>
          <a:solidFill>
            <a:srgbClr val="92D050"/>
          </a:solidFill>
          <a:ln w="7620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Франция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7" name="Улыбающееся лицо 16"/>
          <p:cNvSpPr/>
          <p:nvPr/>
        </p:nvSpPr>
        <p:spPr>
          <a:xfrm>
            <a:off x="3643306" y="4572008"/>
            <a:ext cx="1928826" cy="1714512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071802" y="4857760"/>
            <a:ext cx="500066" cy="1270450"/>
          </a:xfrm>
          <a:prstGeom prst="rightArrow">
            <a:avLst>
              <a:gd name="adj1" fmla="val 50000"/>
              <a:gd name="adj2" fmla="val 103185"/>
            </a:avLst>
          </a:prstGeom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10800000">
            <a:off x="5643570" y="4857760"/>
            <a:ext cx="500066" cy="1270450"/>
          </a:xfrm>
          <a:prstGeom prst="rightArrow">
            <a:avLst>
              <a:gd name="adj1" fmla="val 50000"/>
              <a:gd name="adj2" fmla="val 103185"/>
            </a:avLst>
          </a:prstGeom>
          <a:ln w="5715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Нашивка 20"/>
          <p:cNvSpPr/>
          <p:nvPr/>
        </p:nvSpPr>
        <p:spPr>
          <a:xfrm>
            <a:off x="4283968" y="1412776"/>
            <a:ext cx="1060696" cy="2160240"/>
          </a:xfrm>
          <a:prstGeom prst="chevron">
            <a:avLst/>
          </a:prstGeom>
          <a:solidFill>
            <a:srgbClr val="FF3399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 rot="10800000">
            <a:off x="3491880" y="1412776"/>
            <a:ext cx="1060696" cy="2160240"/>
          </a:xfrm>
          <a:prstGeom prst="chevron">
            <a:avLst/>
          </a:prstGeom>
          <a:solidFill>
            <a:srgbClr val="0000CC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771800" y="1628800"/>
            <a:ext cx="3429024" cy="1785950"/>
          </a:xfrm>
          <a:prstGeom prst="rect">
            <a:avLst/>
          </a:prstGeom>
          <a:solidFill>
            <a:srgbClr val="FF00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FFFF00"/>
                </a:solidFill>
              </a:rPr>
              <a:t>Таможенная </a:t>
            </a:r>
          </a:p>
          <a:p>
            <a:pPr algn="ctr"/>
            <a:r>
              <a:rPr lang="ru-RU" sz="3600" b="1" i="1" dirty="0" smtClean="0">
                <a:solidFill>
                  <a:srgbClr val="FFFF00"/>
                </a:solidFill>
              </a:rPr>
              <a:t>война</a:t>
            </a:r>
            <a:endParaRPr lang="ru-RU" sz="32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1" grpId="1" animBg="1"/>
      <p:bldP spid="22" grpId="0" animBg="1"/>
      <p:bldP spid="22" grpId="1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501222" cy="5988073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00FF00"/>
                </a:solidFill>
              </a:rPr>
              <a:t>1887 г.</a:t>
            </a:r>
            <a:r>
              <a:rPr lang="ru-RU" b="1" dirty="0" smtClean="0">
                <a:solidFill>
                  <a:srgbClr val="FF0000"/>
                </a:solidFill>
              </a:rPr>
              <a:t>        Первый русский заем в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     Париже</a:t>
            </a:r>
          </a:p>
          <a:p>
            <a:pPr>
              <a:buNone/>
            </a:pPr>
            <a:endParaRPr lang="ru-RU" sz="3600" b="1" dirty="0" smtClean="0">
              <a:solidFill>
                <a:srgbClr val="00FF0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FF00"/>
                </a:solidFill>
              </a:rPr>
              <a:t>1891г</a:t>
            </a:r>
            <a:r>
              <a:rPr lang="ru-RU" b="1" dirty="0" smtClean="0">
                <a:solidFill>
                  <a:srgbClr val="FF0000"/>
                </a:solidFill>
              </a:rPr>
              <a:t>.           Визит французской эскадры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      в Кронштадт</a:t>
            </a:r>
          </a:p>
          <a:p>
            <a:pPr>
              <a:buNone/>
            </a:pPr>
            <a:endParaRPr lang="ru-RU" sz="3600" b="1" dirty="0" smtClean="0">
              <a:solidFill>
                <a:srgbClr val="00FF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</a:rPr>
              <a:t>                                                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1857356" y="285728"/>
            <a:ext cx="714380" cy="484632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857356" y="2214554"/>
            <a:ext cx="785818" cy="484632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50" name="Picture 6" descr="Картинка 2 из 1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645024"/>
            <a:ext cx="3068959" cy="306896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</p:pic>
      <p:pic>
        <p:nvPicPr>
          <p:cNvPr id="6152" name="Picture 8" descr="Картинка 170 из 63408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356992"/>
            <a:ext cx="2897085" cy="3501009"/>
          </a:xfrm>
          <a:prstGeom prst="rect">
            <a:avLst/>
          </a:prstGeom>
          <a:noFill/>
        </p:spPr>
      </p:pic>
      <p:pic>
        <p:nvPicPr>
          <p:cNvPr id="6154" name="Picture 10" descr="Картинка 88 из 3033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1712" y="3429000"/>
            <a:ext cx="2592288" cy="342900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501222" cy="5988073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00FF00"/>
                </a:solidFill>
              </a:rPr>
              <a:t>  1892г</a:t>
            </a:r>
            <a:r>
              <a:rPr lang="ru-RU" b="1" dirty="0" smtClean="0">
                <a:solidFill>
                  <a:srgbClr val="FF0000"/>
                </a:solidFill>
              </a:rPr>
              <a:t>.             Военная конвенци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</a:t>
            </a:r>
            <a:r>
              <a:rPr lang="ru-RU" dirty="0" smtClean="0">
                <a:solidFill>
                  <a:srgbClr val="FF0000"/>
                </a:solidFill>
              </a:rPr>
              <a:t>               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</a:t>
            </a:r>
            <a:r>
              <a:rPr lang="ru-RU" dirty="0" smtClean="0">
                <a:solidFill>
                  <a:srgbClr val="000000"/>
                </a:solidFill>
              </a:rPr>
              <a:t>Германия</a:t>
            </a: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</a:rPr>
              <a:t>                            Италия</a:t>
            </a: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</a:rPr>
              <a:t>                                                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57884" y="1785926"/>
            <a:ext cx="264320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Франция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5500694" y="1714488"/>
            <a:ext cx="500066" cy="1000132"/>
          </a:xfrm>
          <a:prstGeom prst="rightArrow">
            <a:avLst/>
          </a:prstGeom>
          <a:ln w="76200">
            <a:solidFill>
              <a:schemeClr val="accent5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 5"/>
          <p:cNvSpPr/>
          <p:nvPr/>
        </p:nvSpPr>
        <p:spPr>
          <a:xfrm>
            <a:off x="8229600" y="2000240"/>
            <a:ext cx="914400" cy="628648"/>
          </a:xfrm>
          <a:prstGeom prst="mathEqual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15074" y="2571744"/>
            <a:ext cx="214314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Россия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 rot="5847562">
            <a:off x="5165676" y="1742009"/>
            <a:ext cx="835250" cy="3515555"/>
          </a:xfrm>
          <a:prstGeom prst="curvedLeftArrow">
            <a:avLst>
              <a:gd name="adj1" fmla="val 19893"/>
              <a:gd name="adj2" fmla="val 38747"/>
              <a:gd name="adj3" fmla="val 34567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2339752" y="260648"/>
            <a:ext cx="714380" cy="484632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2357422" y="1571612"/>
            <a:ext cx="785818" cy="1143008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357422" y="4286256"/>
            <a:ext cx="785818" cy="1143008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286116" y="4000504"/>
            <a:ext cx="2357454" cy="16430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</a:rPr>
              <a:t>Германия</a:t>
            </a:r>
          </a:p>
          <a:p>
            <a:pPr algn="ctr"/>
            <a:r>
              <a:rPr lang="ru-RU" sz="3200" b="1" dirty="0" smtClean="0">
                <a:solidFill>
                  <a:srgbClr val="000000"/>
                </a:solidFill>
              </a:rPr>
              <a:t>Австро-Венгрия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5572132" y="4357694"/>
            <a:ext cx="500066" cy="1000132"/>
          </a:xfrm>
          <a:prstGeom prst="rightArrow">
            <a:avLst/>
          </a:prstGeom>
          <a:ln w="76200">
            <a:solidFill>
              <a:schemeClr val="accent5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929322" y="4357694"/>
            <a:ext cx="214314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Россия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0" name="Равно 19"/>
          <p:cNvSpPr/>
          <p:nvPr/>
        </p:nvSpPr>
        <p:spPr>
          <a:xfrm>
            <a:off x="8001024" y="4572008"/>
            <a:ext cx="914400" cy="628648"/>
          </a:xfrm>
          <a:prstGeom prst="mathEqual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929322" y="5072074"/>
            <a:ext cx="264320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Франция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22" name="Выгнутая вправо стрелка 21"/>
          <p:cNvSpPr/>
          <p:nvPr/>
        </p:nvSpPr>
        <p:spPr>
          <a:xfrm rot="5847562">
            <a:off x="5379990" y="4313777"/>
            <a:ext cx="835250" cy="3515555"/>
          </a:xfrm>
          <a:prstGeom prst="curvedLeftArrow">
            <a:avLst>
              <a:gd name="adj1" fmla="val 19893"/>
              <a:gd name="adj2" fmla="val 38747"/>
              <a:gd name="adj3" fmla="val 34567"/>
            </a:avLst>
          </a:prstGeom>
          <a:solidFill>
            <a:srgbClr val="00206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16200000">
            <a:off x="-504563" y="1952837"/>
            <a:ext cx="4536505" cy="2880322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Pour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суть</a:t>
            </a:r>
            <a:endParaRPr lang="ru-RU" sz="5400" b="1" cap="all" spc="0" dirty="0">
              <a:ln w="0"/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25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750"/>
                            </p:stCondLst>
                            <p:childTnLst>
                              <p:par>
                                <p:cTn id="3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110"/>
                            </p:stCondLst>
                            <p:childTnLst>
                              <p:par>
                                <p:cTn id="3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39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89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39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890"/>
                            </p:stCondLst>
                            <p:childTnLst>
                              <p:par>
                                <p:cTn id="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39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60"/>
                            </p:stCondLst>
                            <p:childTnLst>
                              <p:par>
                                <p:cTn id="8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460"/>
                            </p:stCondLst>
                            <p:childTnLst>
                              <p:par>
                                <p:cTn id="9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960"/>
                            </p:stCondLst>
                            <p:childTnLst>
                              <p:par>
                                <p:cTn id="9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460"/>
                            </p:stCondLst>
                            <p:childTnLst>
                              <p:par>
                                <p:cTn id="10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960"/>
                            </p:stCondLst>
                            <p:childTnLst>
                              <p:par>
                                <p:cTn id="1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460"/>
                            </p:stCondLst>
                            <p:childTnLst>
                              <p:par>
                                <p:cTn id="1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11" grpId="0" animBg="1"/>
      <p:bldP spid="12" grpId="0" animBg="1"/>
      <p:bldP spid="13" grpId="0" animBg="1"/>
      <p:bldP spid="18" grpId="0" animBg="1"/>
      <p:bldP spid="19" grpId="0"/>
      <p:bldP spid="20" grpId="0" animBg="1"/>
      <p:bldP spid="21" grpId="0"/>
      <p:bldP spid="22" grpId="0" animBg="1"/>
      <p:bldP spid="23" grpId="0"/>
    </p:bldLst>
  </p:timing>
</p:sld>
</file>

<file path=ppt/theme/theme1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261</TotalTime>
  <Words>241</Words>
  <Application>Microsoft Office PowerPoint</Application>
  <PresentationFormat>Экран (4:3)</PresentationFormat>
  <Paragraphs>102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Равновесие</vt:lpstr>
      <vt:lpstr>Слайд 1</vt:lpstr>
      <vt:lpstr>Слайд 2</vt:lpstr>
      <vt:lpstr>Европа</vt:lpstr>
      <vt:lpstr>Слайд 4</vt:lpstr>
      <vt:lpstr>Задание</vt:lpstr>
      <vt:lpstr>Результат </vt:lpstr>
      <vt:lpstr>Слайд 7</vt:lpstr>
      <vt:lpstr>Слайд 8</vt:lpstr>
      <vt:lpstr>Слайд 9</vt:lpstr>
      <vt:lpstr>Сближение Англии и Франции</vt:lpstr>
      <vt:lpstr>Сближение России и  Англии</vt:lpstr>
      <vt:lpstr>результат</vt:lpstr>
      <vt:lpstr>ЗАДАНИЕ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Международные блоки и союзы</dc:title>
  <dc:creator>USER</dc:creator>
  <cp:lastModifiedBy>User</cp:lastModifiedBy>
  <cp:revision>31</cp:revision>
  <dcterms:created xsi:type="dcterms:W3CDTF">2010-09-15T07:21:38Z</dcterms:created>
  <dcterms:modified xsi:type="dcterms:W3CDTF">2010-09-19T12:34:53Z</dcterms:modified>
</cp:coreProperties>
</file>