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onstantia" pitchFamily="16" charset="0"/>
        <a:ea typeface="+mn-ea"/>
        <a:cs typeface="Lucida Sans Unicode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onstantia" pitchFamily="16" charset="0"/>
        <a:ea typeface="+mn-ea"/>
        <a:cs typeface="Lucida Sans Unicode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onstantia" pitchFamily="16" charset="0"/>
        <a:ea typeface="+mn-ea"/>
        <a:cs typeface="Lucida Sans Unicode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onstantia" pitchFamily="16" charset="0"/>
        <a:ea typeface="+mn-ea"/>
        <a:cs typeface="Lucida Sans Unicode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onstantia" pitchFamily="16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onstantia" pitchFamily="16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onstantia" pitchFamily="16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onstantia" pitchFamily="16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onstantia" pitchFamily="16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Img"/>
          </p:nvPr>
        </p:nvSpPr>
        <p:spPr bwMode="auto">
          <a:xfrm>
            <a:off x="0" y="-14165263"/>
            <a:ext cx="0" cy="2970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5127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BB569CB-BFED-4635-8A9A-EC18408FE3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0B0B23-FB5E-4C7B-8C0E-E1912E1E21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-496888"/>
            <a:ext cx="2054225" cy="6811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496888"/>
            <a:ext cx="6013450" cy="6811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06AC1B7-B297-41E3-9B51-F90FF32AC87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93EAC9-D22C-4E72-A853-4653F0F0944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EBE2AEE-F631-451C-9526-2C809EEB50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69BB03-5408-463F-A938-7A411BD9AE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3838" cy="4379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35163"/>
            <a:ext cx="4033837" cy="4379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DF1436-8B25-43C2-843C-D6388685D7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589A09-8513-4B09-A46C-4A001771C9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C106E3-F842-45C5-AAFC-24D95EA40C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6775BC-B69C-4CF1-9131-8CFEBAE26C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3B90FDF-33EB-4A1E-88F0-A02C04CC116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99467E-5901-4928-8B0E-C8451BA1A7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120078-6FF0-4473-8823-6D83626B37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6C5A14-F519-4056-BA06-A34AA29353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-496888"/>
            <a:ext cx="2054225" cy="6811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496888"/>
            <a:ext cx="6013450" cy="6811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26358F6-BB9E-406F-8754-6B26A53A1A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B6598B-026F-47C9-B582-A51737471A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A819AD7-A13E-4E07-8B05-C564B38C9C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EFD75E2-3AC5-49DD-9E72-1532660EEB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3838" cy="4379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35163"/>
            <a:ext cx="4033837" cy="4379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E5C886-C01E-45DA-8EF8-717943C453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F91CC4-C58A-4CFB-9989-694C43233F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D52F04-7B09-42D0-9D0F-B00403EBEE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7A4267-A3CD-4FEE-B8B2-78F1DE8529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240026-3834-4FC3-AAE4-A64101DD97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70B5758-2ABD-40E6-8C00-99B777B106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72DA18-BEB5-4B45-9166-213E4201E8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34168B-653F-4E59-9D43-5BE1BBC81F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-496888"/>
            <a:ext cx="2054225" cy="6811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496888"/>
            <a:ext cx="6013450" cy="6811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9C80968-B027-416A-82AD-7176E8EC8F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3874C76-5D3F-4DEB-B9C7-CA12BE7445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74EABEF-13E2-48AF-A3B7-9F3C5A86FD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B3992C-4DC7-4F64-8D32-A6A6EFD026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3838" cy="4379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35163"/>
            <a:ext cx="4033837" cy="4379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B756EF-0F11-459A-BDD8-0AB5498346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0F7499-DC0B-4089-B510-32260E8612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671CA2-A8BE-431E-A86C-C551667F46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3838" cy="4379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35163"/>
            <a:ext cx="4033837" cy="4379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91DA2D-7962-4415-B6FB-A06C20553B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C797F88-7615-4328-A829-096C5BCEFD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3D4AEC-B994-42EB-B4E0-A6C67921FC4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5D882F1-5A84-4B1D-A331-533E321E8A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D8915D7-182F-48DD-A3D2-C3416C175D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-496888"/>
            <a:ext cx="2054225" cy="6811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496888"/>
            <a:ext cx="6013450" cy="6811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AE30FE5-FFF7-4760-A8FA-12CFF9F880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63075B4-5DAB-4176-8AC5-D0FF9153C4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D9BF7B-5BBB-44E4-B263-D73BFB4F60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D59271B-460A-424B-AE6C-975F9E8EE3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0600BA-8AE5-4111-B82E-8D1E0AE10F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B5C497-8B09-4059-920C-0ABAB026CD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EDFD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6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6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w 5772"/>
              <a:gd name="T19" fmla="*/ 0 h 656"/>
              <a:gd name="T20" fmla="*/ 5772 w 5772"/>
              <a:gd name="T21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/>
              </a:gs>
              <a:gs pos="100000">
                <a:srgbClr val="00EBF8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T0" fmla="*/ 0 w 3000"/>
              <a:gd name="T1" fmla="*/ 0 h 595"/>
              <a:gd name="T2" fmla="*/ 2647950 w 3000"/>
              <a:gd name="T3" fmla="*/ 604927 h 595"/>
              <a:gd name="T4" fmla="*/ 4762500 w 3000"/>
              <a:gd name="T5" fmla="*/ 199497 h 595"/>
              <a:gd name="T6" fmla="*/ 4762500 w 3000"/>
              <a:gd name="T7" fmla="*/ 6435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/>
              </a:gs>
              <a:gs pos="100000">
                <a:srgbClr val="009BE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496888"/>
            <a:ext cx="8220075" cy="233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0075" cy="4379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57200" y="6353175"/>
            <a:ext cx="2132013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667000" y="6354763"/>
            <a:ext cx="33528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52475" cy="35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FF64DFE0-B301-4093-A0E1-EF500B87FA74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-1220788" y="-4892675"/>
            <a:ext cx="9375776" cy="10607675"/>
            <a:chOff x="-769" y="-3082"/>
            <a:chExt cx="5906" cy="6682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-769" y="-3082"/>
              <a:ext cx="5906" cy="6668"/>
              <a:chOff x="-769" y="-3082"/>
              <a:chExt cx="5906" cy="6668"/>
            </a:xfrm>
          </p:grpSpPr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12" y="-2537"/>
                <a:ext cx="4396" cy="558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7020000">
                <a:off x="2504" y="-3022"/>
                <a:ext cx="0" cy="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-679" y="-3022"/>
              <a:ext cx="5696" cy="6621"/>
              <a:chOff x="-679" y="-3022"/>
              <a:chExt cx="5696" cy="6621"/>
            </a:xfrm>
          </p:grpSpPr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67" y="-2407"/>
                <a:ext cx="4205" cy="54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 rot="7020000">
                <a:off x="2149" y="-3022"/>
                <a:ext cx="0" cy="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DFE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6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6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w 5772"/>
              <a:gd name="T19" fmla="*/ 0 h 656"/>
              <a:gd name="T20" fmla="*/ 5772 w 5772"/>
              <a:gd name="T21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/>
              </a:gs>
              <a:gs pos="100000">
                <a:srgbClr val="00EBF8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T0" fmla="*/ 0 w 3000"/>
              <a:gd name="T1" fmla="*/ 0 h 595"/>
              <a:gd name="T2" fmla="*/ 2647950 w 3000"/>
              <a:gd name="T3" fmla="*/ 604927 h 595"/>
              <a:gd name="T4" fmla="*/ 4762500 w 3000"/>
              <a:gd name="T5" fmla="*/ 199497 h 595"/>
              <a:gd name="T6" fmla="*/ 4762500 w 3000"/>
              <a:gd name="T7" fmla="*/ 6435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/>
              </a:gs>
              <a:gs pos="100000">
                <a:srgbClr val="009BE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-1220788" y="-4892675"/>
            <a:ext cx="9375776" cy="10607675"/>
            <a:chOff x="-769" y="-3082"/>
            <a:chExt cx="5906" cy="66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-769" y="-3082"/>
              <a:ext cx="5906" cy="6668"/>
              <a:chOff x="-769" y="-3082"/>
              <a:chExt cx="5906" cy="6668"/>
            </a:xfrm>
          </p:grpSpPr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12" y="-2537"/>
                <a:ext cx="4396" cy="558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 rot="7020000">
                <a:off x="2504" y="-3022"/>
                <a:ext cx="0" cy="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-679" y="-3022"/>
              <a:ext cx="5696" cy="6621"/>
              <a:chOff x="-679" y="-3022"/>
              <a:chExt cx="5696" cy="6621"/>
            </a:xfrm>
          </p:grpSpPr>
          <p:pic>
            <p:nvPicPr>
              <p:cNvPr id="2056" name="Picture 8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67" y="-2407"/>
                <a:ext cx="4205" cy="54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2057" name="Text Box 9"/>
              <p:cNvSpPr txBox="1">
                <a:spLocks noChangeArrowheads="1"/>
              </p:cNvSpPr>
              <p:nvPr/>
            </p:nvSpPr>
            <p:spPr bwMode="auto">
              <a:xfrm rot="7020000">
                <a:off x="2149" y="-3022"/>
                <a:ext cx="0" cy="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496888"/>
            <a:ext cx="8220075" cy="233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0075" cy="4379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57200" y="6353175"/>
            <a:ext cx="2132013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667000" y="6354763"/>
            <a:ext cx="33528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52475" cy="35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1EAEE"/>
                </a:solidFill>
                <a:latin typeface="Times New Roman" pitchFamily="16" charset="0"/>
              </a:defRPr>
            </a:lvl1pPr>
          </a:lstStyle>
          <a:p>
            <a:fld id="{C09C1FD1-69E3-4861-ADAC-628E15DB59B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DFE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6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6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w 5772"/>
              <a:gd name="T19" fmla="*/ 0 h 656"/>
              <a:gd name="T20" fmla="*/ 5772 w 5772"/>
              <a:gd name="T21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/>
              </a:gs>
              <a:gs pos="100000">
                <a:srgbClr val="00EBF8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T0" fmla="*/ 0 w 3000"/>
              <a:gd name="T1" fmla="*/ 0 h 595"/>
              <a:gd name="T2" fmla="*/ 2647950 w 3000"/>
              <a:gd name="T3" fmla="*/ 604927 h 595"/>
              <a:gd name="T4" fmla="*/ 4762500 w 3000"/>
              <a:gd name="T5" fmla="*/ 199497 h 595"/>
              <a:gd name="T6" fmla="*/ 4762500 w 3000"/>
              <a:gd name="T7" fmla="*/ 6435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/>
              </a:gs>
              <a:gs pos="100000">
                <a:srgbClr val="009BE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-1220788" y="-4892675"/>
            <a:ext cx="9375776" cy="10607675"/>
            <a:chOff x="-769" y="-3082"/>
            <a:chExt cx="5906" cy="668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-769" y="-3082"/>
              <a:ext cx="5906" cy="6668"/>
              <a:chOff x="-769" y="-3082"/>
              <a:chExt cx="5906" cy="6668"/>
            </a:xfrm>
          </p:grpSpPr>
          <p:pic>
            <p:nvPicPr>
              <p:cNvPr id="3077" name="Picture 5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12" y="-2537"/>
                <a:ext cx="4396" cy="558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078" name="Text Box 6"/>
              <p:cNvSpPr txBox="1">
                <a:spLocks noChangeArrowheads="1"/>
              </p:cNvSpPr>
              <p:nvPr/>
            </p:nvSpPr>
            <p:spPr bwMode="auto">
              <a:xfrm rot="7020000">
                <a:off x="2504" y="-3022"/>
                <a:ext cx="0" cy="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-679" y="-3022"/>
              <a:ext cx="5696" cy="6621"/>
              <a:chOff x="-679" y="-3022"/>
              <a:chExt cx="5696" cy="6621"/>
            </a:xfrm>
          </p:grpSpPr>
          <p:pic>
            <p:nvPicPr>
              <p:cNvPr id="3080" name="Picture 8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67" y="-2407"/>
                <a:ext cx="4205" cy="54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081" name="Text Box 9"/>
              <p:cNvSpPr txBox="1">
                <a:spLocks noChangeArrowheads="1"/>
              </p:cNvSpPr>
              <p:nvPr/>
            </p:nvSpPr>
            <p:spPr bwMode="auto">
              <a:xfrm rot="7020000">
                <a:off x="2149" y="-3022"/>
                <a:ext cx="0" cy="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496888"/>
            <a:ext cx="8220075" cy="233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0075" cy="4379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57200" y="6353175"/>
            <a:ext cx="2132013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667000" y="6354763"/>
            <a:ext cx="33528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52475" cy="35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1EAEE"/>
                </a:solidFill>
                <a:latin typeface="Times New Roman" pitchFamily="16" charset="0"/>
              </a:defRPr>
            </a:lvl1pPr>
          </a:lstStyle>
          <a:p>
            <a:fld id="{F4E0345A-BDB0-4217-A336-A2E1D91F28B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EDFD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6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6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w 5772"/>
              <a:gd name="T19" fmla="*/ 0 h 656"/>
              <a:gd name="T20" fmla="*/ 5772 w 5772"/>
              <a:gd name="T21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/>
              </a:gs>
              <a:gs pos="100000">
                <a:srgbClr val="00EBF8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T0" fmla="*/ 0 w 3000"/>
              <a:gd name="T1" fmla="*/ 0 h 595"/>
              <a:gd name="T2" fmla="*/ 2647950 w 3000"/>
              <a:gd name="T3" fmla="*/ 604927 h 595"/>
              <a:gd name="T4" fmla="*/ 4762500 w 3000"/>
              <a:gd name="T5" fmla="*/ 199497 h 595"/>
              <a:gd name="T6" fmla="*/ 4762500 w 3000"/>
              <a:gd name="T7" fmla="*/ 6435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/>
              </a:gs>
              <a:gs pos="100000">
                <a:srgbClr val="009BE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-1220788" y="-4892675"/>
            <a:ext cx="9375776" cy="10607675"/>
            <a:chOff x="-769" y="-3082"/>
            <a:chExt cx="5906" cy="6682"/>
          </a:xfrm>
        </p:grpSpPr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-769" y="-3082"/>
              <a:ext cx="5906" cy="6668"/>
              <a:chOff x="-769" y="-3082"/>
              <a:chExt cx="5906" cy="6668"/>
            </a:xfrm>
          </p:grpSpPr>
          <p:pic>
            <p:nvPicPr>
              <p:cNvPr id="4101" name="Picture 5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12" y="-2537"/>
                <a:ext cx="4396" cy="558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4102" name="Text Box 6"/>
              <p:cNvSpPr txBox="1">
                <a:spLocks noChangeArrowheads="1"/>
              </p:cNvSpPr>
              <p:nvPr/>
            </p:nvSpPr>
            <p:spPr bwMode="auto">
              <a:xfrm rot="7020000">
                <a:off x="2504" y="-3022"/>
                <a:ext cx="0" cy="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-679" y="-3022"/>
              <a:ext cx="5696" cy="6621"/>
              <a:chOff x="-679" y="-3022"/>
              <a:chExt cx="5696" cy="6621"/>
            </a:xfrm>
          </p:grpSpPr>
          <p:pic>
            <p:nvPicPr>
              <p:cNvPr id="4104" name="Picture 8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67" y="-2407"/>
                <a:ext cx="4205" cy="54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4105" name="Text Box 9"/>
              <p:cNvSpPr txBox="1">
                <a:spLocks noChangeArrowheads="1"/>
              </p:cNvSpPr>
              <p:nvPr/>
            </p:nvSpPr>
            <p:spPr bwMode="auto">
              <a:xfrm rot="7020000">
                <a:off x="2149" y="-3022"/>
                <a:ext cx="0" cy="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106" name="AutoShape 10"/>
          <p:cNvSpPr>
            <a:spLocks noChangeArrowheads="1"/>
          </p:cNvSpPr>
          <p:nvPr/>
        </p:nvSpPr>
        <p:spPr bwMode="auto">
          <a:xfrm rot="420000" flipV="1">
            <a:off x="3163888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w 5257800"/>
              <a:gd name="T9" fmla="*/ 0 h 4114800"/>
              <a:gd name="T10" fmla="*/ 5182784 w 5257800"/>
              <a:gd name="T11" fmla="*/ 4114800 h 4114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240">
            <a:solidFill>
              <a:srgbClr val="C0C0C0"/>
            </a:solidFill>
            <a:miter lim="800000"/>
            <a:headEnd/>
            <a:tailEnd/>
          </a:ln>
          <a:effectLst>
            <a:outerShdw dist="38547" dir="7483740" algn="ctr" rotWithShape="0">
              <a:srgbClr val="000000">
                <a:alpha val="25041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 rot="420000" flipV="1">
            <a:off x="7994650" y="5359400"/>
            <a:ext cx="155575" cy="155575"/>
          </a:xfrm>
          <a:prstGeom prst="rtTriangle">
            <a:avLst/>
          </a:prstGeom>
          <a:solidFill>
            <a:srgbClr val="FFFFFF"/>
          </a:solidFill>
          <a:ln w="12600">
            <a:solidFill>
              <a:srgbClr val="FFFFFF"/>
            </a:solidFill>
            <a:bevel/>
            <a:headEnd/>
            <a:tailEnd/>
          </a:ln>
          <a:effectLst>
            <a:outerShdw dist="6194" dir="12932261" algn="ctr" rotWithShape="0">
              <a:srgbClr val="000000">
                <a:alpha val="4702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flipV="1">
            <a:off x="-9525" y="5815013"/>
            <a:ext cx="9163050" cy="1041400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6 w 5772"/>
              <a:gd name="T5" fmla="*/ 582612 h 656"/>
              <a:gd name="T6" fmla="*/ 9153525 w 5772"/>
              <a:gd name="T7" fmla="*/ 87312 h 656"/>
              <a:gd name="T8" fmla="*/ 9163050 w 5772"/>
              <a:gd name="T9" fmla="*/ 338137 h 656"/>
              <a:gd name="T10" fmla="*/ 6829426 w 5772"/>
              <a:gd name="T11" fmla="*/ 696912 h 656"/>
              <a:gd name="T12" fmla="*/ 2362200 w 5772"/>
              <a:gd name="T13" fmla="*/ 319087 h 656"/>
              <a:gd name="T14" fmla="*/ 0 w 5772"/>
              <a:gd name="T15" fmla="*/ 1041400 h 656"/>
              <a:gd name="T16" fmla="*/ 9525 w 5772"/>
              <a:gd name="T17" fmla="*/ 3175 h 656"/>
              <a:gd name="T18" fmla="*/ 0 w 5772"/>
              <a:gd name="T19" fmla="*/ 0 h 656"/>
              <a:gd name="T20" fmla="*/ 5772 w 5772"/>
              <a:gd name="T21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/>
              </a:gs>
              <a:gs pos="100000">
                <a:srgbClr val="00EBF8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flipV="1">
            <a:off x="4381500" y="6218238"/>
            <a:ext cx="4762500" cy="638175"/>
          </a:xfrm>
          <a:custGeom>
            <a:avLst/>
            <a:gdLst>
              <a:gd name="T0" fmla="*/ 0 w 3000"/>
              <a:gd name="T1" fmla="*/ 0 h 595"/>
              <a:gd name="T2" fmla="*/ 2647950 w 3000"/>
              <a:gd name="T3" fmla="*/ 604926 h 595"/>
              <a:gd name="T4" fmla="*/ 4762500 w 3000"/>
              <a:gd name="T5" fmla="*/ 199497 h 595"/>
              <a:gd name="T6" fmla="*/ 4762500 w 3000"/>
              <a:gd name="T7" fmla="*/ 6435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/>
              </a:gs>
              <a:gs pos="100000">
                <a:srgbClr val="009BE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496888"/>
            <a:ext cx="8220075" cy="233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0075" cy="4379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" y="6353175"/>
            <a:ext cx="2132013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667000" y="6354763"/>
            <a:ext cx="33528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8077200" y="6356350"/>
            <a:ext cx="600075" cy="35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rgbClr val="045C75"/>
                </a:solidFill>
                <a:latin typeface="Times New Roman" pitchFamily="16" charset="0"/>
              </a:defRPr>
            </a:lvl1pPr>
          </a:lstStyle>
          <a:p>
            <a:fld id="{73318C63-D85B-4D1A-BC8A-5C38AC1C5A7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DFE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Group 1"/>
          <p:cNvGrpSpPr>
            <a:grpSpLocks/>
          </p:cNvGrpSpPr>
          <p:nvPr/>
        </p:nvGrpSpPr>
        <p:grpSpPr bwMode="auto">
          <a:xfrm>
            <a:off x="1619250" y="869950"/>
            <a:ext cx="8274050" cy="2903538"/>
            <a:chOff x="1020" y="548"/>
            <a:chExt cx="5212" cy="1829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0" y="548"/>
              <a:ext cx="5212" cy="18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1029" y="551"/>
              <a:ext cx="5194" cy="9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85813" y="3779838"/>
            <a:ext cx="785495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18360" bIns="46800"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FFFFFF"/>
                </a:solidFill>
              </a:rPr>
              <a:t>Проектная работа 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>
              <a:solidFill>
                <a:srgbClr val="FFFFFF"/>
              </a:solidFill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9675" y="3908425"/>
            <a:ext cx="1701800" cy="2066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EDFD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642938" y="500063"/>
            <a:ext cx="8229600" cy="14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0"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500" i="1">
              <a:solidFill>
                <a:srgbClr val="04617B"/>
              </a:solidFill>
              <a:latin typeface="Calibri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500" i="1">
              <a:solidFill>
                <a:srgbClr val="04617B"/>
              </a:solidFill>
              <a:latin typeface="Calibri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500" i="1">
                <a:solidFill>
                  <a:srgbClr val="C2FFF0"/>
                </a:solidFill>
                <a:latin typeface="Calibri" pitchFamily="32" charset="0"/>
              </a:rPr>
              <a:t>Аннотация</a:t>
            </a:r>
            <a:br>
              <a:rPr lang="en-GB" sz="4500" i="1">
                <a:solidFill>
                  <a:srgbClr val="C2FFF0"/>
                </a:solidFill>
                <a:latin typeface="Calibri" pitchFamily="32" charset="0"/>
              </a:rPr>
            </a:br>
            <a:endParaRPr lang="en-GB" sz="4500" i="1">
              <a:solidFill>
                <a:srgbClr val="C2FFF0"/>
              </a:solidFill>
              <a:latin typeface="Calibri" pitchFamily="32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229600" cy="495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69875" indent="-263525" algn="just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269875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328275" algn="l"/>
                <a:tab pos="10772775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      	</a:t>
            </a:r>
            <a:r>
              <a:rPr lang="en-GB" dirty="0" err="1">
                <a:solidFill>
                  <a:srgbClr val="000000"/>
                </a:solidFill>
              </a:rPr>
              <a:t>Огромный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интерес</a:t>
            </a:r>
            <a:r>
              <a:rPr lang="en-GB" dirty="0">
                <a:solidFill>
                  <a:srgbClr val="000000"/>
                </a:solidFill>
              </a:rPr>
              <a:t> в </a:t>
            </a:r>
            <a:r>
              <a:rPr lang="en-GB" dirty="0" err="1">
                <a:solidFill>
                  <a:srgbClr val="000000"/>
                </a:solidFill>
              </a:rPr>
              <a:t>истории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Античности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вызывает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эпоха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Александра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Македонского</a:t>
            </a:r>
            <a:r>
              <a:rPr lang="en-GB" dirty="0">
                <a:solidFill>
                  <a:srgbClr val="000000"/>
                </a:solidFill>
              </a:rPr>
              <a:t>. </a:t>
            </a:r>
            <a:r>
              <a:rPr lang="en-GB" dirty="0" err="1">
                <a:solidFill>
                  <a:srgbClr val="000000"/>
                </a:solidFill>
              </a:rPr>
              <a:t>Для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того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чтобы</a:t>
            </a:r>
            <a:r>
              <a:rPr lang="en-GB" dirty="0">
                <a:solidFill>
                  <a:srgbClr val="000000"/>
                </a:solidFill>
              </a:rPr>
              <a:t> в </a:t>
            </a:r>
            <a:r>
              <a:rPr lang="en-GB" dirty="0" err="1">
                <a:solidFill>
                  <a:srgbClr val="000000"/>
                </a:solidFill>
              </a:rPr>
              <a:t>полном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объеме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охватить</a:t>
            </a:r>
            <a:r>
              <a:rPr lang="en-GB" dirty="0">
                <a:solidFill>
                  <a:srgbClr val="000000"/>
                </a:solidFill>
              </a:rPr>
              <a:t> и </a:t>
            </a:r>
            <a:r>
              <a:rPr lang="en-GB" dirty="0" err="1">
                <a:solidFill>
                  <a:srgbClr val="000000"/>
                </a:solidFill>
              </a:rPr>
              <a:t>изучить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этот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вопрос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необходимо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познакомиться</a:t>
            </a:r>
            <a:r>
              <a:rPr lang="en-GB" dirty="0">
                <a:solidFill>
                  <a:srgbClr val="000000"/>
                </a:solidFill>
              </a:rPr>
              <a:t> с </a:t>
            </a:r>
            <a:r>
              <a:rPr lang="en-GB" dirty="0" err="1">
                <a:solidFill>
                  <a:srgbClr val="000000"/>
                </a:solidFill>
              </a:rPr>
              <a:t>теми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общественными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историческими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предпосылками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которые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сыграли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основополагающую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роль</a:t>
            </a:r>
            <a:r>
              <a:rPr lang="en-GB" dirty="0">
                <a:solidFill>
                  <a:srgbClr val="000000"/>
                </a:solidFill>
              </a:rPr>
              <a:t> в </a:t>
            </a:r>
            <a:r>
              <a:rPr lang="en-GB" dirty="0" err="1">
                <a:solidFill>
                  <a:srgbClr val="000000"/>
                </a:solidFill>
              </a:rPr>
              <a:t>выдвижении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Александра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на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мировую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арену</a:t>
            </a:r>
            <a:r>
              <a:rPr lang="en-GB" dirty="0">
                <a:solidFill>
                  <a:srgbClr val="000000"/>
                </a:solidFill>
              </a:rPr>
              <a:t>. </a:t>
            </a:r>
            <a:r>
              <a:rPr lang="en-GB" dirty="0" err="1">
                <a:solidFill>
                  <a:srgbClr val="000000"/>
                </a:solidFill>
              </a:rPr>
              <a:t>Это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можно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проследить</a:t>
            </a:r>
            <a:r>
              <a:rPr lang="en-GB" dirty="0">
                <a:solidFill>
                  <a:srgbClr val="000000"/>
                </a:solidFill>
              </a:rPr>
              <a:t> в </a:t>
            </a:r>
            <a:r>
              <a:rPr lang="en-GB" dirty="0" err="1">
                <a:solidFill>
                  <a:srgbClr val="000000"/>
                </a:solidFill>
              </a:rPr>
              <a:t>таких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учебных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темах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как</a:t>
            </a:r>
            <a:r>
              <a:rPr lang="en-GB" dirty="0">
                <a:solidFill>
                  <a:srgbClr val="000000"/>
                </a:solidFill>
              </a:rPr>
              <a:t>:</a:t>
            </a:r>
          </a:p>
          <a:p>
            <a:pPr marL="269875" indent="-263525" algn="just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269875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328275" algn="l"/>
                <a:tab pos="10772775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n-GB" dirty="0">
                <a:solidFill>
                  <a:srgbClr val="000000"/>
                </a:solidFill>
              </a:rPr>
              <a:t>     1)</a:t>
            </a:r>
            <a:r>
              <a:rPr lang="en-GB" dirty="0" err="1">
                <a:solidFill>
                  <a:srgbClr val="000000"/>
                </a:solidFill>
              </a:rPr>
              <a:t>Македония</a:t>
            </a:r>
            <a:r>
              <a:rPr lang="en-GB" dirty="0">
                <a:solidFill>
                  <a:srgbClr val="000000"/>
                </a:solidFill>
              </a:rPr>
              <a:t> IV в. </a:t>
            </a:r>
            <a:r>
              <a:rPr lang="ru-RU" dirty="0">
                <a:solidFill>
                  <a:srgbClr val="000000"/>
                </a:solidFill>
              </a:rPr>
              <a:t>к</a:t>
            </a:r>
            <a:r>
              <a:rPr lang="en-GB" dirty="0" err="1">
                <a:solidFill>
                  <a:srgbClr val="000000"/>
                </a:solidFill>
              </a:rPr>
              <a:t>ак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периферия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цивилизации</a:t>
            </a:r>
            <a:r>
              <a:rPr lang="ru-RU" dirty="0">
                <a:solidFill>
                  <a:srgbClr val="000000"/>
                </a:solidFill>
              </a:rPr>
              <a:t>.</a:t>
            </a:r>
          </a:p>
          <a:p>
            <a:pPr marL="269875" indent="-263525" algn="just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269875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328275" algn="l"/>
                <a:tab pos="10772775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n-GB" dirty="0">
                <a:solidFill>
                  <a:srgbClr val="000000"/>
                </a:solidFill>
              </a:rPr>
              <a:t>     2)</a:t>
            </a:r>
            <a:r>
              <a:rPr lang="en-GB" dirty="0" err="1">
                <a:solidFill>
                  <a:srgbClr val="000000"/>
                </a:solidFill>
              </a:rPr>
              <a:t>Возвышение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Македонского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цар</a:t>
            </a:r>
            <a:r>
              <a:rPr lang="ru-RU" smtClean="0">
                <a:solidFill>
                  <a:srgbClr val="000000"/>
                </a:solidFill>
              </a:rPr>
              <a:t>О</a:t>
            </a:r>
            <a:r>
              <a:rPr lang="en-GB" smtClean="0">
                <a:solidFill>
                  <a:srgbClr val="000000"/>
                </a:solidFill>
              </a:rPr>
              <a:t>ства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при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Филиппе</a:t>
            </a:r>
            <a:r>
              <a:rPr lang="en-GB" dirty="0">
                <a:solidFill>
                  <a:srgbClr val="000000"/>
                </a:solidFill>
              </a:rPr>
              <a:t> II. </a:t>
            </a:r>
          </a:p>
          <a:p>
            <a:pPr marL="269875" indent="-263525" algn="just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269875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328275" algn="l"/>
                <a:tab pos="10772775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n-GB" dirty="0">
                <a:solidFill>
                  <a:srgbClr val="000000"/>
                </a:solidFill>
              </a:rPr>
              <a:t>                 </a:t>
            </a:r>
            <a:r>
              <a:rPr lang="en-GB" dirty="0" err="1">
                <a:solidFill>
                  <a:srgbClr val="000000"/>
                </a:solidFill>
              </a:rPr>
              <a:t>Изучение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эпохи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Александра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невозможно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без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ознакомления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сообщениями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античных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авторов</a:t>
            </a:r>
            <a:r>
              <a:rPr lang="en-GB" dirty="0">
                <a:solidFill>
                  <a:srgbClr val="000000"/>
                </a:solidFill>
              </a:rPr>
              <a:t> о </a:t>
            </a:r>
            <a:r>
              <a:rPr lang="en-GB" dirty="0" err="1">
                <a:solidFill>
                  <a:srgbClr val="000000"/>
                </a:solidFill>
              </a:rPr>
              <a:t>его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походах</a:t>
            </a:r>
            <a:r>
              <a:rPr lang="en-GB" dirty="0">
                <a:solidFill>
                  <a:srgbClr val="000000"/>
                </a:solidFill>
              </a:rPr>
              <a:t>, к </a:t>
            </a:r>
            <a:r>
              <a:rPr lang="en-GB" dirty="0" err="1">
                <a:solidFill>
                  <a:srgbClr val="000000"/>
                </a:solidFill>
              </a:rPr>
              <a:t>которым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нужно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относиться</a:t>
            </a:r>
            <a:r>
              <a:rPr lang="en-GB" dirty="0">
                <a:solidFill>
                  <a:srgbClr val="000000"/>
                </a:solidFill>
              </a:rPr>
              <a:t> с </a:t>
            </a:r>
            <a:r>
              <a:rPr lang="en-GB" dirty="0" err="1">
                <a:solidFill>
                  <a:srgbClr val="000000"/>
                </a:solidFill>
              </a:rPr>
              <a:t>критической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оценкой</a:t>
            </a:r>
            <a:r>
              <a:rPr lang="en-GB" dirty="0">
                <a:solidFill>
                  <a:srgbClr val="000000"/>
                </a:solidFill>
              </a:rPr>
              <a:t>, т. к. </a:t>
            </a:r>
            <a:r>
              <a:rPr lang="en-GB" dirty="0" err="1">
                <a:solidFill>
                  <a:srgbClr val="000000"/>
                </a:solidFill>
              </a:rPr>
              <a:t>они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уже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отражают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политическую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идеологию</a:t>
            </a:r>
            <a:r>
              <a:rPr lang="en-GB" dirty="0">
                <a:solidFill>
                  <a:srgbClr val="000000"/>
                </a:solidFill>
              </a:rPr>
              <a:t> и </a:t>
            </a:r>
            <a:r>
              <a:rPr lang="en-GB" dirty="0" err="1">
                <a:solidFill>
                  <a:srgbClr val="000000"/>
                </a:solidFill>
              </a:rPr>
              <a:t>несут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социальный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заказ</a:t>
            </a:r>
            <a:r>
              <a:rPr lang="en-GB" dirty="0">
                <a:solidFill>
                  <a:srgbClr val="000000"/>
                </a:solidFill>
              </a:rPr>
              <a:t>.</a:t>
            </a:r>
          </a:p>
          <a:p>
            <a:pPr marL="269875" indent="-263525" algn="just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269875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328275" algn="l"/>
                <a:tab pos="10772775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n-GB" dirty="0">
                <a:solidFill>
                  <a:srgbClr val="000000"/>
                </a:solidFill>
              </a:rPr>
              <a:t>                 </a:t>
            </a:r>
            <a:r>
              <a:rPr lang="en-GB" dirty="0" err="1">
                <a:solidFill>
                  <a:srgbClr val="000000"/>
                </a:solidFill>
              </a:rPr>
              <a:t>При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исследовании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деятельности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Александра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Македонского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важно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всегда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помнить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что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македонский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царь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- </a:t>
            </a:r>
            <a:r>
              <a:rPr lang="en-GB" dirty="0" err="1">
                <a:solidFill>
                  <a:srgbClr val="000000"/>
                </a:solidFill>
              </a:rPr>
              <a:t>личность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неоднозначная</a:t>
            </a:r>
            <a:r>
              <a:rPr lang="en-GB" dirty="0">
                <a:solidFill>
                  <a:srgbClr val="000000"/>
                </a:solidFill>
              </a:rPr>
              <a:t> и </a:t>
            </a:r>
            <a:r>
              <a:rPr lang="en-GB" dirty="0" err="1">
                <a:solidFill>
                  <a:srgbClr val="000000"/>
                </a:solidFill>
              </a:rPr>
              <a:t>неординарная</a:t>
            </a:r>
            <a:r>
              <a:rPr lang="en-GB" dirty="0">
                <a:solidFill>
                  <a:srgbClr val="000000"/>
                </a:solidFill>
              </a:rPr>
              <a:t>. В </a:t>
            </a:r>
            <a:r>
              <a:rPr lang="en-GB" dirty="0" err="1">
                <a:solidFill>
                  <a:srgbClr val="000000"/>
                </a:solidFill>
              </a:rPr>
              <a:t>становлении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его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характера</a:t>
            </a:r>
            <a:r>
              <a:rPr lang="en-GB" dirty="0">
                <a:solidFill>
                  <a:srgbClr val="000000"/>
                </a:solidFill>
              </a:rPr>
              <a:t> и </a:t>
            </a:r>
            <a:r>
              <a:rPr lang="en-GB" dirty="0" err="1">
                <a:solidFill>
                  <a:srgbClr val="000000"/>
                </a:solidFill>
              </a:rPr>
              <a:t>личности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важную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роль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сыграло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влияние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македонского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двора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эпирская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кровь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философские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взгляды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Аристотеля</a:t>
            </a:r>
            <a:r>
              <a:rPr lang="en-GB" dirty="0">
                <a:solidFill>
                  <a:srgbClr val="000000"/>
                </a:solidFill>
              </a:rPr>
              <a:t>.</a:t>
            </a:r>
          </a:p>
          <a:p>
            <a:pPr marL="269875" indent="-263525" algn="just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269875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328275" algn="l"/>
                <a:tab pos="10772775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n-GB" dirty="0">
                <a:solidFill>
                  <a:srgbClr val="000000"/>
                </a:solidFill>
              </a:rPr>
              <a:t>                  </a:t>
            </a:r>
            <a:r>
              <a:rPr lang="en-GB" dirty="0" err="1">
                <a:solidFill>
                  <a:srgbClr val="000000"/>
                </a:solidFill>
              </a:rPr>
              <a:t>Александр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стремился</a:t>
            </a:r>
            <a:r>
              <a:rPr lang="en-GB" dirty="0">
                <a:solidFill>
                  <a:srgbClr val="000000"/>
                </a:solidFill>
              </a:rPr>
              <a:t> к </a:t>
            </a:r>
            <a:r>
              <a:rPr lang="en-GB" dirty="0" err="1">
                <a:solidFill>
                  <a:srgbClr val="000000"/>
                </a:solidFill>
              </a:rPr>
              <a:t>мировому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господству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желая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стать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властелином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мира</a:t>
            </a:r>
            <a:r>
              <a:rPr lang="en-GB" dirty="0">
                <a:solidFill>
                  <a:srgbClr val="000000"/>
                </a:solidFill>
              </a:rPr>
              <a:t>. В </a:t>
            </a:r>
            <a:r>
              <a:rPr lang="en-GB" dirty="0" err="1">
                <a:solidFill>
                  <a:srgbClr val="000000"/>
                </a:solidFill>
              </a:rPr>
              <a:t>этом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он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опережал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свое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время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на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пятьдесят</a:t>
            </a:r>
            <a:r>
              <a:rPr lang="en-GB" dirty="0">
                <a:solidFill>
                  <a:srgbClr val="000000"/>
                </a:solidFill>
              </a:rPr>
              <a:t>, а </a:t>
            </a:r>
            <a:r>
              <a:rPr lang="en-GB" dirty="0" err="1">
                <a:solidFill>
                  <a:srgbClr val="000000"/>
                </a:solidFill>
              </a:rPr>
              <a:t>то</a:t>
            </a:r>
            <a:r>
              <a:rPr lang="en-GB" dirty="0">
                <a:solidFill>
                  <a:srgbClr val="000000"/>
                </a:solidFill>
              </a:rPr>
              <a:t> и </a:t>
            </a:r>
            <a:r>
              <a:rPr lang="en-GB" dirty="0" err="1">
                <a:solidFill>
                  <a:srgbClr val="000000"/>
                </a:solidFill>
              </a:rPr>
              <a:t>на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сотню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лет</a:t>
            </a:r>
            <a:r>
              <a:rPr lang="en-GB" dirty="0">
                <a:solidFill>
                  <a:srgbClr val="000000"/>
                </a:solidFill>
              </a:rPr>
              <a:t>. </a:t>
            </a:r>
            <a:r>
              <a:rPr lang="en-GB" dirty="0" err="1">
                <a:solidFill>
                  <a:srgbClr val="000000"/>
                </a:solidFill>
              </a:rPr>
              <a:t>Лишь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во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времена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Рима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историческое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развитие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потребовало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создание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мировой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империи</a:t>
            </a:r>
            <a:r>
              <a:rPr lang="en-GB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EDFD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0"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5000">
                <a:solidFill>
                  <a:srgbClr val="C2FFF0"/>
                </a:solidFill>
                <a:latin typeface="Calibri" pitchFamily="32" charset="0"/>
              </a:rPr>
              <a:t>Основополагающий</a:t>
            </a:r>
            <a:r>
              <a:rPr lang="en-GB" sz="5000">
                <a:solidFill>
                  <a:srgbClr val="C9FAFC"/>
                </a:solidFill>
                <a:latin typeface="Calibri" pitchFamily="32" charset="0"/>
              </a:rPr>
              <a:t> вопрос</a:t>
            </a:r>
            <a:r>
              <a:rPr lang="ru-RU" sz="5000">
                <a:solidFill>
                  <a:srgbClr val="C9FAFC"/>
                </a:solidFill>
                <a:latin typeface="Calibri" pitchFamily="32" charset="0"/>
              </a:rPr>
              <a:t>: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847850"/>
            <a:ext cx="8229600" cy="438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69875" indent="-263525"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2400" b="1" i="1">
                <a:solidFill>
                  <a:srgbClr val="000000"/>
                </a:solidFill>
              </a:rPr>
              <a:t>    </a:t>
            </a:r>
            <a:r>
              <a:rPr lang="ru-RU" sz="2400" b="1" i="1">
                <a:solidFill>
                  <a:srgbClr val="000000"/>
                </a:solidFill>
              </a:rPr>
              <a:t>«</a:t>
            </a:r>
            <a:r>
              <a:rPr lang="en-GB" sz="2400" b="1" i="1">
                <a:solidFill>
                  <a:srgbClr val="000000"/>
                </a:solidFill>
              </a:rPr>
              <a:t> Может ли сильная личность, в руках которой находится власть, изменить историю?</a:t>
            </a:r>
            <a:r>
              <a:rPr lang="ru-RU" sz="2400" b="1" i="1">
                <a:solidFill>
                  <a:srgbClr val="000000"/>
                </a:solidFill>
              </a:rPr>
              <a:t>»</a:t>
            </a:r>
          </a:p>
          <a:p>
            <a:pPr marL="269875" indent="-263525"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3200">
                <a:solidFill>
                  <a:srgbClr val="C2FFF0"/>
                </a:solidFill>
              </a:rPr>
              <a:t>Вопросы учебной темы:</a:t>
            </a:r>
          </a:p>
          <a:p>
            <a:pPr marL="269875" indent="-263525">
              <a:lnSpc>
                <a:spcPct val="80000"/>
              </a:lnSpc>
              <a:spcBef>
                <a:spcPts val="600"/>
              </a:spcBef>
              <a:buClr>
                <a:srgbClr val="0BD0D9"/>
              </a:buClr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2400" i="1">
                <a:solidFill>
                  <a:srgbClr val="000000"/>
                </a:solidFill>
              </a:rPr>
              <a:t>Влияние родителей на становление личности Александра.</a:t>
            </a:r>
          </a:p>
          <a:p>
            <a:pPr marL="269875" indent="-263525">
              <a:lnSpc>
                <a:spcPct val="80000"/>
              </a:lnSpc>
              <a:spcBef>
                <a:spcPts val="600"/>
              </a:spcBef>
              <a:buClr>
                <a:srgbClr val="0BD0D9"/>
              </a:buClr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2400" i="1">
                <a:solidFill>
                  <a:srgbClr val="000000"/>
                </a:solidFill>
              </a:rPr>
              <a:t>Александр Македонский: человек своего времени, провозгласивший доктрину объединения мира или деспот, назвавшийся сыном Амон-Ра.</a:t>
            </a:r>
          </a:p>
          <a:p>
            <a:pPr marL="269875" indent="-263525">
              <a:lnSpc>
                <a:spcPct val="80000"/>
              </a:lnSpc>
              <a:spcBef>
                <a:spcPts val="600"/>
              </a:spcBef>
              <a:buClr>
                <a:srgbClr val="0BD0D9"/>
              </a:buClr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2400" i="1">
                <a:solidFill>
                  <a:srgbClr val="000000"/>
                </a:solidFill>
              </a:rPr>
              <a:t>Роль походов и завоеваний Александра в истории Античности. </a:t>
            </a:r>
          </a:p>
          <a:p>
            <a:pPr marL="269875" indent="-263525">
              <a:lnSpc>
                <a:spcPct val="80000"/>
              </a:lnSpc>
              <a:spcBef>
                <a:spcPts val="600"/>
              </a:spcBef>
              <a:buClr>
                <a:srgbClr val="0BD0D9"/>
              </a:buClr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2400" i="1">
                <a:solidFill>
                  <a:srgbClr val="000000"/>
                </a:solidFill>
              </a:rPr>
              <a:t>Кем умер Александр Македонский: непобедимым полководцем или тщеславным человеком?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EDFD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0"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5000">
                <a:solidFill>
                  <a:srgbClr val="C9FAFC"/>
                </a:solidFill>
                <a:latin typeface="Calibri" pitchFamily="32" charset="0"/>
              </a:rPr>
              <a:t>Дидактические цели: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229600" cy="438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69875" indent="-263525" algn="just">
              <a:lnSpc>
                <a:spcPct val="90000"/>
              </a:lnSpc>
              <a:spcBef>
                <a:spcPts val="650"/>
              </a:spcBef>
              <a:buClrTx/>
              <a:buFontTx/>
              <a:buNone/>
              <a:tabLst>
                <a:tab pos="269875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328275" algn="l"/>
                <a:tab pos="10772775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n-GB" sz="2600" b="1">
                <a:solidFill>
                  <a:srgbClr val="000000"/>
                </a:solidFill>
                <a:latin typeface="Times New Roman" pitchFamily="16" charset="0"/>
              </a:rPr>
              <a:t>	 </a:t>
            </a:r>
            <a:r>
              <a:rPr lang="en-GB" sz="2600">
                <a:solidFill>
                  <a:srgbClr val="000000"/>
                </a:solidFill>
                <a:latin typeface="Times New Roman" pitchFamily="16" charset="0"/>
              </a:rPr>
              <a:t>1)Расширить представление учащихся о         деятельности Александра Македонского, который выступил катализатором в античном обществе на пути создания  огромных империй. </a:t>
            </a:r>
            <a:r>
              <a:rPr lang="en-GB" sz="2600">
                <a:solidFill>
                  <a:srgbClr val="000000"/>
                </a:solidFill>
              </a:rPr>
              <a:t> </a:t>
            </a:r>
          </a:p>
          <a:p>
            <a:pPr marL="269875" indent="-263525" algn="just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269875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328275" algn="l"/>
                <a:tab pos="10772775" algn="l"/>
                <a:tab pos="10775950" algn="l"/>
                <a:tab pos="10777538" algn="l"/>
                <a:tab pos="10779125" algn="l"/>
                <a:tab pos="10780713" algn="l"/>
              </a:tabLst>
            </a:pPr>
            <a:endParaRPr lang="en-GB" sz="2600">
              <a:solidFill>
                <a:srgbClr val="000000"/>
              </a:solidFill>
              <a:latin typeface="Times New Roman" pitchFamily="16" charset="0"/>
            </a:endParaRPr>
          </a:p>
          <a:p>
            <a:pPr marL="269875" indent="-263525" algn="just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269875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328275" algn="l"/>
                <a:tab pos="10772775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6" charset="0"/>
              </a:rPr>
              <a:t>     2)Формирование навыков самостоятельной работы с текстом подлинника, подстрочным переводом, с художественным переводом, выполненным разными авторами.</a:t>
            </a:r>
          </a:p>
          <a:p>
            <a:pPr marL="269875" indent="-263525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269875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328275" algn="l"/>
                <a:tab pos="10772775" algn="l"/>
                <a:tab pos="10775950" algn="l"/>
                <a:tab pos="10777538" algn="l"/>
                <a:tab pos="10779125" algn="l"/>
                <a:tab pos="10780713" algn="l"/>
              </a:tabLst>
            </a:pPr>
            <a:endParaRPr lang="en-GB" sz="26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EDFD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0"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5000">
                <a:solidFill>
                  <a:srgbClr val="C9FAFC"/>
                </a:solidFill>
                <a:latin typeface="Calibri" pitchFamily="32" charset="0"/>
              </a:rPr>
              <a:t>Методические задачи: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11163" y="2519363"/>
            <a:ext cx="8229600" cy="438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69875" indent="-263525">
              <a:spcBef>
                <a:spcPts val="650"/>
              </a:spcBef>
              <a:buClr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2600">
                <a:solidFill>
                  <a:srgbClr val="000000"/>
                </a:solidFill>
              </a:rPr>
              <a:t>1) Научить</a:t>
            </a:r>
            <a:r>
              <a:rPr lang="ru-RU" sz="2600">
                <a:solidFill>
                  <a:srgbClr val="000000"/>
                </a:solidFill>
              </a:rPr>
              <a:t> учащихя</a:t>
            </a:r>
            <a:r>
              <a:rPr lang="en-GB" sz="2600">
                <a:solidFill>
                  <a:srgbClr val="000000"/>
                </a:solidFill>
              </a:rPr>
              <a:t> работать с различными</a:t>
            </a:r>
          </a:p>
          <a:p>
            <a:pPr marL="269875" indent="-263525">
              <a:spcBef>
                <a:spcPts val="650"/>
              </a:spcBef>
              <a:buClr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2600">
                <a:solidFill>
                  <a:srgbClr val="000000"/>
                </a:solidFill>
              </a:rPr>
              <a:t>    источниками  информации</a:t>
            </a:r>
            <a:r>
              <a:rPr lang="ru-RU" sz="2600">
                <a:solidFill>
                  <a:srgbClr val="000000"/>
                </a:solidFill>
              </a:rPr>
              <a:t>.</a:t>
            </a:r>
          </a:p>
          <a:p>
            <a:pPr marL="269875" indent="-263525">
              <a:spcBef>
                <a:spcPts val="650"/>
              </a:spcBef>
              <a:buClr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endParaRPr lang="en-GB" sz="2600">
              <a:solidFill>
                <a:srgbClr val="000000"/>
              </a:solidFill>
            </a:endParaRPr>
          </a:p>
          <a:p>
            <a:pPr marL="269875" indent="-263525">
              <a:spcBef>
                <a:spcPts val="650"/>
              </a:spcBef>
              <a:buClr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2600">
                <a:solidFill>
                  <a:srgbClr val="000000"/>
                </a:solidFill>
              </a:rPr>
              <a:t>2) Научится  критически оценивать информацию, полученную  из  этих   источников</a:t>
            </a:r>
          </a:p>
          <a:p>
            <a:pPr marL="269875" indent="-263525">
              <a:spcBef>
                <a:spcPts val="650"/>
              </a:spcBef>
              <a:buClr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endParaRPr lang="en-GB" sz="2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EDFD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428625"/>
            <a:ext cx="8229600" cy="14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0"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500">
                <a:solidFill>
                  <a:srgbClr val="C9FAFC"/>
                </a:solidFill>
                <a:latin typeface="Calibri" pitchFamily="32" charset="0"/>
              </a:rPr>
              <a:t>Проблемы самостоятельных исследований</a:t>
            </a:r>
            <a:r>
              <a:rPr lang="ru-RU" sz="4500">
                <a:solidFill>
                  <a:srgbClr val="C9FAFC"/>
                </a:solidFill>
                <a:latin typeface="Calibri" pitchFamily="32" charset="0"/>
              </a:rPr>
              <a:t>:</a:t>
            </a:r>
            <a:r>
              <a:rPr lang="en-GB" sz="4500">
                <a:solidFill>
                  <a:srgbClr val="C9FAFC"/>
                </a:solidFill>
                <a:latin typeface="Calibri" pitchFamily="32" charset="0"/>
              </a:rPr>
              <a:t> 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69875" indent="-263525">
              <a:spcBef>
                <a:spcPts val="650"/>
              </a:spcBef>
              <a:buClr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endParaRPr lang="en-GB" sz="2600">
              <a:solidFill>
                <a:srgbClr val="000000"/>
              </a:solidFill>
            </a:endParaRPr>
          </a:p>
          <a:p>
            <a:pPr marL="269875" indent="-263525">
              <a:spcBef>
                <a:spcPts val="650"/>
              </a:spcBef>
              <a:buClr>
                <a:srgbClr val="0BD0D9"/>
              </a:buClr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2600">
                <a:solidFill>
                  <a:srgbClr val="000000"/>
                </a:solidFill>
              </a:rPr>
              <a:t>Изучение сообщений античных авторов о походах Александра</a:t>
            </a:r>
          </a:p>
          <a:p>
            <a:pPr marL="269875" indent="-263525">
              <a:spcBef>
                <a:spcPts val="650"/>
              </a:spcBef>
              <a:buClr>
                <a:srgbClr val="0BD0D9"/>
              </a:buClr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2600">
                <a:solidFill>
                  <a:srgbClr val="000000"/>
                </a:solidFill>
              </a:rPr>
              <a:t>Тайна смерти Александра Македонского. Разные версии ученых, историков</a:t>
            </a:r>
          </a:p>
          <a:p>
            <a:pPr marL="269875" indent="-263525" algn="ctr">
              <a:spcBef>
                <a:spcPts val="650"/>
              </a:spcBef>
              <a:buClr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GB" sz="2600">
                <a:solidFill>
                  <a:srgbClr val="0B5395"/>
                </a:solidFill>
              </a:rPr>
              <a:t>   </a:t>
            </a:r>
            <a:r>
              <a:rPr lang="en-GB" sz="2600">
                <a:solidFill>
                  <a:srgbClr val="FFFFFF"/>
                </a:solidFill>
              </a:rPr>
              <a:t> </a:t>
            </a:r>
            <a:r>
              <a:rPr lang="en-GB" sz="2600">
                <a:solidFill>
                  <a:srgbClr val="C2FFF0"/>
                </a:solidFill>
              </a:rPr>
              <a:t>Сроки проведения проекта – </a:t>
            </a:r>
            <a:r>
              <a:rPr lang="ru-RU" sz="2600">
                <a:solidFill>
                  <a:srgbClr val="C2FFF0"/>
                </a:solidFill>
              </a:rPr>
              <a:t>1</a:t>
            </a:r>
            <a:r>
              <a:rPr lang="en-GB" sz="2600">
                <a:solidFill>
                  <a:srgbClr val="C2FFF0"/>
                </a:solidFill>
              </a:rPr>
              <a:t> четверть</a:t>
            </a:r>
          </a:p>
          <a:p>
            <a:pPr marL="269875" indent="-263525">
              <a:spcBef>
                <a:spcPts val="650"/>
              </a:spcBef>
              <a:buClr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endParaRPr lang="en-GB" sz="2600">
              <a:solidFill>
                <a:srgbClr val="C2FF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EDFD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-439738"/>
            <a:ext cx="8229600" cy="2243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5000">
                <a:solidFill>
                  <a:srgbClr val="C2FFF0"/>
                </a:solidFill>
                <a:latin typeface="Calibri" pitchFamily="32" charset="0"/>
              </a:rPr>
              <a:t>Материалы  УМП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90550" y="1260475"/>
            <a:ext cx="8229600" cy="4768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390525" lvl="1" indent="0">
              <a:spcBef>
                <a:spcPts val="650"/>
              </a:spcBef>
              <a:buClrTx/>
              <a:buSzPct val="85000"/>
              <a:buFontTx/>
              <a:buNone/>
              <a:tabLst>
                <a:tab pos="390525" algn="l"/>
                <a:tab pos="838200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</a:tabLst>
            </a:pPr>
            <a:r>
              <a:rPr lang="en-GB" sz="2600">
                <a:solidFill>
                  <a:srgbClr val="000000"/>
                </a:solidFill>
              </a:rPr>
              <a:t>1) Презентации учащихся по темам:</a:t>
            </a:r>
          </a:p>
          <a:p>
            <a:pPr marL="390525" lvl="1" indent="0">
              <a:spcBef>
                <a:spcPts val="650"/>
              </a:spcBef>
              <a:buClr>
                <a:srgbClr val="0F6FC6"/>
              </a:buClr>
              <a:buSzPct val="85000"/>
              <a:buFont typeface="Wingdings 2" pitchFamily="16" charset="2"/>
              <a:buChar char=""/>
              <a:tabLst>
                <a:tab pos="390525" algn="l"/>
                <a:tab pos="838200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</a:tabLst>
            </a:pPr>
            <a:r>
              <a:rPr lang="en-GB" sz="2600">
                <a:solidFill>
                  <a:srgbClr val="000000"/>
                </a:solidFill>
              </a:rPr>
              <a:t> «Влияние родителей на личность Александра Македонского» </a:t>
            </a:r>
          </a:p>
          <a:p>
            <a:pPr marL="390525" lvl="1" indent="0">
              <a:spcBef>
                <a:spcPts val="650"/>
              </a:spcBef>
              <a:buClr>
                <a:srgbClr val="0F6FC6"/>
              </a:buClr>
              <a:buSzPct val="85000"/>
              <a:buFont typeface="Wingdings 2" pitchFamily="16" charset="2"/>
              <a:buChar char=""/>
              <a:tabLst>
                <a:tab pos="390525" algn="l"/>
                <a:tab pos="838200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</a:tabLst>
            </a:pPr>
            <a:r>
              <a:rPr lang="ru-RU" sz="2600">
                <a:solidFill>
                  <a:srgbClr val="000000"/>
                </a:solidFill>
              </a:rPr>
              <a:t>  </a:t>
            </a:r>
            <a:r>
              <a:rPr lang="en-GB" sz="2600">
                <a:solidFill>
                  <a:srgbClr val="000000"/>
                </a:solidFill>
              </a:rPr>
              <a:t> «Александр Македонский: человек своего времени, провозгласивший доктрину объединения мира, или деспот, назвавшийся сыном Амона-Ра»</a:t>
            </a:r>
          </a:p>
          <a:p>
            <a:pPr marL="390525" lvl="1" indent="0">
              <a:spcBef>
                <a:spcPts val="650"/>
              </a:spcBef>
              <a:buClrTx/>
              <a:buSzPct val="85000"/>
              <a:buFontTx/>
              <a:buNone/>
              <a:tabLst>
                <a:tab pos="390525" algn="l"/>
                <a:tab pos="838200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</a:tabLst>
            </a:pPr>
            <a:r>
              <a:rPr lang="en-GB" sz="2600">
                <a:solidFill>
                  <a:srgbClr val="000000"/>
                </a:solidFill>
              </a:rPr>
              <a:t>2) Буклет учащ</a:t>
            </a:r>
            <a:r>
              <a:rPr lang="ru-RU" sz="2600">
                <a:solidFill>
                  <a:srgbClr val="000000"/>
                </a:solidFill>
              </a:rPr>
              <a:t>ихся</a:t>
            </a:r>
            <a:r>
              <a:rPr lang="en-GB" sz="2600">
                <a:solidFill>
                  <a:srgbClr val="000000"/>
                </a:solidFill>
              </a:rPr>
              <a:t> по теме: «Версии гибели Александра  Македонского» </a:t>
            </a:r>
          </a:p>
          <a:p>
            <a:pPr marL="390525" lvl="1" indent="0">
              <a:spcBef>
                <a:spcPts val="650"/>
              </a:spcBef>
              <a:buClrTx/>
              <a:buSzPct val="85000"/>
              <a:buFontTx/>
              <a:buNone/>
              <a:tabLst>
                <a:tab pos="390525" algn="l"/>
                <a:tab pos="838200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</a:tabLst>
            </a:pPr>
            <a:r>
              <a:rPr lang="en-GB" sz="2600">
                <a:solidFill>
                  <a:srgbClr val="000000"/>
                </a:solidFill>
              </a:rPr>
              <a:t>3) Кроссворд по теме «Александр Македонский- повелитель мира»</a:t>
            </a:r>
          </a:p>
          <a:p>
            <a:pPr marL="390525" lvl="1" indent="0">
              <a:spcBef>
                <a:spcPts val="650"/>
              </a:spcBef>
              <a:buClrTx/>
              <a:buSzPct val="85000"/>
              <a:buFontTx/>
              <a:buNone/>
              <a:tabLst>
                <a:tab pos="390525" algn="l"/>
                <a:tab pos="838200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</a:tabLst>
            </a:pPr>
            <a:r>
              <a:rPr lang="en-GB" sz="2600">
                <a:solidFill>
                  <a:srgbClr val="000000"/>
                </a:solidFill>
              </a:rPr>
              <a:t>4) Критерии оценивания презентации и буклета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EDFD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-439738"/>
            <a:ext cx="8229600" cy="2243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000">
                <a:solidFill>
                  <a:srgbClr val="99CCFF"/>
                </a:solidFill>
                <a:latin typeface="Calibri" pitchFamily="32" charset="0"/>
              </a:rPr>
              <a:t/>
            </a:r>
            <a:br>
              <a:rPr lang="ru-RU" sz="5000">
                <a:solidFill>
                  <a:srgbClr val="99CCFF"/>
                </a:solidFill>
                <a:latin typeface="Calibri" pitchFamily="32" charset="0"/>
              </a:rPr>
            </a:br>
            <a:r>
              <a:rPr lang="en-GB" sz="5000">
                <a:solidFill>
                  <a:srgbClr val="C2FFF0"/>
                </a:solidFill>
                <a:latin typeface="Calibri" pitchFamily="32" charset="0"/>
              </a:rPr>
              <a:t>Ресурсы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9750" y="1460500"/>
            <a:ext cx="8229600" cy="430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733425" lvl="1" indent="-276225">
              <a:spcBef>
                <a:spcPts val="800"/>
              </a:spcBef>
              <a:buFont typeface="Arial" charset="0"/>
              <a:buChar char="–"/>
              <a:tabLst>
                <a:tab pos="733425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  <a:tab pos="9717088" algn="l"/>
              </a:tabLst>
            </a:pPr>
            <a:r>
              <a:rPr lang="en-GB" sz="2800">
                <a:solidFill>
                  <a:srgbClr val="000000"/>
                </a:solidFill>
              </a:rPr>
              <a:t>http://www.lib.ru</a:t>
            </a:r>
          </a:p>
          <a:p>
            <a:pPr marL="733425" lvl="1" indent="-276225">
              <a:spcBef>
                <a:spcPts val="800"/>
              </a:spcBef>
              <a:buFont typeface="Arial" charset="0"/>
              <a:buChar char="–"/>
              <a:tabLst>
                <a:tab pos="733425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  <a:tab pos="9717088" algn="l"/>
              </a:tabLst>
            </a:pPr>
            <a:r>
              <a:rPr lang="en-GB" sz="2800">
                <a:solidFill>
                  <a:srgbClr val="000000"/>
                </a:solidFill>
              </a:rPr>
              <a:t>http://www.wikipedia.ru</a:t>
            </a:r>
          </a:p>
          <a:p>
            <a:pPr marL="733425" lvl="1" indent="-276225">
              <a:spcBef>
                <a:spcPts val="800"/>
              </a:spcBef>
              <a:buFont typeface="Arial" charset="0"/>
              <a:buChar char="–"/>
              <a:tabLst>
                <a:tab pos="733425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  <a:tab pos="9717088" algn="l"/>
              </a:tabLst>
            </a:pPr>
            <a:r>
              <a:rPr lang="en-GB" sz="2800">
                <a:solidFill>
                  <a:srgbClr val="000000"/>
                </a:solidFill>
              </a:rPr>
              <a:t>Шахермайер Ф. Александр Македонский. Издательство «Наука», 1987г.</a:t>
            </a:r>
          </a:p>
          <a:p>
            <a:pPr marL="733425" lvl="1" indent="-276225">
              <a:spcBef>
                <a:spcPts val="800"/>
              </a:spcBef>
              <a:buFont typeface="Arial" charset="0"/>
              <a:buChar char="–"/>
              <a:tabLst>
                <a:tab pos="733425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  <a:tab pos="9717088" algn="l"/>
              </a:tabLst>
            </a:pPr>
            <a:r>
              <a:rPr lang="en-GB" sz="2800">
                <a:solidFill>
                  <a:srgbClr val="000000"/>
                </a:solidFill>
              </a:rPr>
              <a:t>Шифман И.Ш. Александр Македонский. Издательство «Наука», </a:t>
            </a:r>
            <a:r>
              <a:rPr lang="ru-RU" sz="2800">
                <a:solidFill>
                  <a:srgbClr val="000000"/>
                </a:solidFill>
              </a:rPr>
              <a:t>1988</a:t>
            </a:r>
            <a:r>
              <a:rPr lang="en-GB" sz="2800">
                <a:solidFill>
                  <a:srgbClr val="000000"/>
                </a:solidFill>
              </a:rPr>
              <a:t>г.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Lucida Sans Unicode"/>
      </a:majorFont>
      <a:minorFont>
        <a:latin typeface="Constanti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nstantia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nstantia" pitchFamily="16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Lucida Sans Unicode"/>
      </a:majorFont>
      <a:minorFont>
        <a:latin typeface="Constanti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nstantia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nstantia" pitchFamily="16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Lucida Sans Unicode"/>
      </a:majorFont>
      <a:minorFont>
        <a:latin typeface="Constanti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nstantia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nstantia" pitchFamily="16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Lucida Sans Unicode"/>
      </a:majorFont>
      <a:minorFont>
        <a:latin typeface="Constanti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nstantia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nstantia" pitchFamily="16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34466</TotalTime>
  <Words>231</Words>
  <PresentationFormat>Экран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Times New Roman</vt:lpstr>
      <vt:lpstr>Calibri</vt:lpstr>
      <vt:lpstr>Lucida Sans Unicode</vt:lpstr>
      <vt:lpstr>Constantia</vt:lpstr>
      <vt:lpstr>Wingdings 2</vt:lpstr>
      <vt:lpstr>Arial</vt:lpstr>
      <vt:lpstr>Тема Office</vt:lpstr>
      <vt:lpstr>Тема Office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Македонский – повелитель мира</dc:title>
  <dc:creator>user</dc:creator>
  <cp:lastModifiedBy>UserXP</cp:lastModifiedBy>
  <cp:revision>2</cp:revision>
  <cp:lastPrinted>1601-01-01T00:00:00Z</cp:lastPrinted>
  <dcterms:created xsi:type="dcterms:W3CDTF">1601-01-01T00:00:00Z</dcterms:created>
  <dcterms:modified xsi:type="dcterms:W3CDTF">2011-12-21T16:57:30Z</dcterms:modified>
</cp:coreProperties>
</file>