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95" r:id="rId2"/>
    <p:sldId id="770" r:id="rId3"/>
    <p:sldId id="782" r:id="rId4"/>
    <p:sldId id="784" r:id="rId5"/>
    <p:sldId id="785" r:id="rId6"/>
    <p:sldId id="786" r:id="rId7"/>
    <p:sldId id="787" r:id="rId8"/>
    <p:sldId id="797" r:id="rId9"/>
    <p:sldId id="795" r:id="rId10"/>
    <p:sldId id="806" r:id="rId11"/>
    <p:sldId id="805" r:id="rId12"/>
    <p:sldId id="808" r:id="rId13"/>
    <p:sldId id="811" r:id="rId14"/>
    <p:sldId id="812" r:id="rId15"/>
    <p:sldId id="813" r:id="rId16"/>
    <p:sldId id="815" r:id="rId17"/>
    <p:sldId id="823" r:id="rId18"/>
    <p:sldId id="822" r:id="rId19"/>
    <p:sldId id="819" r:id="rId20"/>
    <p:sldId id="820" r:id="rId21"/>
    <p:sldId id="6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A57CD"/>
    <a:srgbClr val="008000"/>
    <a:srgbClr val="CC0000"/>
    <a:srgbClr val="33CC33"/>
    <a:srgbClr val="F428D7"/>
    <a:srgbClr val="C7A1E3"/>
    <a:srgbClr val="4CCC32"/>
    <a:srgbClr val="00B800"/>
    <a:srgbClr val="278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6" autoAdjust="0"/>
    <p:restoredTop sz="94220" autoAdjust="0"/>
  </p:normalViewPr>
  <p:slideViewPr>
    <p:cSldViewPr>
      <p:cViewPr>
        <p:scale>
          <a:sx n="48" d="100"/>
          <a:sy n="48" d="100"/>
        </p:scale>
        <p:origin x="-446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52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960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7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7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99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99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902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902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microsoft.com/office/2007/relationships/hdphoto" Target="../media/hdphoto3.wdp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microsoft.com/office/2007/relationships/hdphoto" Target="../media/hdphoto1.wdp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microsoft.com/office/2007/relationships/hdphoto" Target="../media/hdphoto4.wdp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8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«Сложение и вычитание в пределах 20»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0802" y="1627847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88" y="1595728"/>
            <a:ext cx="5149236" cy="26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91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90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схемы девочки нарисовали к своим задачам?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940" y="980728"/>
            <a:ext cx="4283052" cy="1561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К.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вазе стоят белые и красные розы. Белых роз на 4 больше, чем красных. Сколько всего роз в вазе, если красных 5?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8429" y="4864421"/>
            <a:ext cx="2928027" cy="13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20435" y="2636912"/>
            <a:ext cx="4279557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Л.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Лена поставила в вазу 5 белых роз, 4 красных и несколько розовых. Сколько розовых цветков   в вазе, если всего в ней 11 роз?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2383"/>
            <a:ext cx="2880320" cy="184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59832" y="4469309"/>
            <a:ext cx="31560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8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821E-7 L 0.50399 -0.52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26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90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схемы девочки нарисовали к своим задачам?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940" y="980728"/>
            <a:ext cx="4283052" cy="1561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К.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вазе стоят белые и красные розы. Белых роз на 4 больше, чем красных. Сколько всего роз в вазе, если красных 5?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435" y="2636912"/>
            <a:ext cx="4279557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Л.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Лена поставила в вазу 5 белых роз, 4 красных и несколько розовых. Сколько розовых цветков   в вазе, если всего в ней 11 роз?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4799"/>
            <a:ext cx="2880320" cy="184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8429" y="4864421"/>
            <a:ext cx="2928027" cy="13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Прямоугольник 160"/>
          <p:cNvSpPr/>
          <p:nvPr/>
        </p:nvSpPr>
        <p:spPr>
          <a:xfrm>
            <a:off x="3059832" y="4469309"/>
            <a:ext cx="31560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9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6358E-6 L -0.05244 -0.231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11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467786" y="5367665"/>
            <a:ext cx="672166" cy="941655"/>
            <a:chOff x="2971997" y="5103600"/>
            <a:chExt cx="672166" cy="941655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2971997" y="5174129"/>
              <a:ext cx="672166" cy="871126"/>
              <a:chOff x="4858526" y="3158450"/>
              <a:chExt cx="1867234" cy="2646814"/>
            </a:xfrm>
          </p:grpSpPr>
          <p:sp>
            <p:nvSpPr>
              <p:cNvPr id="145" name="Овал 144"/>
              <p:cNvSpPr/>
              <p:nvPr/>
            </p:nvSpPr>
            <p:spPr>
              <a:xfrm>
                <a:off x="5198460" y="5373216"/>
                <a:ext cx="1116793" cy="42821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4283"/>
              <a:stretch/>
            </p:blipFill>
            <p:spPr bwMode="auto">
              <a:xfrm>
                <a:off x="4858526" y="3158450"/>
                <a:ext cx="1867234" cy="2646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1" name="Овал 140"/>
            <p:cNvSpPr/>
            <p:nvPr/>
          </p:nvSpPr>
          <p:spPr>
            <a:xfrm>
              <a:off x="2996467" y="5103600"/>
              <a:ext cx="608980" cy="7479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7786" y="4871622"/>
            <a:ext cx="551034" cy="775179"/>
            <a:chOff x="3053198" y="4613277"/>
            <a:chExt cx="551034" cy="775179"/>
          </a:xfrm>
        </p:grpSpPr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23582">
              <a:off x="3391618" y="4613277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520" y="4619277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135319" flipH="1">
              <a:off x="3053198" y="481710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290942">
              <a:off x="3075032" y="4695169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278002">
              <a:off x="3064214" y="476738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646" y="4696509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714962">
              <a:off x="3194651" y="4783082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10289">
              <a:off x="3391618" y="4765170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510" y="484760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9512" y="5190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схемы девочки нарисовали к своим задачам?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940" y="980728"/>
            <a:ext cx="4283052" cy="1561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К.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вазе стоят белые и красные розы. Белых роз на 4 больше, чем красных. Сколько всего роз в вазе, если красных 5?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435" y="2636912"/>
            <a:ext cx="4279557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Л.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Лена поставила в вазу 5 белых роз, 4 красных и несколько розовых. Сколько розовых цветков   в вазе, если всего в ней 11 роз?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4799"/>
            <a:ext cx="2880320" cy="184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588478" y="5463717"/>
            <a:ext cx="209883" cy="779066"/>
            <a:chOff x="2964500" y="5205372"/>
            <a:chExt cx="209883" cy="779066"/>
          </a:xfrm>
        </p:grpSpPr>
        <p:pic>
          <p:nvPicPr>
            <p:cNvPr id="138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82" t="49195" r="64117"/>
            <a:stretch/>
          </p:blipFill>
          <p:spPr bwMode="auto">
            <a:xfrm>
              <a:off x="3061856" y="5205372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82" t="49195" r="64117"/>
            <a:stretch/>
          </p:blipFill>
          <p:spPr bwMode="auto">
            <a:xfrm rot="275860">
              <a:off x="3036863" y="5230963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82" t="49195" r="64117"/>
            <a:stretch/>
          </p:blipFill>
          <p:spPr bwMode="auto">
            <a:xfrm rot="337763">
              <a:off x="2964500" y="5248349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176" y="2994010"/>
            <a:ext cx="2928027" cy="13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340768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на 4 больше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9001" y="2080451"/>
            <a:ext cx="738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5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2420888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14621" y="1556792"/>
            <a:ext cx="708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00192" y="1299345"/>
            <a:ext cx="72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4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502" y="1844824"/>
            <a:ext cx="368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5 + 4 = 9 (р.) - белых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28059" y="147997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9 + 5 = 14 (р.)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9512" y="5616822"/>
            <a:ext cx="28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 14 роз.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3026" y="2996952"/>
            <a:ext cx="71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4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353306" y="2636912"/>
            <a:ext cx="71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5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51520" y="4114239"/>
            <a:ext cx="930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11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452320" y="393305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79841" y="3897309"/>
            <a:ext cx="378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5 + 4 = 9 (р.) – белых и красных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72000" y="5559623"/>
            <a:ext cx="318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11 -  9 = 2 (р.)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0" y="5991671"/>
            <a:ext cx="380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 2 розовых розы.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96730" y="4883474"/>
            <a:ext cx="790308" cy="934991"/>
            <a:chOff x="2640160" y="4612507"/>
            <a:chExt cx="790308" cy="934991"/>
          </a:xfrm>
        </p:grpSpPr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211655">
              <a:off x="3249501" y="4733751"/>
              <a:ext cx="180967" cy="67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173640">
              <a:off x="2975646" y="466719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677" y="4612507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808385">
              <a:off x="3002643" y="495336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55317" flipH="1">
              <a:off x="2846744" y="4850561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8090" y="1265328"/>
            <a:ext cx="229395" cy="7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0356" y="1966820"/>
            <a:ext cx="213740" cy="5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5724128" y="2406079"/>
            <a:ext cx="61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9 р.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89307" flipH="1">
            <a:off x="5261123" y="3378540"/>
            <a:ext cx="253537" cy="70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29595" flipH="1">
            <a:off x="6504769" y="3404806"/>
            <a:ext cx="229395" cy="7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90231">
            <a:off x="7307919" y="3423612"/>
            <a:ext cx="270179" cy="6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" name="Группа 92"/>
          <p:cNvGrpSpPr/>
          <p:nvPr/>
        </p:nvGrpSpPr>
        <p:grpSpPr>
          <a:xfrm>
            <a:off x="8004290" y="5644322"/>
            <a:ext cx="672166" cy="953030"/>
            <a:chOff x="2971997" y="5092225"/>
            <a:chExt cx="672166" cy="95303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971997" y="5174129"/>
              <a:ext cx="672166" cy="871126"/>
              <a:chOff x="4858526" y="3158450"/>
              <a:chExt cx="1867234" cy="2646814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4283"/>
              <a:stretch/>
            </p:blipFill>
            <p:spPr bwMode="auto">
              <a:xfrm>
                <a:off x="4858526" y="3158450"/>
                <a:ext cx="1867234" cy="2646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Овал 96"/>
              <p:cNvSpPr/>
              <p:nvPr/>
            </p:nvSpPr>
            <p:spPr>
              <a:xfrm>
                <a:off x="5198460" y="5373216"/>
                <a:ext cx="1116793" cy="42821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2996467" y="5092225"/>
              <a:ext cx="608980" cy="7479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023574" y="5136921"/>
            <a:ext cx="510054" cy="732055"/>
            <a:chOff x="3092379" y="4656401"/>
            <a:chExt cx="510054" cy="732055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323582">
              <a:off x="3389819" y="4721893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346384" flipH="1">
              <a:off x="3092379" y="4726657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00" y="4656401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714962">
              <a:off x="3194651" y="4783082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510" y="484760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>
          <a:xfrm>
            <a:off x="8115247" y="5705933"/>
            <a:ext cx="209883" cy="779066"/>
            <a:chOff x="2964500" y="5205372"/>
            <a:chExt cx="209883" cy="779066"/>
          </a:xfrm>
        </p:grpSpPr>
        <p:pic>
          <p:nvPicPr>
            <p:cNvPr id="109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82" t="49195" r="64117"/>
            <a:stretch/>
          </p:blipFill>
          <p:spPr bwMode="auto">
            <a:xfrm>
              <a:off x="3061856" y="5205372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82" t="49195" r="64117"/>
            <a:stretch/>
          </p:blipFill>
          <p:spPr bwMode="auto">
            <a:xfrm rot="275860">
              <a:off x="3036863" y="5230963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82" t="49195" r="64117"/>
            <a:stretch/>
          </p:blipFill>
          <p:spPr bwMode="auto">
            <a:xfrm rot="337763">
              <a:off x="2964500" y="5248349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3478">
            <a:off x="3926447" y="5033350"/>
            <a:ext cx="212614" cy="54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" name="Группа 111"/>
          <p:cNvGrpSpPr/>
          <p:nvPr/>
        </p:nvGrpSpPr>
        <p:grpSpPr>
          <a:xfrm rot="877340">
            <a:off x="8052918" y="5160278"/>
            <a:ext cx="465170" cy="880306"/>
            <a:chOff x="2846744" y="4667192"/>
            <a:chExt cx="465170" cy="880306"/>
          </a:xfrm>
        </p:grpSpPr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173640">
              <a:off x="2975646" y="466719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66497">
              <a:off x="3130947" y="4692380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808385">
              <a:off x="3002643" y="495336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030296" flipH="1">
              <a:off x="2846744" y="4850561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23413">
            <a:off x="8211007" y="5305252"/>
            <a:ext cx="213708" cy="53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0567">
            <a:off x="8378060" y="5358975"/>
            <a:ext cx="233659" cy="58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36337 -0.17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341E-6 L 0.29531 0.03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0209 L -0.52309 0.438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7099 0.5446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3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L 0.20451 0.186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93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2139E-6 L 0.61423 0.1364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682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62205 -0.1754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018 0.134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9" grpId="0" animBg="1"/>
      <p:bldP spid="3" grpId="0"/>
      <p:bldP spid="3" grpId="1"/>
      <p:bldP spid="3" grpId="2"/>
      <p:bldP spid="4" grpId="0"/>
      <p:bldP spid="4" grpId="1"/>
      <p:bldP spid="5" grpId="0"/>
      <p:bldP spid="5" grpId="1"/>
      <p:bldP spid="74" grpId="0"/>
      <p:bldP spid="75" grpId="0"/>
      <p:bldP spid="6" grpId="0"/>
      <p:bldP spid="6" grpId="1"/>
      <p:bldP spid="76" grpId="0"/>
      <p:bldP spid="76" grpId="1"/>
      <p:bldP spid="77" grpId="0"/>
      <p:bldP spid="78" grpId="0"/>
      <p:bldP spid="78" grpId="1"/>
      <p:bldP spid="81" grpId="0"/>
      <p:bldP spid="81" grpId="1"/>
      <p:bldP spid="82" grpId="0"/>
      <p:bldP spid="82" grpId="1"/>
      <p:bldP spid="83" grpId="0"/>
      <p:bldP spid="84" grpId="0"/>
      <p:bldP spid="84" grpId="1"/>
      <p:bldP spid="85" grpId="0"/>
      <p:bldP spid="86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4355976" y="1700808"/>
            <a:ext cx="763120" cy="684571"/>
          </a:xfrm>
          <a:prstGeom prst="line">
            <a:avLst/>
          </a:prstGeom>
          <a:ln w="28575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292080" y="1556792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038" y="1780435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4251" y="980641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61205">
            <a:off x="1220459" y="25825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678086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4576476" y="1646291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8963" y="3175645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6255137" y="4114530"/>
            <a:ext cx="763120" cy="684571"/>
          </a:xfrm>
          <a:prstGeom prst="line">
            <a:avLst/>
          </a:prstGeom>
          <a:ln w="28575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016" y="5004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каких отрезков на рисунке Пети можно составить квадрат?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8281" y="5454067"/>
            <a:ext cx="8748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9883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292080" y="1556792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742" y="1780435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4251" y="980641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61205">
            <a:off x="1220459" y="25825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331641" y="27349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4479" y="1698433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16801" y="180823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4576476" y="1646291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8963" y="3175645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6255137" y="4114530"/>
            <a:ext cx="763120" cy="684571"/>
          </a:xfrm>
          <a:prstGeom prst="line">
            <a:avLst/>
          </a:prstGeom>
          <a:ln w="28575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016" y="5004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каких отрезков на рисунке Пети можно составить квадрат?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355976" y="1700808"/>
            <a:ext cx="763120" cy="684571"/>
          </a:xfrm>
          <a:prstGeom prst="line">
            <a:avLst/>
          </a:prstGeom>
          <a:ln w="28575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678086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2920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сумма всех сторон квадрата?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2211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6431E-6 L 0.0618 0.13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6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-0.26597 0.151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7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99E-6 L -0.53767 0.255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12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0315" y="1880246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331641" y="27349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814" y="2717667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3963" y="3568454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4576476" y="1646291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8963" y="3175645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6255137" y="4114530"/>
            <a:ext cx="763120" cy="684571"/>
          </a:xfrm>
          <a:prstGeom prst="line">
            <a:avLst/>
          </a:prstGeom>
          <a:ln w="28575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016" y="5004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каких отрезков на рисунке Пети можно составить квадрат?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355976" y="1700808"/>
            <a:ext cx="763120" cy="684571"/>
          </a:xfrm>
          <a:prstGeom prst="line">
            <a:avLst/>
          </a:prstGeom>
          <a:ln w="28575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678086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2920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сумма всех сторон квадрата?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9800"/>
          <a:stretch/>
        </p:blipFill>
        <p:spPr bwMode="auto">
          <a:xfrm rot="5400000">
            <a:off x="-915383" y="4123399"/>
            <a:ext cx="3873161" cy="6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882" y="4179944"/>
            <a:ext cx="106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5892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см +  3 см  +  3 см  +  3 см  =  12 см  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975" y="5991671"/>
            <a:ext cx="28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 12 см.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0171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3873E-6 L 0.28594 -0.14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7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3757973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355894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383804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4529488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8276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3740596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3740596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810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4809" y="173311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37660" y="173311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369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8080" y="180427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850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3998998" y="180068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4233" y="180068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161745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189654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890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72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41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8413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41264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973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684" y="170439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45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4002602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7837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51757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79666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49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6066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81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4809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37660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369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8080" y="373538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85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3998998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4233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548557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82765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89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5556" y="544522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9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96422" y="133726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873794" y="133726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4548" y="135464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21338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49248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644533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96102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2823848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262482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290391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4529488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512" y="50004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4585022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633453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2752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5443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8276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280647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280647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429305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09402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37312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7885781" y="422097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519826" y="4217309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4275673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4275673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285720" y="5573128"/>
            <a:ext cx="85011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3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841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8413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41264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973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684" y="170439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845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4002602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7837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51757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79666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49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6066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81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4809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37660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369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8080" y="373538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85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3998998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4233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548557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82765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89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3569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3237E-6 L -0.2552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9017E-7 L 0.61441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продолжить ряды чисел: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452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95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471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29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87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1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724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40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56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72124" y="3933056"/>
            <a:ext cx="8720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22" y="5889064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216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91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622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513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325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028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731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434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067" y="1520078"/>
            <a:ext cx="48228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17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96422" y="152601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873794" y="152601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4548" y="154339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402138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681233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644533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96102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3069158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287013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314922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4529488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4585022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633453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2752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5443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8276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305178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305178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461522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41620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69530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7885781" y="454315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519826" y="453948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4597852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4597852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63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022E-6 L -0.04913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6633E-6 L 0.06024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6633E-6 L 0.06024 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7067" y="1520078"/>
            <a:ext cx="48228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продолжить ряды чисел: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452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395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471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029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587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1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724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40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56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622" y="5889064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081" y="2124121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174" y="2780581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622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513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325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028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731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434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650" y="1520078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216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91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15140" y="4143380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7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941" y="170276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583" y="3406186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594" y="3430959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469" y="156279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38978"/>
            <a:ext cx="525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63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+  8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58" y="3473923"/>
            <a:ext cx="30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8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8064" y="3473923"/>
            <a:ext cx="332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932040" y="1615784"/>
            <a:ext cx="3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766354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547664" y="347194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08204" y="162037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408204" y="3473923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15681" y="479715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8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76226" y="1095127"/>
            <a:ext cx="5831308" cy="474838"/>
            <a:chOff x="576226" y="1095127"/>
            <a:chExt cx="5831308" cy="47483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76226" y="1095127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 1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148064" y="1095127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x = 1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4794" y="1200633"/>
              <a:ext cx="180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</a:t>
              </a:r>
              <a:endPara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71364" y="2823319"/>
            <a:ext cx="5764162" cy="461665"/>
            <a:chOff x="571364" y="2823319"/>
            <a:chExt cx="5764162" cy="4616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1364" y="2823319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 = 10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076056" y="2823319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y = 10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11760" y="2852936"/>
              <a:ext cx="180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</a:t>
              </a:r>
              <a:endPara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6371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4932040" y="1615784"/>
            <a:ext cx="3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408204" y="3473923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377208" y="162037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469" y="156279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38978"/>
            <a:ext cx="525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63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+  8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58" y="3473923"/>
            <a:ext cx="30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8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8064" y="3473923"/>
            <a:ext cx="332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766354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547664" y="347194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8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170" y="170276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583" y="3421684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499" y="1774775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807" y="1774775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364" y="2823319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 = 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4754" y="349310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4858" y="348995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6226" y="1095127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9617" y="1650571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3468" y="1650571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48064" y="1095127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 = 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6056" y="2823319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 = 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24611" y="349310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349310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4794" y="1200633"/>
            <a:ext cx="1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04794" y="2852936"/>
            <a:ext cx="1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594" y="3415193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723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6" grpId="0"/>
      <p:bldP spid="6" grpId="1"/>
      <p:bldP spid="8" grpId="0" animBg="1"/>
      <p:bldP spid="8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214282" y="3786190"/>
            <a:ext cx="8654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1906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59" y="5840242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260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264" y="586260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6260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27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3448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814" y="587234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004" y="587234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329" y="587234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696" y="5880979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956" y="588784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42" y="5841464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943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047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460" y="587849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3448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997" y="587356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187" y="587356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512" y="587356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879" y="5882201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61295" y="1124744"/>
            <a:ext cx="8400571" cy="2310644"/>
            <a:chOff x="361295" y="1124744"/>
            <a:chExt cx="8400571" cy="2310644"/>
          </a:xfrm>
        </p:grpSpPr>
        <p:sp>
          <p:nvSpPr>
            <p:cNvPr id="14" name="TextBox 13"/>
            <p:cNvSpPr txBox="1"/>
            <p:nvPr/>
          </p:nvSpPr>
          <p:spPr>
            <a:xfrm>
              <a:off x="361295" y="1196752"/>
              <a:ext cx="2996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1295" y="2054460"/>
              <a:ext cx="2996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1295" y="2912168"/>
              <a:ext cx="327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7325" y="1196752"/>
              <a:ext cx="3320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 +  6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17325" y="2054460"/>
              <a:ext cx="3344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 +  7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7325" y="2912168"/>
              <a:ext cx="3331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 +  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675960" y="1196752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699792" y="1988840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699792" y="2780928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076560" y="1124744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8100392" y="1916832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8100392" y="2708920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214282" y="47148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равенство может дописать Катя?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00826" y="4714884"/>
            <a:ext cx="15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А Лена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6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7148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равенство может дописать Катя?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59" y="5877272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26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27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81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00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32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696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956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1295" y="1196752"/>
            <a:ext cx="29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42" y="5877272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943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804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460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99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18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512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87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61295" y="2054460"/>
            <a:ext cx="29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295" y="2912168"/>
            <a:ext cx="327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1295" y="3769876"/>
            <a:ext cx="327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17325" y="1196752"/>
            <a:ext cx="332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 +  6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17325" y="2054460"/>
            <a:ext cx="33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 +  7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17325" y="2912168"/>
            <a:ext cx="333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 +  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17325" y="3769876"/>
            <a:ext cx="33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 +  9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5960" y="119675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699792" y="1988840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699792" y="2780928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699792" y="370962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076560" y="1124744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100392" y="191683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100392" y="2708920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100392" y="370962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6500826" y="4714884"/>
            <a:ext cx="15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А Лена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9512" y="51906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59726" y="4286256"/>
            <a:ext cx="49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00892" y="4286256"/>
            <a:ext cx="49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1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  <p:bldP spid="84" grpId="0"/>
      <p:bldP spid="3" grpId="0" animBg="1"/>
      <p:bldP spid="63" grpId="0" animBg="1"/>
      <p:bldP spid="68" grpId="0" animBg="1"/>
      <p:bldP spid="69" grpId="0" animBg="1"/>
      <p:bldP spid="69" grpId="1" animBg="1"/>
      <p:bldP spid="70" grpId="0" animBg="1"/>
      <p:bldP spid="85" grpId="0" animBg="1"/>
      <p:bldP spid="87" grpId="0" animBg="1"/>
      <p:bldP spid="88" grpId="0" animBg="1"/>
      <p:bldP spid="88" grpId="1" animBg="1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880" y="1364944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5429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4555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63079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мальчикам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массы пакетов с конфетами.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232" y="1747167"/>
            <a:ext cx="38764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036" y="1738910"/>
            <a:ext cx="387649" cy="6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023" y="1668147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18" y="1572201"/>
            <a:ext cx="533629" cy="8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435" y="1393807"/>
            <a:ext cx="646194" cy="10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189059" y="1696901"/>
            <a:ext cx="1782910" cy="1355547"/>
            <a:chOff x="5372825" y="2914410"/>
            <a:chExt cx="2727566" cy="2073771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4" name="Блок-схема: процесс 1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Хорда 1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с двумя вырезанными соседними углами 1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5761" y="3052448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ольцо 19"/>
          <p:cNvSpPr/>
          <p:nvPr/>
        </p:nvSpPr>
        <p:spPr>
          <a:xfrm>
            <a:off x="1725630" y="2580320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200838" y="1700808"/>
            <a:ext cx="1782910" cy="1355547"/>
            <a:chOff x="5372825" y="2914410"/>
            <a:chExt cx="2727566" cy="2073771"/>
          </a:xfrm>
        </p:grpSpPr>
        <p:sp>
          <p:nvSpPr>
            <p:cNvPr id="22" name="Блок-схема: процесс 2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5" name="Блок-схема: процесс 2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Хорда 2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с двумя вырезанными соседними углами 2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Кольцо 23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4355976" y="1314555"/>
            <a:ext cx="0" cy="4850749"/>
          </a:xfrm>
          <a:prstGeom prst="line">
            <a:avLst/>
          </a:prstGeom>
          <a:ln>
            <a:solidFill>
              <a:srgbClr val="9A5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 flipH="1">
            <a:off x="4716016" y="1696901"/>
            <a:ext cx="1782910" cy="1355547"/>
            <a:chOff x="5372825" y="2914410"/>
            <a:chExt cx="2727566" cy="2073771"/>
          </a:xfrm>
        </p:grpSpPr>
        <p:sp>
          <p:nvSpPr>
            <p:cNvPr id="51" name="Блок-схема: процесс 5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4" name="Блок-схема: процесс 5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Хорда 5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рямоугольник с двумя вырезанными соседними углами 5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Кольцо 5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92718" y="2580320"/>
            <a:ext cx="3153623" cy="848680"/>
            <a:chOff x="4992718" y="2580320"/>
            <a:chExt cx="3153623" cy="84868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992718" y="3052448"/>
              <a:ext cx="3153623" cy="376552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6252587" y="2580320"/>
              <a:ext cx="675671" cy="666274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27795" y="1700808"/>
            <a:ext cx="1782910" cy="1355547"/>
            <a:chOff x="5372825" y="2914410"/>
            <a:chExt cx="2727566" cy="2073771"/>
          </a:xfrm>
        </p:grpSpPr>
        <p:sp>
          <p:nvSpPr>
            <p:cNvPr id="43" name="Блок-схема: процесс 42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46" name="Блок-схема: процесс 45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Хорда 47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с двумя вырезанными соседними углами 49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370728" y="4293096"/>
            <a:ext cx="3660220" cy="0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18037" y="1191609"/>
            <a:ext cx="96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2000" i="1" dirty="0">
              <a:solidFill>
                <a:srgbClr val="9A57C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153379" y="964834"/>
            <a:ext cx="2029865" cy="402011"/>
            <a:chOff x="153379" y="964834"/>
            <a:chExt cx="2029865" cy="402011"/>
          </a:xfrm>
        </p:grpSpPr>
        <p:sp>
          <p:nvSpPr>
            <p:cNvPr id="68" name="TextBox 67"/>
            <p:cNvSpPr txBox="1"/>
            <p:nvPr/>
          </p:nvSpPr>
          <p:spPr>
            <a:xfrm>
              <a:off x="153379" y="966735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4920" y="964834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авая круглая скобка 30"/>
          <p:cNvSpPr/>
          <p:nvPr/>
        </p:nvSpPr>
        <p:spPr>
          <a:xfrm rot="16200000">
            <a:off x="2080885" y="2187687"/>
            <a:ext cx="276702" cy="3623424"/>
          </a:xfrm>
          <a:prstGeom prst="rightBracket">
            <a:avLst>
              <a:gd name="adj" fmla="val 298851"/>
            </a:avLst>
          </a:prstGeom>
          <a:ln>
            <a:solidFill>
              <a:srgbClr val="F42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62653" y="1806696"/>
            <a:ext cx="187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 5) кг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1828937" y="4209759"/>
            <a:ext cx="0" cy="1553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115498" y="1160831"/>
            <a:ext cx="2450516" cy="461665"/>
            <a:chOff x="744697" y="4392686"/>
            <a:chExt cx="2450516" cy="461665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455908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7 кг</a:t>
              </a:r>
              <a:endParaRPr lang="ru-RU" i="1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44697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? кг</a:t>
              </a:r>
              <a:endParaRPr lang="ru-RU" i="1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70729" y="5112765"/>
            <a:ext cx="231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 5) – 7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195736" y="5112765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4 (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кг)</a:t>
            </a:r>
            <a:endParaRPr lang="ru-RU" i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95536" y="5703639"/>
            <a:ext cx="2118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4 кг.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7092280" y="994376"/>
            <a:ext cx="2210491" cy="402431"/>
            <a:chOff x="153379" y="978482"/>
            <a:chExt cx="2027606" cy="402431"/>
          </a:xfrm>
        </p:grpSpPr>
        <p:sp>
          <p:nvSpPr>
            <p:cNvPr id="88" name="TextBox 87"/>
            <p:cNvSpPr txBox="1"/>
            <p:nvPr/>
          </p:nvSpPr>
          <p:spPr>
            <a:xfrm>
              <a:off x="153379" y="980803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2661" y="978482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860032" y="4293096"/>
            <a:ext cx="3660220" cy="0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авая круглая скобка 90"/>
          <p:cNvSpPr/>
          <p:nvPr/>
        </p:nvSpPr>
        <p:spPr>
          <a:xfrm rot="16200000">
            <a:off x="6570189" y="2187687"/>
            <a:ext cx="276702" cy="3623424"/>
          </a:xfrm>
          <a:prstGeom prst="rightBracket">
            <a:avLst>
              <a:gd name="adj" fmla="val 298851"/>
            </a:avLst>
          </a:prstGeom>
          <a:ln>
            <a:solidFill>
              <a:srgbClr val="F42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6318241" y="4209759"/>
            <a:ext cx="0" cy="1553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60032" y="1039677"/>
            <a:ext cx="96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2000" i="1" dirty="0">
              <a:solidFill>
                <a:srgbClr val="9A57C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6876256" y="1218934"/>
            <a:ext cx="2450516" cy="461665"/>
            <a:chOff x="744697" y="4392686"/>
            <a:chExt cx="2450516" cy="461665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55908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? кг</a:t>
              </a:r>
              <a:endParaRPr lang="ru-RU" i="1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44697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кг</a:t>
              </a:r>
              <a:endParaRPr lang="ru-RU" i="1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326537" y="1841324"/>
            <a:ext cx="187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+ 8) кг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45688" y="5112765"/>
            <a:ext cx="231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 8) – 4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870695" y="511276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кг)</a:t>
            </a:r>
            <a:endParaRPr lang="ru-RU" i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070494" y="5703639"/>
            <a:ext cx="228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10 кг.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1900945" y="1857598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355793" y="1887215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3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14237 0.234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1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24392 0.3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056 0.444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348 L 0.09809 0.517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4167 0.350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752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8529E-6 L 0.20816 0.239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11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6458 0.514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2571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7327 0.4409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1" grpId="0" animBg="1"/>
      <p:bldP spid="35" grpId="0"/>
      <p:bldP spid="35" grpId="1"/>
      <p:bldP spid="84" grpId="1"/>
      <p:bldP spid="75" grpId="0"/>
      <p:bldP spid="86" grpId="0"/>
      <p:bldP spid="91" grpId="0" animBg="1"/>
      <p:bldP spid="93" grpId="0"/>
      <p:bldP spid="93" grpId="1"/>
      <p:bldP spid="98" grpId="0"/>
      <p:bldP spid="98" grpId="1"/>
      <p:bldP spid="99" grpId="0"/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880" y="1364944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5429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4555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63079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мальчикам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массы пакетов с конфетами.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232" y="1747167"/>
            <a:ext cx="38764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036" y="1738910"/>
            <a:ext cx="387649" cy="6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023" y="1668147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18" y="1572201"/>
            <a:ext cx="533629" cy="8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2435" y="1393807"/>
            <a:ext cx="646194" cy="10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189059" y="1696901"/>
            <a:ext cx="1782910" cy="1355547"/>
            <a:chOff x="5372825" y="2914410"/>
            <a:chExt cx="2727566" cy="2073771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4" name="Блок-схема: процесс 1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Хорда 1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с двумя вырезанными соседними углами 1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5761" y="3052448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ольцо 19"/>
          <p:cNvSpPr/>
          <p:nvPr/>
        </p:nvSpPr>
        <p:spPr>
          <a:xfrm>
            <a:off x="1725630" y="2580320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200838" y="1700808"/>
            <a:ext cx="1782910" cy="1355547"/>
            <a:chOff x="5372825" y="2914410"/>
            <a:chExt cx="2727566" cy="2073771"/>
          </a:xfrm>
        </p:grpSpPr>
        <p:sp>
          <p:nvSpPr>
            <p:cNvPr id="22" name="Блок-схема: процесс 2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5" name="Блок-схема: процесс 2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Хорда 2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с двумя вырезанными соседними углами 2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Кольцо 23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979" y="3717032"/>
            <a:ext cx="275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7  =  6  +  5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7" y="411946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7  =  11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0324" y="447950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11 – 7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4911551"/>
            <a:ext cx="121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4.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322" y="5400043"/>
            <a:ext cx="2118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4 кг.</a:t>
            </a:r>
            <a:endParaRPr lang="ru-RU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1314555"/>
            <a:ext cx="0" cy="4850749"/>
          </a:xfrm>
          <a:prstGeom prst="line">
            <a:avLst/>
          </a:prstGeom>
          <a:ln>
            <a:solidFill>
              <a:srgbClr val="9A5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 flipH="1">
            <a:off x="4716016" y="1696901"/>
            <a:ext cx="1782910" cy="1355547"/>
            <a:chOff x="5372825" y="2914410"/>
            <a:chExt cx="2727566" cy="2073771"/>
          </a:xfrm>
        </p:grpSpPr>
        <p:sp>
          <p:nvSpPr>
            <p:cNvPr id="51" name="Блок-схема: процесс 5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4" name="Блок-схема: процесс 5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Хорда 5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рямоугольник с двумя вырезанными соседними углами 5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Кольцо 5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92718" y="2580320"/>
            <a:ext cx="3153623" cy="848680"/>
            <a:chOff x="4992718" y="2580320"/>
            <a:chExt cx="3153623" cy="84868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992718" y="3052448"/>
              <a:ext cx="3153623" cy="376552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6252587" y="2580320"/>
              <a:ext cx="675671" cy="666274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27795" y="1700808"/>
            <a:ext cx="1782910" cy="1355547"/>
            <a:chOff x="5372825" y="2914410"/>
            <a:chExt cx="2727566" cy="2073771"/>
          </a:xfrm>
        </p:grpSpPr>
        <p:sp>
          <p:nvSpPr>
            <p:cNvPr id="43" name="Блок-схема: процесс 42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46" name="Блок-схема: процесс 45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Хорда 47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с двумя вырезанными соседними углами 49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40491" y="3717032"/>
            <a:ext cx="275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4  =  6  +  8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64089" y="411946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4  =  14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78836" y="447950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14 – 4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64088" y="4911551"/>
            <a:ext cx="121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10.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33834" y="5400043"/>
            <a:ext cx="2418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10 кг.</a:t>
            </a:r>
            <a:endParaRPr lang="ru-RU" i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937" y="3399383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3785" y="3429000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5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4" grpId="0"/>
      <p:bldP spid="62" grpId="0"/>
      <p:bldP spid="63" grpId="0"/>
      <p:bldP spid="64" grpId="0"/>
      <p:bldP spid="65" grpId="0"/>
      <p:bldP spid="6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17510</TotalTime>
  <Words>1293</Words>
  <Application>Microsoft Office PowerPoint</Application>
  <PresentationFormat>Экран (4:3)</PresentationFormat>
  <Paragraphs>216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1592</cp:revision>
  <dcterms:created xsi:type="dcterms:W3CDTF">2010-10-26T14:31:01Z</dcterms:created>
  <dcterms:modified xsi:type="dcterms:W3CDTF">2013-04-03T18:41:35Z</dcterms:modified>
</cp:coreProperties>
</file>