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2CC4-5F3A-4BB2-AC4A-1BF984BB903C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3F05-E036-48A1-B912-0F3238A87C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813"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B3689AA-F6F2-46EE-A435-FDDA3C06E129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813"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3B92F5-6AB9-4E88-B004-0CAB202F2B6E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2A546B-578C-4EA6-9CC0-C0CE17E0FCFC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41ED65-C571-4417-BDF1-2216E4E4D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B15A7-58C4-4CBB-BF81-DE398CE7301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177C-D5C0-4C24-9359-5272E5C4D8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Snegir_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Snegir_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Snegir_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an-gorodetsky.narod.ru/Foto/Fonkormuska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9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39938" name="Rectangle 20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39939" name="Рисунок 4" descr="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8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9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10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Рисунок 11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Рисунок 1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" y="6350"/>
            <a:ext cx="9144000" cy="657497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9946" name="Рисунок 13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Рисунок 15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Прямоугольник 25"/>
          <p:cNvSpPr>
            <a:spLocks noChangeArrowheads="1"/>
          </p:cNvSpPr>
          <p:nvPr/>
        </p:nvSpPr>
        <p:spPr bwMode="auto">
          <a:xfrm>
            <a:off x="857250" y="3429000"/>
            <a:ext cx="778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005DAF"/>
              </a:solidFill>
              <a:ea typeface="Aharoni"/>
              <a:cs typeface="Aharoni"/>
            </a:endParaRPr>
          </a:p>
        </p:txBody>
      </p:sp>
      <p:sp>
        <p:nvSpPr>
          <p:cNvPr id="39950" name="WordArt 23"/>
          <p:cNvSpPr>
            <a:spLocks noChangeArrowheads="1" noChangeShapeType="1" noTextEdit="1"/>
          </p:cNvSpPr>
          <p:nvPr/>
        </p:nvSpPr>
        <p:spPr bwMode="auto">
          <a:xfrm>
            <a:off x="250825" y="1341438"/>
            <a:ext cx="8604250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Зимующие птицы </a:t>
            </a:r>
          </a:p>
          <a:p>
            <a:pPr algn="ctr"/>
            <a:endParaRPr lang="ru-RU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нашего края</a:t>
            </a:r>
          </a:p>
        </p:txBody>
      </p:sp>
      <p:sp>
        <p:nvSpPr>
          <p:cNvPr id="39951" name="Прямоугольник 25"/>
          <p:cNvSpPr>
            <a:spLocks noChangeArrowheads="1"/>
          </p:cNvSpPr>
          <p:nvPr/>
        </p:nvSpPr>
        <p:spPr bwMode="auto">
          <a:xfrm>
            <a:off x="611188" y="4797425"/>
            <a:ext cx="77866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99"/>
                </a:solidFill>
              </a:rPr>
              <a:t>Авторы: </a:t>
            </a:r>
          </a:p>
          <a:p>
            <a:r>
              <a:rPr lang="ru-RU" sz="2400" b="1">
                <a:solidFill>
                  <a:srgbClr val="000099"/>
                </a:solidFill>
              </a:rPr>
              <a:t>Резвов Дмитрий, Николаичева Анастасия, Андрусова Софья, учащиеся   1 «В» класса</a:t>
            </a:r>
            <a:endParaRPr lang="ru-RU" sz="2400" b="1">
              <a:solidFill>
                <a:srgbClr val="000099"/>
              </a:solidFill>
              <a:ea typeface="Aharoni"/>
              <a:cs typeface="Aharoni"/>
            </a:endParaRPr>
          </a:p>
        </p:txBody>
      </p:sp>
      <p:pic>
        <p:nvPicPr>
          <p:cNvPr id="39952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2276475"/>
            <a:ext cx="17097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0962" name="Содержимое 30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47688" indent="-411163"/>
            <a:endParaRPr lang="ru-RU" smtClean="0">
              <a:cs typeface="Arial" charset="0"/>
            </a:endParaRPr>
          </a:p>
        </p:txBody>
      </p:sp>
      <p:pic>
        <p:nvPicPr>
          <p:cNvPr id="40963" name="Рисунок 4" descr="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8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9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10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11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1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57497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0970" name="Рисунок 13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Рисунок 15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Прямоугольник 25"/>
          <p:cNvSpPr>
            <a:spLocks noChangeArrowheads="1"/>
          </p:cNvSpPr>
          <p:nvPr/>
        </p:nvSpPr>
        <p:spPr bwMode="auto">
          <a:xfrm>
            <a:off x="857250" y="836613"/>
            <a:ext cx="40751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Снегирь    </a:t>
            </a:r>
            <a:r>
              <a:rPr lang="ru-RU" sz="2400" b="1"/>
              <a:t>   </a:t>
            </a:r>
          </a:p>
          <a:p>
            <a:pPr algn="ctr"/>
            <a:r>
              <a:rPr lang="ru-RU" sz="2400" b="1" i="1">
                <a:solidFill>
                  <a:srgbClr val="6600CC"/>
                </a:solidFill>
              </a:rPr>
              <a:t>Сорок градусов мороза,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Всё вокруг белым-бело.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Сел снегирь на ветвь берёзы-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Красногрудому тепло.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 Стойкий, стуже не подвластен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Песней славит он зарю.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Знать недаром галстук красный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Дан с рожденья снегирю.</a:t>
            </a:r>
            <a:r>
              <a:rPr lang="ru-RU" sz="2400" i="1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40974" name="Picture 5" descr="D:\Пользователь\Downloads\снег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2205038"/>
            <a:ext cx="41402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68538" y="5661025"/>
            <a:ext cx="17097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986" name="Содержимое 30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47688" indent="-411163"/>
            <a:endParaRPr lang="ru-RU" smtClean="0">
              <a:cs typeface="Arial" charset="0"/>
            </a:endParaRPr>
          </a:p>
        </p:txBody>
      </p:sp>
      <p:pic>
        <p:nvPicPr>
          <p:cNvPr id="41987" name="Рисунок 4" descr="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9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10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11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12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" y="6350"/>
            <a:ext cx="9144000" cy="657497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1994" name="Рисунок 13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Рисунок 15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2" descr="http://www.photoforum.ru/f/photo/000/346/346721_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214313"/>
            <a:ext cx="79295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Прямоугольник 25"/>
          <p:cNvSpPr>
            <a:spLocks noChangeArrowheads="1"/>
          </p:cNvSpPr>
          <p:nvPr/>
        </p:nvSpPr>
        <p:spPr bwMode="auto">
          <a:xfrm>
            <a:off x="755650" y="6092825"/>
            <a:ext cx="7786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Громко вторят снегири</a:t>
            </a:r>
            <a:endParaRPr lang="ru-RU" sz="2800" b="1">
              <a:solidFill>
                <a:srgbClr val="000099"/>
              </a:solidFill>
              <a:ea typeface="Aharoni"/>
              <a:cs typeface="Aharoni"/>
            </a:endParaRPr>
          </a:p>
        </p:txBody>
      </p:sp>
      <p:pic>
        <p:nvPicPr>
          <p:cNvPr id="41999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5661025"/>
            <a:ext cx="21605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3" name="Golosa-ptic-Snegir_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3850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09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3010" name="Содержимое 30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47688" indent="-411163"/>
            <a:endParaRPr lang="ru-RU" smtClean="0">
              <a:cs typeface="Arial" charset="0"/>
            </a:endParaRPr>
          </a:p>
        </p:txBody>
      </p:sp>
      <p:pic>
        <p:nvPicPr>
          <p:cNvPr id="43011" name="Рисунок 4" descr="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9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10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11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12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57497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3018" name="Рисунок 13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Рисунок 15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6" descr="D:\Пользователь\Downloads\снегир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25" y="142875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Прямоугольник 25"/>
          <p:cNvSpPr>
            <a:spLocks noChangeArrowheads="1"/>
          </p:cNvSpPr>
          <p:nvPr/>
        </p:nvSpPr>
        <p:spPr bwMode="auto">
          <a:xfrm>
            <a:off x="857250" y="3429000"/>
            <a:ext cx="77866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5DAF"/>
                </a:solidFill>
              </a:rPr>
              <a:t>Снегирь  — одна из широко известных перелётных птиц лесов России.</a:t>
            </a:r>
            <a:r>
              <a:rPr lang="ru-RU" sz="2400">
                <a:solidFill>
                  <a:srgbClr val="005DAF"/>
                </a:solidFill>
              </a:rPr>
              <a:t> </a:t>
            </a:r>
            <a:r>
              <a:rPr lang="ru-RU" sz="2400" b="1">
                <a:solidFill>
                  <a:srgbClr val="005DAF"/>
                </a:solidFill>
                <a:ea typeface="Aharoni"/>
                <a:cs typeface="Aharoni"/>
              </a:rPr>
              <a:t>Это один из ранних зимних гостей, прикочевывающих к нам с севера вместе с первым снегом и заморозками. Среди обедневшей осенней и зимней природы снегирь особенно заметен своей очень яркой и красивой окраской. </a:t>
            </a:r>
          </a:p>
        </p:txBody>
      </p:sp>
      <p:pic>
        <p:nvPicPr>
          <p:cNvPr id="43023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084888" y="5661025"/>
            <a:ext cx="17097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Golosa-ptic-Snegir_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97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2275" y="1371600"/>
            <a:ext cx="8229600" cy="18288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endParaRPr lang="ru-RU" sz="47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1688" y="3179763"/>
            <a:ext cx="5937250" cy="15684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44035" name="Рисунок 4" descr="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9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10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11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Рисунок 12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4042" name="Рисунок 13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Рисунок 15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1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1428736"/>
            <a:ext cx="5429288" cy="471490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3" name="Рисунок 22" descr="1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7410" y="1273161"/>
            <a:ext cx="5100240" cy="44291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71500" y="714375"/>
            <a:ext cx="3429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/>
                </a:solidFill>
              </a:rPr>
              <a:t>Снегирь живет в </a:t>
            </a:r>
            <a:r>
              <a:rPr lang="ru-RU" sz="2400" dirty="0">
                <a:solidFill>
                  <a:schemeClr val="accent5"/>
                </a:solidFill>
              </a:rPr>
              <a:t/>
            </a:r>
            <a:br>
              <a:rPr lang="ru-RU" sz="2400" dirty="0">
                <a:solidFill>
                  <a:schemeClr val="accent5"/>
                </a:solidFill>
              </a:rPr>
            </a:br>
            <a:r>
              <a:rPr lang="ru-RU" sz="2400" b="1" dirty="0">
                <a:solidFill>
                  <a:schemeClr val="accent5"/>
                </a:solidFill>
              </a:rPr>
              <a:t>лесах с густым подлеском, избегает только чистые сосняки, также его можно встретить в садах и парках городов (особенно во время кочевок). Распространен почти по всей лесной зоне России. Снегири могут быть оседлыми и кочующими.</a:t>
            </a:r>
          </a:p>
        </p:txBody>
      </p:sp>
      <p:pic>
        <p:nvPicPr>
          <p:cNvPr id="44048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5661025"/>
            <a:ext cx="21605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0" name="Golosa-ptic-Snegir_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683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2275" y="1371600"/>
            <a:ext cx="8229600" cy="18288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endParaRPr lang="ru-RU" sz="47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505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1688" y="3179763"/>
            <a:ext cx="5937250" cy="15684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45059" name="Рисунок 4" descr="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8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9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10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Рисунок 11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Рисунок 1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5066" name="Рисунок 13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Рисунок 15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Прямоугольник 24"/>
          <p:cNvSpPr>
            <a:spLocks noChangeArrowheads="1"/>
          </p:cNvSpPr>
          <p:nvPr/>
        </p:nvSpPr>
        <p:spPr bwMode="auto">
          <a:xfrm>
            <a:off x="428625" y="285750"/>
            <a:ext cx="428625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070C0"/>
              </a:solidFill>
            </a:endParaRPr>
          </a:p>
          <a:p>
            <a:r>
              <a:rPr lang="ru-RU" sz="2400" b="1">
                <a:solidFill>
                  <a:srgbClr val="0070C0"/>
                </a:solidFill>
              </a:rPr>
              <a:t>Летом птица обитает как в густых лесах, так и в редколесьях на краях выгоревших лесов и вырубок, но поскольку держится он очень скрытно и редко попадается на глаза, его нечасто можно заметить в это время года. Зато зимой стаи снегирей очень хорошо различимы, как и отдельные птички на безлиственных деревьях парка на белоснежном фоне.</a:t>
            </a:r>
          </a:p>
        </p:txBody>
      </p:sp>
      <p:pic>
        <p:nvPicPr>
          <p:cNvPr id="4507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484313"/>
            <a:ext cx="39401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0"/>
            <a:ext cx="21605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2275" y="1371600"/>
            <a:ext cx="8229600" cy="18288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endParaRPr lang="ru-RU" sz="47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608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1688" y="3179763"/>
            <a:ext cx="5937250" cy="15684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46083" name="Рисунок 4" descr="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8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9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Рисунок 10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Рисунок 11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Рисунок 1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Рисунок 13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7524750" y="47625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Рисунок 15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Прямоугольник 23"/>
          <p:cNvSpPr>
            <a:spLocks noChangeArrowheads="1"/>
          </p:cNvSpPr>
          <p:nvPr/>
        </p:nvSpPr>
        <p:spPr bwMode="auto">
          <a:xfrm>
            <a:off x="571500" y="3143250"/>
            <a:ext cx="80724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Птица эта чуть крупнее воробья, очень плотного сложения. Эта птичка голубовато-серая сверху с черными шапочкой, подбородком, крыльями и хвостом, белыми надхвостьем и полосой на крыле. Самец и самка резко различаются по оперению. У самки- грудь ровного буровато-серого тона .У самцов снегирей грудка розовато-красного цвета. Молодые птицы без черной шапочки (только крылья и хвост черные). </a:t>
            </a:r>
          </a:p>
        </p:txBody>
      </p:sp>
      <p:pic>
        <p:nvPicPr>
          <p:cNvPr id="4609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46038"/>
            <a:ext cx="4500562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3413" y="5661025"/>
            <a:ext cx="21605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2275" y="1371600"/>
            <a:ext cx="8229600" cy="18288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endParaRPr lang="ru-RU" sz="47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710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1688" y="3179763"/>
            <a:ext cx="5937250" cy="15684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47107" name="Рисунок 4" descr="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9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10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Рисунок 11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Рисунок 12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7114" name="Рисунок 13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Рисунок 15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Прямоугольник 24"/>
          <p:cNvSpPr>
            <a:spLocks noChangeArrowheads="1"/>
          </p:cNvSpPr>
          <p:nvPr/>
        </p:nvSpPr>
        <p:spPr bwMode="auto">
          <a:xfrm>
            <a:off x="428625" y="285750"/>
            <a:ext cx="392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070C0"/>
              </a:solidFill>
            </a:endParaRPr>
          </a:p>
          <a:p>
            <a:endParaRPr lang="ru-RU" sz="2000" b="1">
              <a:solidFill>
                <a:srgbClr val="0070C0"/>
              </a:solidFill>
            </a:endParaRPr>
          </a:p>
        </p:txBody>
      </p:sp>
      <p:sp>
        <p:nvSpPr>
          <p:cNvPr id="47118" name="Прямоугольник 16"/>
          <p:cNvSpPr>
            <a:spLocks noChangeArrowheads="1"/>
          </p:cNvSpPr>
          <p:nvPr/>
        </p:nvSpPr>
        <p:spPr bwMode="auto">
          <a:xfrm>
            <a:off x="395288" y="-603250"/>
            <a:ext cx="42862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70C0"/>
              </a:solidFill>
            </a:endParaRPr>
          </a:p>
          <a:p>
            <a:endParaRPr lang="ru-RU" b="1">
              <a:solidFill>
                <a:srgbClr val="0070C0"/>
              </a:solidFill>
            </a:endParaRPr>
          </a:p>
          <a:p>
            <a:endParaRPr lang="ru-RU" sz="2400" b="1">
              <a:solidFill>
                <a:srgbClr val="0070C0"/>
              </a:solidFill>
            </a:endParaRPr>
          </a:p>
          <a:p>
            <a:endParaRPr lang="ru-RU" sz="2400" b="1">
              <a:solidFill>
                <a:srgbClr val="0070C0"/>
              </a:solidFill>
            </a:endParaRPr>
          </a:p>
          <a:p>
            <a:endParaRPr lang="ru-RU" sz="2400" b="1">
              <a:solidFill>
                <a:srgbClr val="0070C0"/>
              </a:solidFill>
            </a:endParaRPr>
          </a:p>
          <a:p>
            <a:r>
              <a:rPr lang="ru-RU" sz="2400" b="1">
                <a:solidFill>
                  <a:srgbClr val="0070C0"/>
                </a:solidFill>
              </a:rPr>
              <a:t>Гнездится снегирь в хвойных и смешанных лесах, предпочитая участки с преобладанием ели. В места гнездования снегири прилетают во второй половине марта — начале апреля. </a:t>
            </a:r>
          </a:p>
        </p:txBody>
      </p:sp>
      <p:pic>
        <p:nvPicPr>
          <p:cNvPr id="4711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4825" y="3005138"/>
            <a:ext cx="4829175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692150"/>
            <a:ext cx="21605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116013" y="5229225"/>
            <a:ext cx="17097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2275" y="1371600"/>
            <a:ext cx="8229600" cy="18288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endParaRPr lang="ru-RU" sz="47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20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1688" y="3179763"/>
            <a:ext cx="5937250" cy="15684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51203" name="Рисунок 4" descr="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9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Рисунок 10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Рисунок 11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Рисунок 12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1210" name="Рисунок 13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Рисунок 15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3" name="Прямоугольник 24"/>
          <p:cNvSpPr>
            <a:spLocks noChangeArrowheads="1"/>
          </p:cNvSpPr>
          <p:nvPr/>
        </p:nvSpPr>
        <p:spPr bwMode="auto">
          <a:xfrm>
            <a:off x="428625" y="285750"/>
            <a:ext cx="392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070C0"/>
              </a:solidFill>
            </a:endParaRPr>
          </a:p>
          <a:p>
            <a:endParaRPr lang="ru-RU" sz="2000" b="1">
              <a:solidFill>
                <a:srgbClr val="0070C0"/>
              </a:solidFill>
            </a:endParaRPr>
          </a:p>
        </p:txBody>
      </p:sp>
      <p:sp>
        <p:nvSpPr>
          <p:cNvPr id="51214" name="Прямоугольник 16"/>
          <p:cNvSpPr>
            <a:spLocks noChangeArrowheads="1"/>
          </p:cNvSpPr>
          <p:nvPr/>
        </p:nvSpPr>
        <p:spPr bwMode="auto">
          <a:xfrm>
            <a:off x="4500563" y="1844675"/>
            <a:ext cx="42862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70C0"/>
              </a:solidFill>
            </a:endParaRPr>
          </a:p>
          <a:p>
            <a:endParaRPr lang="ru-RU" b="1">
              <a:solidFill>
                <a:srgbClr val="0070C0"/>
              </a:solidFill>
            </a:endParaRPr>
          </a:p>
          <a:p>
            <a:r>
              <a:rPr lang="ru-RU" sz="2400" b="1" i="1">
                <a:solidFill>
                  <a:srgbClr val="000099"/>
                </a:solidFill>
              </a:rPr>
              <a:t>Покормите птиц зимой!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Пусть со всех концов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К вам слетятся, как домой,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Стайки на крыльцо.</a:t>
            </a:r>
          </a:p>
          <a:p>
            <a:endParaRPr lang="ru-RU" sz="2400" b="1" i="1">
              <a:solidFill>
                <a:srgbClr val="000099"/>
              </a:solidFill>
            </a:endParaRPr>
          </a:p>
          <a:p>
            <a:r>
              <a:rPr lang="ru-RU" sz="2400" b="1" i="1">
                <a:solidFill>
                  <a:srgbClr val="000099"/>
                </a:solidFill>
              </a:rPr>
              <a:t>Не богаты их корма,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Горсть зерна нужна,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Горсть одна – и не страшна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Будет им зима.</a:t>
            </a:r>
          </a:p>
          <a:p>
            <a:endParaRPr lang="ru-RU" sz="2400" b="1" i="1">
              <a:solidFill>
                <a:srgbClr val="000099"/>
              </a:solidFill>
            </a:endParaRPr>
          </a:p>
          <a:p>
            <a:endParaRPr lang="ru-RU" sz="2400" b="1">
              <a:solidFill>
                <a:srgbClr val="000099"/>
              </a:solidFill>
            </a:endParaRPr>
          </a:p>
          <a:p>
            <a:endParaRPr lang="ru-RU" sz="2400" b="1">
              <a:solidFill>
                <a:srgbClr val="000099"/>
              </a:solidFill>
            </a:endParaRPr>
          </a:p>
        </p:txBody>
      </p:sp>
      <p:pic>
        <p:nvPicPr>
          <p:cNvPr id="51215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33375"/>
            <a:ext cx="1943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971550" y="5661025"/>
            <a:ext cx="17097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7" descr="Кормушка для птиц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9497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253</Words>
  <Application>Microsoft Office PowerPoint</Application>
  <PresentationFormat>Экран (4:3)</PresentationFormat>
  <Paragraphs>40</Paragraphs>
  <Slides>9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2013-03-21T16:17:36Z</dcterms:created>
  <dcterms:modified xsi:type="dcterms:W3CDTF">2013-03-21T16:22:14Z</dcterms:modified>
</cp:coreProperties>
</file>