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0" r:id="rId8"/>
    <p:sldId id="261" r:id="rId9"/>
    <p:sldId id="262" r:id="rId10"/>
    <p:sldId id="263" r:id="rId11"/>
    <p:sldId id="265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EBF6-87F5-4119-987F-860B8AA3759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EA21-013A-4EDB-96CE-F47BF8B41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EBF6-87F5-4119-987F-860B8AA3759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EA21-013A-4EDB-96CE-F47BF8B41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EBF6-87F5-4119-987F-860B8AA3759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EA21-013A-4EDB-96CE-F47BF8B41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EBF6-87F5-4119-987F-860B8AA3759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EA21-013A-4EDB-96CE-F47BF8B41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EBF6-87F5-4119-987F-860B8AA3759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263EA21-013A-4EDB-96CE-F47BF8B41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EBF6-87F5-4119-987F-860B8AA3759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EA21-013A-4EDB-96CE-F47BF8B41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EBF6-87F5-4119-987F-860B8AA3759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EA21-013A-4EDB-96CE-F47BF8B41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EBF6-87F5-4119-987F-860B8AA3759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EA21-013A-4EDB-96CE-F47BF8B41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EBF6-87F5-4119-987F-860B8AA3759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EA21-013A-4EDB-96CE-F47BF8B41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EBF6-87F5-4119-987F-860B8AA3759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EA21-013A-4EDB-96CE-F47BF8B41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EBF6-87F5-4119-987F-860B8AA3759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EA21-013A-4EDB-96CE-F47BF8B41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43EBF6-87F5-4119-987F-860B8AA3759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63EA21-013A-4EDB-96CE-F47BF8B41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iftacademy.ru/2072.htm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8229600" cy="1828800"/>
          </a:xfrm>
        </p:spPr>
        <p:txBody>
          <a:bodyPr/>
          <a:lstStyle/>
          <a:p>
            <a:r>
              <a:rPr lang="ru-RU" dirty="0" smtClean="0"/>
              <a:t>Праздники в Буддизме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8964488" cy="259228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«Основы мировых религиозных культур» 4 класс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  Работу выполнила </a:t>
            </a:r>
            <a:endParaRPr lang="ru-RU" dirty="0" smtClean="0">
              <a:solidFill>
                <a:srgbClr val="002060"/>
              </a:solidFill>
            </a:endParaRP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 err="1" smtClean="0">
                <a:solidFill>
                  <a:srgbClr val="002060"/>
                </a:solidFill>
              </a:rPr>
              <a:t>Одношевина</a:t>
            </a:r>
            <a:r>
              <a:rPr lang="ru-RU" dirty="0" smtClean="0">
                <a:solidFill>
                  <a:srgbClr val="002060"/>
                </a:solidFill>
              </a:rPr>
              <a:t> Марина </a:t>
            </a:r>
            <a:r>
              <a:rPr lang="ru-RU" dirty="0" err="1" smtClean="0">
                <a:solidFill>
                  <a:srgbClr val="002060"/>
                </a:solidFill>
              </a:rPr>
              <a:t>Болеславовна</a:t>
            </a:r>
            <a:endParaRPr lang="ru-RU" dirty="0" smtClean="0">
              <a:solidFill>
                <a:srgbClr val="002060"/>
              </a:solidFill>
            </a:endParaRP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  у</a:t>
            </a:r>
            <a:r>
              <a:rPr lang="ru-RU" dirty="0" smtClean="0">
                <a:solidFill>
                  <a:srgbClr val="002060"/>
                </a:solidFill>
              </a:rPr>
              <a:t>читель начальных классов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  МОУ СОШ №13 с УИОП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  г</a:t>
            </a:r>
            <a:r>
              <a:rPr lang="ru-RU" dirty="0" smtClean="0">
                <a:solidFill>
                  <a:srgbClr val="002060"/>
                </a:solidFill>
              </a:rPr>
              <a:t>. Электросталь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буд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4536504" cy="482453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Праздник в честь Зуба Будды</a:t>
            </a:r>
            <a:r>
              <a:rPr lang="ru-RU" dirty="0" smtClean="0">
                <a:solidFill>
                  <a:srgbClr val="002060"/>
                </a:solidFill>
              </a:rPr>
              <a:t> отмечается только последователями </a:t>
            </a:r>
            <a:r>
              <a:rPr lang="ru-RU" dirty="0" err="1" smtClean="0">
                <a:solidFill>
                  <a:srgbClr val="002060"/>
                </a:solidFill>
              </a:rPr>
              <a:t>тхеравады</a:t>
            </a:r>
            <a:r>
              <a:rPr lang="ru-RU" dirty="0" smtClean="0">
                <a:solidFill>
                  <a:srgbClr val="002060"/>
                </a:solidFill>
              </a:rPr>
              <a:t> (южной и наиболее ранней ветви буддизма). Праздник проводится только на острове Шри-Ланка в городе </a:t>
            </a:r>
            <a:r>
              <a:rPr lang="ru-RU" dirty="0" err="1" smtClean="0">
                <a:solidFill>
                  <a:srgbClr val="002060"/>
                </a:solidFill>
              </a:rPr>
              <a:t>Канди</a:t>
            </a:r>
            <a:r>
              <a:rPr lang="ru-RU" dirty="0" smtClean="0">
                <a:solidFill>
                  <a:srgbClr val="002060"/>
                </a:solidFill>
              </a:rPr>
              <a:t> в храме </a:t>
            </a:r>
            <a:r>
              <a:rPr lang="ru-RU" dirty="0" err="1" smtClean="0">
                <a:solidFill>
                  <a:srgbClr val="002060"/>
                </a:solidFill>
              </a:rPr>
              <a:t>Далада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Малигава</a:t>
            </a:r>
            <a:r>
              <a:rPr lang="ru-RU" dirty="0" smtClean="0">
                <a:solidFill>
                  <a:srgbClr val="002060"/>
                </a:solidFill>
              </a:rPr>
              <a:t>, где хранится эта главная реликвия буддизма. Время проведения праздника: конец июля - начало августа, а его продолжительность составляет две недели.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472608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images.yandex.ru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http://www.giftacademy.ru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п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/>
              </a:rPr>
              <a:t>Праздники в буддизме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 странах Востока, где буддизм является государственной или одной из основных религий, буддийские праздники включены в местную национальную и культурно-религиозную традицию и воспринимаются как ее непременная составная часть.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б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772816"/>
            <a:ext cx="4032448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Весак</a:t>
            </a:r>
            <a:r>
              <a:rPr lang="ru-RU" dirty="0" smtClean="0"/>
              <a:t>, </a:t>
            </a:r>
            <a:r>
              <a:rPr lang="ru-RU" dirty="0" err="1" smtClean="0"/>
              <a:t>Дончог</a:t>
            </a:r>
            <a:r>
              <a:rPr lang="ru-RU" dirty="0" smtClean="0"/>
              <a:t>, день Будды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</a:t>
            </a:r>
            <a:r>
              <a:rPr lang="ru-RU" dirty="0" smtClean="0">
                <a:solidFill>
                  <a:srgbClr val="002060"/>
                </a:solidFill>
              </a:rPr>
              <a:t>амый </a:t>
            </a:r>
            <a:r>
              <a:rPr lang="ru-RU" dirty="0" smtClean="0">
                <a:solidFill>
                  <a:srgbClr val="002060"/>
                </a:solidFill>
              </a:rPr>
              <a:t>священный день для всех буддистов, т.к. это трижды благословенный день, отмеченный рождением, просветлением и уходом Будды. День </a:t>
            </a:r>
            <a:r>
              <a:rPr lang="ru-RU" dirty="0" err="1" smtClean="0">
                <a:solidFill>
                  <a:srgbClr val="002060"/>
                </a:solidFill>
              </a:rPr>
              <a:t>Весака</a:t>
            </a:r>
            <a:r>
              <a:rPr lang="ru-RU" dirty="0" smtClean="0">
                <a:solidFill>
                  <a:srgbClr val="002060"/>
                </a:solidFill>
              </a:rPr>
              <a:t> совпадает с полнолунием в лунном месяце </a:t>
            </a:r>
            <a:r>
              <a:rPr lang="ru-RU" dirty="0" err="1" smtClean="0">
                <a:solidFill>
                  <a:srgbClr val="002060"/>
                </a:solidFill>
              </a:rPr>
              <a:t>Висакха</a:t>
            </a:r>
            <a:r>
              <a:rPr lang="ru-RU" dirty="0" smtClean="0">
                <a:solidFill>
                  <a:srgbClr val="002060"/>
                </a:solidFill>
              </a:rPr>
              <a:t> (май).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бу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772816"/>
            <a:ext cx="4320480" cy="41044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3636085" cy="1258493"/>
          </a:xfrm>
        </p:spPr>
        <p:txBody>
          <a:bodyPr/>
          <a:lstStyle/>
          <a:p>
            <a:r>
              <a:rPr lang="ru-RU" dirty="0" smtClean="0"/>
              <a:t>Когда празднуется день рождения Будды?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556792"/>
            <a:ext cx="4760300" cy="477991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628800"/>
            <a:ext cx="4180748" cy="475252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Буддисты отмечают праздник рождения, просветления и ухода Будды в один день </a:t>
            </a:r>
            <a:r>
              <a:rPr lang="ru-RU" sz="2400" dirty="0" smtClean="0">
                <a:solidFill>
                  <a:srgbClr val="002060"/>
                </a:solidFill>
              </a:rPr>
              <a:t>–этот </a:t>
            </a:r>
            <a:r>
              <a:rPr lang="ru-RU" sz="2400" dirty="0">
                <a:solidFill>
                  <a:srgbClr val="002060"/>
                </a:solidFill>
              </a:rPr>
              <a:t>день 17 мая. Его называют: </a:t>
            </a:r>
            <a:r>
              <a:rPr lang="ru-RU" sz="2400" dirty="0" err="1">
                <a:solidFill>
                  <a:srgbClr val="002060"/>
                </a:solidFill>
              </a:rPr>
              <a:t>Вишакха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Пуджа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Дончод</a:t>
            </a:r>
            <a:r>
              <a:rPr lang="ru-RU" sz="2400" dirty="0">
                <a:solidFill>
                  <a:srgbClr val="002060"/>
                </a:solidFill>
              </a:rPr>
              <a:t>-хурал, </a:t>
            </a:r>
            <a:r>
              <a:rPr lang="ru-RU" sz="2400" dirty="0" err="1">
                <a:solidFill>
                  <a:srgbClr val="002060"/>
                </a:solidFill>
              </a:rPr>
              <a:t>Весак</a:t>
            </a:r>
            <a:r>
              <a:rPr lang="ru-RU" sz="2400" dirty="0">
                <a:solidFill>
                  <a:srgbClr val="002060"/>
                </a:solidFill>
              </a:rPr>
              <a:t>, Сага </a:t>
            </a:r>
            <a:r>
              <a:rPr lang="ru-RU" sz="2400" dirty="0" err="1">
                <a:solidFill>
                  <a:srgbClr val="002060"/>
                </a:solidFill>
              </a:rPr>
              <a:t>Дава</a:t>
            </a:r>
            <a:r>
              <a:rPr lang="ru-RU" sz="2400" dirty="0">
                <a:solidFill>
                  <a:srgbClr val="002060"/>
                </a:solidFill>
              </a:rPr>
              <a:t>. Чтобы вычислить, когда отмечают день Будды, нужно найти день полнолуния второго лунного месяца года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348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Буддисты молятся на дне рождения Будды.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916832"/>
            <a:ext cx="4319588" cy="4464496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916832"/>
            <a:ext cx="4321050" cy="449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65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бу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4032448" cy="396044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указывает на то, как первые пять последователей, следуя указаниям Будды, стали членами Сообщества. Это было в лунный месяц </a:t>
            </a:r>
            <a:r>
              <a:rPr lang="ru-RU" dirty="0" err="1" smtClean="0">
                <a:solidFill>
                  <a:srgbClr val="002060"/>
                </a:solidFill>
              </a:rPr>
              <a:t>Асалха</a:t>
            </a:r>
            <a:r>
              <a:rPr lang="ru-RU" dirty="0" smtClean="0">
                <a:solidFill>
                  <a:srgbClr val="002060"/>
                </a:solidFill>
              </a:rPr>
              <a:t> (июль), в день полнолуния. В день </a:t>
            </a:r>
            <a:r>
              <a:rPr lang="ru-RU" dirty="0" err="1" smtClean="0">
                <a:solidFill>
                  <a:srgbClr val="002060"/>
                </a:solidFill>
              </a:rPr>
              <a:t>Асалхи</a:t>
            </a:r>
            <a:r>
              <a:rPr lang="ru-RU" dirty="0" smtClean="0">
                <a:solidFill>
                  <a:srgbClr val="002060"/>
                </a:solidFill>
              </a:rPr>
              <a:t> начинается затворнический период -который совпадает с началом сезона дождей в Азии. Это период, в течение которого члены </a:t>
            </a:r>
            <a:r>
              <a:rPr lang="ru-RU" dirty="0" err="1" smtClean="0">
                <a:solidFill>
                  <a:srgbClr val="002060"/>
                </a:solidFill>
              </a:rPr>
              <a:t>Сангхи</a:t>
            </a:r>
            <a:r>
              <a:rPr lang="ru-RU" dirty="0" smtClean="0">
                <a:solidFill>
                  <a:srgbClr val="002060"/>
                </a:solidFill>
              </a:rPr>
              <a:t> не странствуют и остаются на одном месте.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Асалха</a:t>
            </a:r>
            <a:r>
              <a:rPr lang="ru-RU" dirty="0" smtClean="0"/>
              <a:t>, день Дхармы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П</a:t>
            </a:r>
            <a:r>
              <a:rPr lang="ru-RU" dirty="0" smtClean="0">
                <a:solidFill>
                  <a:srgbClr val="002060"/>
                </a:solidFill>
              </a:rPr>
              <a:t>разднуется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 smtClean="0">
                <a:solidFill>
                  <a:srgbClr val="002060"/>
                </a:solidFill>
              </a:rPr>
              <a:t>день полнолуния </a:t>
            </a:r>
            <a:r>
              <a:rPr lang="ru-RU" dirty="0" smtClean="0">
                <a:solidFill>
                  <a:srgbClr val="002060"/>
                </a:solidFill>
              </a:rPr>
              <a:t>в месяц </a:t>
            </a:r>
            <a:r>
              <a:rPr lang="ru-RU" dirty="0" err="1" smtClean="0">
                <a:solidFill>
                  <a:srgbClr val="002060"/>
                </a:solidFill>
              </a:rPr>
              <a:t>Катхина</a:t>
            </a:r>
            <a:r>
              <a:rPr lang="ru-RU" dirty="0" smtClean="0">
                <a:solidFill>
                  <a:srgbClr val="002060"/>
                </a:solidFill>
              </a:rPr>
              <a:t> (октябрь) и завершает период </a:t>
            </a:r>
            <a:r>
              <a:rPr lang="ru-RU" dirty="0" err="1" smtClean="0">
                <a:solidFill>
                  <a:srgbClr val="002060"/>
                </a:solidFill>
              </a:rPr>
              <a:t>васо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будди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72816"/>
            <a:ext cx="4114800" cy="417646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Катхина</a:t>
            </a:r>
            <a:r>
              <a:rPr lang="ru-RU" dirty="0" smtClean="0"/>
              <a:t>, день </a:t>
            </a:r>
            <a:r>
              <a:rPr lang="ru-RU" dirty="0" err="1" smtClean="0"/>
              <a:t>Сангхи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Дуйнхор</a:t>
            </a:r>
            <a:r>
              <a:rPr lang="ru-RU" dirty="0" smtClean="0">
                <a:solidFill>
                  <a:srgbClr val="002060"/>
                </a:solidFill>
              </a:rPr>
              <a:t> отмечается в мае. Праздник связан с началом проповеди </a:t>
            </a:r>
            <a:r>
              <a:rPr lang="ru-RU" dirty="0" err="1" smtClean="0">
                <a:solidFill>
                  <a:srgbClr val="002060"/>
                </a:solidFill>
              </a:rPr>
              <a:t>Калачакры</a:t>
            </a:r>
            <a:r>
              <a:rPr lang="ru-RU" dirty="0" smtClean="0">
                <a:solidFill>
                  <a:srgbClr val="002060"/>
                </a:solidFill>
              </a:rPr>
              <a:t> - одной из важных составных частей философии </a:t>
            </a:r>
            <a:r>
              <a:rPr lang="ru-RU" dirty="0" err="1" smtClean="0">
                <a:solidFill>
                  <a:srgbClr val="002060"/>
                </a:solidFill>
              </a:rPr>
              <a:t>Ваджраяны</a:t>
            </a:r>
            <a:r>
              <a:rPr lang="ru-RU" dirty="0" smtClean="0">
                <a:solidFill>
                  <a:srgbClr val="002060"/>
                </a:solidFill>
              </a:rPr>
              <a:t>. В праздник в храме собираются те, кому доступны философские глубины буддизма</a:t>
            </a:r>
          </a:p>
          <a:p>
            <a:endParaRPr lang="ru-RU" dirty="0"/>
          </a:p>
        </p:txBody>
      </p:sp>
      <p:pic>
        <p:nvPicPr>
          <p:cNvPr id="10" name="Содержимое 9" descr="буддиз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4248472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Лхабаб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дуйсэн</a:t>
            </a:r>
            <a:r>
              <a:rPr lang="ru-RU" b="1" dirty="0" smtClean="0">
                <a:solidFill>
                  <a:srgbClr val="002060"/>
                </a:solidFill>
              </a:rPr>
              <a:t>, нисхождение Будды с неба </a:t>
            </a:r>
            <a:r>
              <a:rPr lang="ru-RU" b="1" dirty="0" err="1" smtClean="0">
                <a:solidFill>
                  <a:srgbClr val="002060"/>
                </a:solidFill>
              </a:rPr>
              <a:t>Тушита</a:t>
            </a:r>
            <a:r>
              <a:rPr lang="ru-RU" dirty="0" smtClean="0">
                <a:solidFill>
                  <a:srgbClr val="002060"/>
                </a:solidFill>
              </a:rPr>
              <a:t> - </a:t>
            </a:r>
            <a:r>
              <a:rPr lang="ru-RU" dirty="0" err="1" smtClean="0">
                <a:solidFill>
                  <a:srgbClr val="002060"/>
                </a:solidFill>
              </a:rPr>
              <a:t>общебуддийский</a:t>
            </a:r>
            <a:r>
              <a:rPr lang="ru-RU" dirty="0" smtClean="0">
                <a:solidFill>
                  <a:srgbClr val="002060"/>
                </a:solidFill>
              </a:rPr>
              <a:t> праздник. Время его проведения: конец октября - ноябрь. Суть праздника в решении Будды обрести последнее земное рождение и открыть всем "путь Будды".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буддизм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556793"/>
            <a:ext cx="4038600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5">
      <a:dk1>
        <a:srgbClr val="5FF2CA"/>
      </a:dk1>
      <a:lt1>
        <a:srgbClr val="FFF654"/>
      </a:lt1>
      <a:dk2>
        <a:srgbClr val="4FCEFF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</TotalTime>
  <Words>382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Праздники в Буддизме</vt:lpstr>
      <vt:lpstr>Праздники в буддизме </vt:lpstr>
      <vt:lpstr>Весак, Дончог, день Будды</vt:lpstr>
      <vt:lpstr>Когда празднуется день рождения Будды?</vt:lpstr>
      <vt:lpstr>Буддисты молятся на дне рождения Будды.</vt:lpstr>
      <vt:lpstr>Асалха, день Дхармы</vt:lpstr>
      <vt:lpstr>Катхина, день Сангхи</vt:lpstr>
      <vt:lpstr>Слайд 8</vt:lpstr>
      <vt:lpstr>Слайд 9</vt:lpstr>
      <vt:lpstr>Слайд 10</vt:lpstr>
      <vt:lpstr>http://images.yandex.ru http://www.giftacademy.ru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Праздники в Буддизме</dc:title>
  <dc:creator>Admin</dc:creator>
  <cp:lastModifiedBy>Марина</cp:lastModifiedBy>
  <cp:revision>7</cp:revision>
  <dcterms:created xsi:type="dcterms:W3CDTF">2013-03-20T12:25:11Z</dcterms:created>
  <dcterms:modified xsi:type="dcterms:W3CDTF">2013-03-21T16:07:38Z</dcterms:modified>
</cp:coreProperties>
</file>