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Rectangle 2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57025" cy="1245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76" name="Rectangle 2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3538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09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79250" cy="12472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4012" cy="12477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4962" cy="124587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9725" cy="12463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1787" cy="124555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1787" cy="124555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4012" cy="12477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3F4B91-59DC-4BDD-A106-A8795DF71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41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F4E444-56D2-4874-BC44-62571E3FE9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89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7650" y="128588"/>
            <a:ext cx="2046288" cy="59547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8050" cy="5954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28F681-F79D-4604-9DCB-E71DFF8EC0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6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80C105-E45F-44CB-A473-BF8C3D9D1F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11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F573DE-519F-4EE4-B9E3-171EEC4A55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61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6375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600200"/>
            <a:ext cx="4017963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6F7155-A4D8-4F8A-9557-9339DF3A2D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50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EF4B16-DBB5-4A13-9B19-99141D6526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98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A9BC4F-9302-423E-9964-F62954225C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45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00CC9D-B96B-435F-9FBD-0D750F9C93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27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4A87C9-E873-4EF2-8EBB-11F30AE8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37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E616A9-79D1-408F-B378-AD6AE928C5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5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67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673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066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686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07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8957067-6CFC-4AB2-B89C-B3B7F00C7E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552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4" Type="http://schemas.openxmlformats.org/officeDocument/2006/relationships/image" Target="../media/image11.gi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720725"/>
            <a:ext cx="9144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u="sng" dirty="0">
                <a:solidFill>
                  <a:srgbClr val="FF0000"/>
                </a:solidFill>
              </a:rPr>
              <a:t>Использование пальчиковой гимнастики и упражнений на развитие мелкой моторики в формировании речи у детей с речевыми нарушениями.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0363" y="179388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46113" indent="-646113"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Муниципальное казенное дошкольное образовательное учреждение                                   детский сад № 17 «Земляничка»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319588" y="4319588"/>
            <a:ext cx="4824412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46113" indent="-646113"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6113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  <a:tab pos="96297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Из опыта работы  речевой группы МКДОУ № 17 «Земляничка» 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Составитель: Колегова Г.М. Воспитатель первой квалификационной категории.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Коменки-2013</a:t>
            </a:r>
          </a:p>
        </p:txBody>
      </p:sp>
      <p:pic>
        <p:nvPicPr>
          <p:cNvPr id="307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5000625"/>
            <a:ext cx="180022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2138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  <a:latin typeface="Times New Roman" pitchFamily="16" charset="0"/>
              </a:rPr>
              <a:t>Нетрадиционные формы и методы работы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685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0400" indent="-660400"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3200" b="1">
                <a:solidFill>
                  <a:srgbClr val="000000"/>
                </a:solidFill>
                <a:latin typeface="Times New Roman" pitchFamily="16" charset="0"/>
              </a:rPr>
              <a:t>Разные волчки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«Чей волчок дольше не упадёт»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«Кто быстрее раскрутит волчок»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«Весёлые гонки»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Тренировка мелких мышц пальцев.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64075" y="1600200"/>
            <a:ext cx="4006850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64075" y="3954463"/>
            <a:ext cx="400685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619250"/>
            <a:ext cx="43195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959225"/>
            <a:ext cx="43195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60363" y="360363"/>
            <a:ext cx="3779837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/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Рисование на манке</a:t>
            </a:r>
            <a:b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зрительно-моторная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координация,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-творческое мышление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endParaRPr lang="ru-RU" altLang="ru-RU" sz="2800" b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00563" y="360363"/>
            <a:ext cx="4168775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60363"/>
            <a:ext cx="4319587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0737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Крупа (</a:t>
            </a: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гречка, рис, горох, фасоль,горох)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07375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«Сухой бассейн»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«Спрячем  ручки»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«Спрячь (найди )игрушку»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«Какая крупа?»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«Определи на ощупь»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Развитие чувства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стереогноза.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1800225"/>
            <a:ext cx="3419475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05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Песок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685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«Найди зайчика»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«Спрячь шарик»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«Расскажи, что чувствуешь?»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endParaRPr lang="ru-RU" altLang="ru-RU" sz="2600" b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64075" y="1600200"/>
            <a:ext cx="40068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439863"/>
            <a:ext cx="4679950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60363" y="80963"/>
            <a:ext cx="8307387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Гидромассаж-</a:t>
            </a:r>
            <a:r>
              <a:rPr lang="ru-RU" altLang="ru-RU" sz="2400" b="1">
                <a:solidFill>
                  <a:srgbClr val="000000"/>
                </a:solidFill>
                <a:latin typeface="Times New Roman" pitchFamily="16" charset="0"/>
              </a:rPr>
              <a:t> соль, вода, массаж.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64075" y="1600200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64075" y="3954463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959225"/>
            <a:ext cx="39592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619250"/>
            <a:ext cx="41402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9388" y="1439863"/>
            <a:ext cx="43195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1988" indent="-661988"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Самомассаж пальцев рук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Самомассаж ладоней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Самомассаж тыльной стороны рук 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Массаж в воде с предметами: Мячик, палочка, бусины.</a:t>
            </a:r>
          </a:p>
          <a:p>
            <a:pPr algn="just"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Игры:  «Выбери жёлтые бусины»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«Выложи узор»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Погреем пальчики, ладони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Ёжик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«Я мячём круги катаю,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Взад-вперёд его гоняю.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Им поглажу я ладошку,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Будто я сметаю крошку»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05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</a:rPr>
              <a:t>Массажёры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685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«Согреем ручки»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«Ёжик-папа, ёжик-мама»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-нормализация мышечного тонуса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-стимуляция тактильных ощущений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endParaRPr lang="ru-RU" altLang="ru-RU" sz="2600" b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64075" y="3954463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664075" y="1600200"/>
          <a:ext cx="400685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r:id="rId4" imgW="813240" imgH="685800" progId="">
                  <p:embed/>
                </p:oleObj>
              </mc:Choice>
              <mc:Fallback>
                <p:oleObj r:id="rId4" imgW="813240" imgH="685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600200"/>
                        <a:ext cx="4006850" cy="2149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664075" y="1600200"/>
          <a:ext cx="400685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r:id="rId6" imgW="813240" imgH="685800" progId="">
                  <p:embed/>
                </p:oleObj>
              </mc:Choice>
              <mc:Fallback>
                <p:oleObj r:id="rId6" imgW="813240" imgH="6858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600200"/>
                        <a:ext cx="4006850" cy="2149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260475"/>
            <a:ext cx="41402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959225"/>
            <a:ext cx="41402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05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</a:rPr>
              <a:t>Су- Джок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685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Поочерёдное одевание кольца на пальцы одной руки, затем другой.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Катание шара, ореха, массажного мяча между ладонями.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На каком пальце кольцо? (с закрытыми глазами)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64075" y="1600200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64075" y="3954463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260475"/>
            <a:ext cx="41402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959225"/>
            <a:ext cx="41402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05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Бусы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685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«Сделаем бусы»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«Выполни задание: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-каждая ниточка своего цвета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-самые длинные бусы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-на каждой ниточке разные животные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Развитие мышц пальцев, координация движений.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64075" y="1600200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64075" y="3954463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619250"/>
            <a:ext cx="43195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779838"/>
            <a:ext cx="43195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05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Массажные кольца-эспандеры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685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«Самый сильный»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«Кто больше»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-тренировка мышц кисти и пальцев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 «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Я сожму своё кольцо-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Буду сильным молодцом.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Буду младших защищать,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Буду слабым помогать.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Пополам его согну.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И восьмёркой заверну.»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64075" y="1600200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64075" y="3954463"/>
            <a:ext cx="40068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419225"/>
            <a:ext cx="4500562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05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Самомассаж 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685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-Активизация биологически активных точек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-Укрепление здоровья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-Успокаивающее воздействие на нервную систему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-Укрепляют пальцы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«Утюгом разгладим складки, Будет  всё у нас в порядке.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Перегладим все штанишки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Зайцу, ёжику и мишке.»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64075" y="1600200"/>
            <a:ext cx="40068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619250"/>
            <a:ext cx="4319588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122238"/>
            <a:ext cx="8228013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 u="sng">
                <a:solidFill>
                  <a:srgbClr val="FF0000"/>
                </a:solidFill>
              </a:rPr>
              <a:t>Законодательная база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49288" indent="-649288"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288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6329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Конституция Российской Федерации.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Семейный кодекс.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Основная общеобразовательная программа дошкольного образования «От рождения до школы»(под редакцией Н.Е.Вераксы, Т.С.Комаровой, М.А.Васильевой) М.: Мозаика-Синтез,2010.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Федеральные Государственные Требования  о структуре основной общеобразовательной программы дошкольного образования. Приказ от 23 ноября 2009г. №659.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Типовое положение о дошкольном образовательном учреждении от 12  сентября 2008г.№666.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Устав МКДОУ №17 «Земляничка».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Программа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918075"/>
            <a:ext cx="208915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05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</a:rPr>
              <a:t>Прищепки 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685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Концентрация  внимания на тактильных ощущениях 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64075" y="1600200"/>
            <a:ext cx="40068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619250"/>
            <a:ext cx="4859338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08963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</a:rPr>
              <a:t>Кинезеологические упражнения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60363" y="1439863"/>
            <a:ext cx="4005262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3575" indent="-663575"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575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6472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6" charset="0"/>
              </a:rPr>
              <a:t>-Динамическая координация-способность к переключению с позы на позу, -дифференцированные движения пальцев рук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6" charset="0"/>
              </a:rPr>
              <a:t>«Кулак-ребро-ладонь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6" charset="0"/>
              </a:rPr>
              <a:t>«Змейка»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6" charset="0"/>
              </a:rPr>
              <a:t>Зеркальное рисование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62488" y="1600200"/>
            <a:ext cx="4005262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88" y="1619250"/>
            <a:ext cx="4500562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05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  <a:latin typeface="Times New Roman" pitchFamily="16" charset="0"/>
              </a:rPr>
              <a:t>Пальчиковые игры-</a:t>
            </a:r>
          </a:p>
          <a:p>
            <a:pPr algn="ctr"/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основное направление работы.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105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550" y="2346325"/>
            <a:ext cx="39989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0363" y="1800225"/>
            <a:ext cx="409575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77863" indent="-677863"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t>Самое интересное и доступное во всём многообразии как для детей, так и для взрослых. Именно пальчиковые игры — весёлые упражнения помогут малышу научиться координировать движения рук и глаз. 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t>Пальчиковые игры — весёлые упражнения для пальчиков и ручек, инсценировка стихотворения с помощью пальчиков. Они являются частью работы по развитию мелкой моторики.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t>Игры эти очень эмоциональны, увлекательны для детей и полезны для их развития.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t>Обогащают  общение взрослого с ребёнком.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60363" y="109538"/>
            <a:ext cx="83248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</a:rPr>
              <a:t>Комплексное воздействие пальчиковых игр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55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1988" indent="-661988"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3200">
                <a:solidFill>
                  <a:srgbClr val="000000"/>
                </a:solidFill>
              </a:rPr>
              <a:t>Участие разных специалистов: логопед, воспитатели, музыкальный руководитель, инструктор по физвоспитанию, медицинский работник.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3200">
                <a:solidFill>
                  <a:srgbClr val="000000"/>
                </a:solidFill>
              </a:rPr>
              <a:t>Использование пальчиковых игр в течении дня в разных режимных моментах.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3200">
                <a:solidFill>
                  <a:srgbClr val="000000"/>
                </a:solidFill>
              </a:rPr>
              <a:t>Включение семьи в педпроцесс.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127000"/>
            <a:ext cx="82105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</a:rPr>
              <a:t>Правила проведения пальчиковых игр.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105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1988" indent="-661988"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Равномерно нагружать пальцы обеих рук.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После каждого упражнения использовать расслабление.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Пальчиковую гимнастику нужно использовать комплексно, во всех видах деятельности.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Пальчиковые игры должны быть правильно дозированы.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3" y="4859338"/>
            <a:ext cx="2759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4859338"/>
            <a:ext cx="2752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27000"/>
            <a:ext cx="82105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  <a:latin typeface="Times New Roman" pitchFamily="16" charset="0"/>
              </a:rPr>
              <a:t>Методическое обоснование.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105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1988" indent="-661988"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Не требуют особой подготовки, их можно быстро организовать и провести без использования игрушек и атрибутов.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Они непродолжительны во времени, способствуют эмоциональному возбуждению и одновременно-физическому расслаблению.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Имеют разнообразную тематику.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Могут использоваться во всех видах деятельности.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Способствуют развитию чувства ритма.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60363" y="179388"/>
            <a:ext cx="83073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</a:rPr>
              <a:t>Пальчиковые игры способствуют: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предполагаемый результат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9388" y="1979613"/>
            <a:ext cx="8640762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1988" indent="-661988"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Развитию речевого аппарата и обогащению словаря.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Подготовке руки к письму. Графомоторные навыки.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Развитию  умения концентрировать внимание на выполняемых действиях.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В мозгу формируется проекция человеческого тела. Речевые реакции находятся в прямой зависимости от тренировки пальцев.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Развивается восприятие, фантазия, творческие способности.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Освоение пространственной ориентации.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Ощущается эмоциональный подъём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 во время игры и восприятия  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игрового текста.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941888"/>
            <a:ext cx="3119437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0737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  <a:latin typeface="Times New Roman" pitchFamily="16" charset="0"/>
              </a:rPr>
              <a:t>Работа с родителями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05263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3200">
                <a:solidFill>
                  <a:srgbClr val="000000"/>
                </a:solidFill>
                <a:latin typeface="Times New Roman" pitchFamily="16" charset="0"/>
              </a:rPr>
              <a:t>Родители, активные участники педагогического процесса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62488" y="1600200"/>
            <a:ext cx="4005262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260475"/>
            <a:ext cx="4198938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39750" y="179388"/>
            <a:ext cx="86042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4400" b="1">
                <a:solidFill>
                  <a:srgbClr val="FF0000"/>
                </a:solidFill>
                <a:latin typeface="Times New Roman" pitchFamily="16" charset="0"/>
              </a:rPr>
              <a:t>Формы работы с родителями: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 -родительские собрания, 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-информационные уголки,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-праздники, развлечения,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-тематические консультации,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-практикумы,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-анкетирование,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-консультации (групповые и индивидуальные)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-беседы (групповые и индивидуальные)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-круглый стол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0737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  <a:latin typeface="Times New Roman" pitchFamily="16" charset="0"/>
              </a:rPr>
              <a:t>Задачи работы с родителями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9388" y="1079500"/>
            <a:ext cx="4279900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Способствовать созданию комфортной социальной среды дома у воспитанников;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Познакомить  родителей с влиянием  пальчиковых игр на речевое развитие;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Знакомство родителей с навыками  эмоционального раскрепощения и творчества  в движениях рук;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Способствовать речевому развитию своих детей.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62488" y="1600200"/>
            <a:ext cx="4005262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619250"/>
            <a:ext cx="4198938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127000"/>
            <a:ext cx="82137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 u="sng">
                <a:solidFill>
                  <a:srgbClr val="FF0000"/>
                </a:solidFill>
                <a:latin typeface="Times New Roman" pitchFamily="16" charset="0"/>
              </a:rPr>
              <a:t>История вопроса.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13725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5163" indent="-665163"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516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6488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Немецкий психотерапевт-Фр.Фребель,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Русский просветитель-Н.И.Новиков,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Английский психолог-Д.Селли,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Физиологи-Т.П.Хризман и М.Н.Звонарёва, академик Бехтерев- доказали, что ритмичные движения пальцами усиливают согласованную деятельность  лобных и височных отделов мозга. Научные данные электрофизических  исследований говорят о том, что речевые области формируются под влиянием импульсов, поступающих от пальцев рук.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8339138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539750"/>
            <a:ext cx="8183563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77863" indent="-677863"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7863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66152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Проанализировав состояние речи наших детей в начале обучения  и в данное время, проверив развитие моторики детей: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1 — умение удерживать позу и выполнение позы двумя руками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2 — умение удерживать статические позы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3 — динамические движения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4 — слухомоторную память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5 — графомоторные  навыки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6 — количество предварительных показов или объяснений — 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пришли к выводу, что состояние моторики детей близко к возрастной норме,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дети по первому показу могут выполнить задания, выдерживают статично заданную позу, переключаются с одной позы на другую, запоминают тексты игр и самостоятельно их воспроизводят, координируют движения руки и глаза, легко ориентируются на листе бумаги в клетку, выполняют графические диктанты...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</a:rPr>
              <a:t>Таким образом —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197850" cy="15287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FF0000"/>
                </a:solidFill>
                <a:latin typeface="Times New Roman" pitchFamily="16" charset="0"/>
              </a:rPr>
              <a:t>ВЫВОДЫ: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079500"/>
            <a:ext cx="8294687" cy="5014913"/>
          </a:xfrm>
          <a:ln/>
        </p:spPr>
        <p:txBody>
          <a:bodyPr/>
          <a:lstStyle/>
          <a:p>
            <a:pPr marL="674688" indent="-674688" algn="just">
              <a:buFont typeface="Times New Roman" pitchFamily="16" charset="0"/>
              <a:buChar char="•"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1800">
                <a:latin typeface="Times New Roman" pitchFamily="16" charset="0"/>
              </a:rPr>
              <a:t>Эффективность применения пальчиковых игр и упражнений в сочетании с нетрадиционными методами во многом зависит от систематической работы в течение всего дня. В процессе которой ребёнок исподволь постепенно овладевает необходимыми речевыми навыками и умениями .</a:t>
            </a:r>
          </a:p>
          <a:p>
            <a:pPr marL="674688" indent="-674688" algn="just">
              <a:buFont typeface="Times New Roman" pitchFamily="16" charset="0"/>
              <a:buChar char="•"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1800">
                <a:latin typeface="Times New Roman" pitchFamily="16" charset="0"/>
              </a:rPr>
              <a:t> Участвуя в коррекционно-образовательном процессе , родители становятся  его активными участниками , начинают ответственно относиться к взаимодействию с логопедом и воспитателями</a:t>
            </a:r>
          </a:p>
          <a:p>
            <a:pPr marL="674688" indent="-674688" algn="just">
              <a:buFont typeface="Times New Roman" pitchFamily="16" charset="0"/>
              <a:buChar char="•"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1800">
                <a:latin typeface="Times New Roman" pitchFamily="16" charset="0"/>
              </a:rPr>
              <a:t>Систематическая работа в течение всего дня и тесный контакт с родителями способствуют раннему устранению речевых нарушений и, следовательно, дальнейшему успешному школьному обучению.</a:t>
            </a:r>
          </a:p>
          <a:p>
            <a:pPr marL="674688" indent="-674688" algn="just">
              <a:buClrTx/>
              <a:buSzTx/>
              <a:buFontTx/>
              <a:buNone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1800">
                <a:latin typeface="Times New Roman" pitchFamily="16" charset="0"/>
              </a:rPr>
              <a:t>Система этой работы предлагается воспитателям детского сада в качестве здоровьесберегающей технологии.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191500" cy="15287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FF0000"/>
                </a:solidFill>
              </a:rPr>
              <a:t>Это мы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91500" cy="4487863"/>
          </a:xfrm>
        </p:spPr>
        <p:txBody>
          <a:bodyPr/>
          <a:lstStyle/>
          <a:p>
            <a:pPr>
              <a:spcBef>
                <a:spcPct val="20000"/>
              </a:spcBef>
              <a:buFont typeface="Times New Roman" pitchFamily="16" charset="0"/>
              <a:buChar char="•"/>
            </a:pPr>
            <a:endParaRPr lang="ru-RU" altLang="ru-RU">
              <a:latin typeface="Times New Roman" pitchFamily="16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39863"/>
            <a:ext cx="80994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360363"/>
            <a:ext cx="5400675" cy="630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"/>
          <p:cNvSpPr>
            <a:spLocks noChangeArrowheads="1" noChangeShapeType="1" noTextEdit="1"/>
          </p:cNvSpPr>
          <p:nvPr/>
        </p:nvSpPr>
        <p:spPr bwMode="auto">
          <a:xfrm>
            <a:off x="720725" y="1979613"/>
            <a:ext cx="8099425" cy="19796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10324"/>
                <a:gd name="adj2" fmla="val 1995"/>
              </a:avLst>
            </a:prstTxWarp>
          </a:bodyPr>
          <a:lstStyle/>
          <a:p>
            <a:pPr algn="ctr"/>
            <a:r>
              <a:rPr lang="ru-RU" sz="3600" kern="10" spc="-379">
                <a:ln w="126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Спасибо   за   внимание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88" y="4689475"/>
            <a:ext cx="1192212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1372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36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8" y="1079500"/>
            <a:ext cx="8820150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57225" indent="-657225"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ru-RU" altLang="ru-RU" sz="2000" b="1" u="sng">
                <a:solidFill>
                  <a:srgbClr val="FF0000"/>
                </a:solidFill>
                <a:latin typeface="Times New Roman" pitchFamily="16" charset="0"/>
              </a:rPr>
              <a:t>Правильная речь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— один из показателей готовности детей к школьному обучению: успешному  освоению грамоты и чтения.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 u="sng">
                <a:solidFill>
                  <a:srgbClr val="FF0000"/>
                </a:solidFill>
                <a:latin typeface="Times New Roman" pitchFamily="16" charset="0"/>
              </a:rPr>
              <a:t>Правильная речь </a:t>
            </a:r>
            <a:r>
              <a:rPr lang="ru-RU" altLang="ru-RU" sz="2000" b="1" u="sng">
                <a:solidFill>
                  <a:srgbClr val="000000"/>
                </a:solidFill>
                <a:latin typeface="Times New Roman" pitchFamily="16" charset="0"/>
              </a:rPr>
              <a:t>—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 является одной из важных предпосылок дальнейшего полноценного развития ребёнка, процесса социальной адаптации.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 u="sng">
                <a:solidFill>
                  <a:srgbClr val="FF0000"/>
                </a:solidFill>
                <a:latin typeface="Times New Roman" pitchFamily="16" charset="0"/>
              </a:rPr>
              <a:t>ПРОБЛЕМА</a:t>
            </a:r>
            <a:r>
              <a:rPr lang="ru-RU" altLang="ru-RU" sz="2800" b="1" u="sng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— на современном этапе, по данным медицинских исследований, всё больше детей  страдают  недостатками речевого развития.   А  исправление  речи у детей с ОНР  происходит очень медленно, с трудом вводятся звуки и развивается связная речь 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 u="sng">
                <a:solidFill>
                  <a:srgbClr val="FF0000"/>
                </a:solidFill>
                <a:latin typeface="Times New Roman" pitchFamily="16" charset="0"/>
              </a:rPr>
              <a:t>ГИПОТЕЗА </a:t>
            </a:r>
            <a:r>
              <a:rPr lang="ru-RU" altLang="ru-RU" b="1" u="sng">
                <a:solidFill>
                  <a:srgbClr val="000000"/>
                </a:solidFill>
                <a:latin typeface="Times New Roman" pitchFamily="16" charset="0"/>
              </a:rPr>
              <a:t>—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 если предположить, что речевой центр находится рядом с моторным  центром  и  взаимосвязаны , то опосредованное  воздействие  на функции мелкой моторики  приведёт к развитию речи и сумеем ли мы в условиях речевой группы сформировать у детей тонкие движения рук.</a:t>
            </a:r>
          </a:p>
          <a:p>
            <a:pPr>
              <a:spcBef>
                <a:spcPts val="800"/>
              </a:spcBef>
              <a:buClrTx/>
              <a:buSzTx/>
              <a:buFontTx/>
              <a:buNone/>
            </a:pPr>
            <a:endParaRPr lang="ru-RU" altLang="ru-RU" b="1" u="sng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 u="sng">
                <a:solidFill>
                  <a:srgbClr val="FF0000"/>
                </a:solidFill>
                <a:latin typeface="Times New Roman" pitchFamily="16" charset="0"/>
              </a:rPr>
              <a:t>АКТУАЛЬНОСТЬ</a:t>
            </a: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-  определяется социальной ролью языка и речи  и их значением в психологическом развитии ребёнка 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60363" y="3419475"/>
            <a:ext cx="8459787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dirty="0">
                <a:solidFill>
                  <a:srgbClr val="000000"/>
                </a:solidFill>
              </a:rPr>
              <a:t>Развитие мелкой моторики через использование пальчиковых игр, упражнений.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179388"/>
            <a:ext cx="8964612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58813" indent="-658813"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6" charset="0"/>
              </a:rPr>
              <a:t>Дети с ОНР не могут спонтанно выйти на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6" charset="0"/>
              </a:rPr>
              <a:t>онтогенический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6" charset="0"/>
              </a:rPr>
              <a:t> путь развития моторных функций, свойственный нормально развивающимся детям, т. к. их развитие протекает  на фоне нарушений деятельности ЦНС. Но опыт обучения и воспитания детей с данной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6" charset="0"/>
              </a:rPr>
              <a:t>паталогией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6" charset="0"/>
              </a:rPr>
              <a:t> показывает, что они обладают  довольно большим потенциалом и в результате правильного организованного воздействия могут достигнуть больших успехов.</a:t>
            </a:r>
          </a:p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6" charset="0"/>
              </a:rPr>
              <a:t>Учитывая  особую значимость работы в данном направлении, особый упор мы сделали на: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79388" y="360363"/>
            <a:ext cx="84867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FF0000"/>
                </a:solidFill>
                <a:latin typeface="Times New Roman" pitchFamily="16" charset="0"/>
              </a:rPr>
              <a:t>Цель</a:t>
            </a:r>
            <a:r>
              <a:rPr lang="ru-RU" altLang="ru-RU" sz="3600" b="1">
                <a:solidFill>
                  <a:srgbClr val="000000"/>
                </a:solidFill>
                <a:latin typeface="Times New Roman" pitchFamily="16" charset="0"/>
              </a:rPr>
              <a:t>:</a:t>
            </a:r>
            <a:r>
              <a:rPr lang="ru-RU" altLang="ru-RU" sz="2600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altLang="ru-RU" sz="2600" b="1" u="sng">
                <a:solidFill>
                  <a:srgbClr val="000000"/>
                </a:solidFill>
                <a:latin typeface="Times New Roman" pitchFamily="16" charset="0"/>
              </a:rPr>
              <a:t>создание условий для развития мелкой  моторики руки в группе детского сада</a:t>
            </a:r>
            <a:r>
              <a:rPr lang="ru-RU" altLang="ru-RU" sz="2200" b="1" u="sng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2339975"/>
            <a:ext cx="882015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47700" indent="-647700"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7700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  <a:tab pos="96313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3600" b="1">
                <a:solidFill>
                  <a:srgbClr val="FF0000"/>
                </a:solidFill>
                <a:latin typeface="Times New Roman" pitchFamily="16" charset="0"/>
              </a:rPr>
              <a:t>Задачи</a:t>
            </a:r>
            <a:r>
              <a:rPr lang="ru-RU" altLang="ru-RU" sz="4400" b="1">
                <a:solidFill>
                  <a:srgbClr val="FF0000"/>
                </a:solidFill>
                <a:latin typeface="Times New Roman" pitchFamily="16" charset="0"/>
              </a:rPr>
              <a:t>: 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Создание  методического комплекта (календарно-тематический план по видам деятельности, различные виды раздаточного материала по развитию мелкой моторики, консультативный материал для родителей).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Систематизировать  работу по применению пальчиковых  игр в течении всего дня.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6" charset="0"/>
              </a:rPr>
              <a:t> Взаимодействие всех субъектов образовательного пространства: педагогов ДОУ( воспитателей,  логопеда, музыкального руководителя,  инструктора по физо и  медицинского работника) и родителей.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60363" y="179388"/>
            <a:ext cx="83105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altLang="ru-RU" sz="4400" b="1">
                <a:solidFill>
                  <a:srgbClr val="FF0000"/>
                </a:solidFill>
                <a:latin typeface="Times New Roman" pitchFamily="16" charset="0"/>
              </a:rPr>
              <a:t>Условия реализации задач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900113"/>
            <a:ext cx="9144000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60400" indent="-660400"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 u="sng">
                <a:solidFill>
                  <a:srgbClr val="000000"/>
                </a:solidFill>
                <a:latin typeface="Times New Roman" pitchFamily="16" charset="0"/>
              </a:rPr>
              <a:t>Создание речевой среды. 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В группе создан уголок по развитию мелкой моторики (оборудование: -пальчиковый театр; игры- шнуровки; сухой бассейн; наборы круп  для бассейна, ;мелкие мячи, массажные мячи, Су-Джок, массажные варежки, эспандеры;счётные палочки; наборы для рисования, лепки, ручного труда; , листы в клетку, графические диктанты и т. д.)</a:t>
            </a:r>
          </a:p>
          <a:p>
            <a:pPr algn="just">
              <a:spcBef>
                <a:spcPts val="80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Применение различных </a:t>
            </a:r>
            <a:r>
              <a:rPr lang="ru-RU" altLang="ru-RU" b="1" u="sng">
                <a:solidFill>
                  <a:srgbClr val="000000"/>
                </a:solidFill>
                <a:latin typeface="Times New Roman" pitchFamily="16" charset="0"/>
              </a:rPr>
              <a:t>методов и приёмов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: традиционных и нетрадиционных.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 u="sng">
                <a:solidFill>
                  <a:srgbClr val="000000"/>
                </a:solidFill>
                <a:latin typeface="Times New Roman" pitchFamily="16" charset="0"/>
              </a:rPr>
              <a:t>Традиционные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:* развитие общей и мелкой моторики через сочетание речи и движения: , логоритмика, музыкальные  и физкультурные занятия </a:t>
            </a:r>
          </a:p>
          <a:p>
            <a:pPr algn="just"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 u="sng">
                <a:solidFill>
                  <a:srgbClr val="000000"/>
                </a:solidFill>
                <a:latin typeface="Times New Roman" pitchFamily="16" charset="0"/>
              </a:rPr>
              <a:t> Нетрадиционные: *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 «разные волчки», «рисуем на крупе, на пене», «палочки», «солёная вода», «песок», «холод», «палочки», «самомассаж -релаксация», «Су-Джок», «Массажёры».</a:t>
            </a:r>
          </a:p>
          <a:p>
            <a:pPr algn="just"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 u="sng">
                <a:solidFill>
                  <a:srgbClr val="000000"/>
                </a:solidFill>
                <a:latin typeface="Times New Roman" pitchFamily="16" charset="0"/>
              </a:rPr>
              <a:t>Основное направление 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— пальчиковые игры: составлена картотека пальчиковых игр по возрастам , по видам деятельности</a:t>
            </a:r>
          </a:p>
          <a:p>
            <a:pPr algn="just">
              <a:spcBef>
                <a:spcPts val="80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ru-RU" altLang="ru-RU" b="1" u="sng">
                <a:solidFill>
                  <a:srgbClr val="000000"/>
                </a:solidFill>
                <a:latin typeface="Times New Roman" pitchFamily="16" charset="0"/>
              </a:rPr>
              <a:t>Координация 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 работы  педагогического  коллектива  ДОУ  и  родителей.</a:t>
            </a:r>
          </a:p>
          <a:p>
            <a:pPr algn="just">
              <a:spcBef>
                <a:spcPts val="800"/>
              </a:spcBef>
              <a:buClrTx/>
              <a:buSzTx/>
              <a:buFontTx/>
              <a:buNone/>
            </a:pPr>
            <a:r>
              <a:rPr lang="ru-RU" altLang="ru-RU" b="1" u="sng">
                <a:solidFill>
                  <a:srgbClr val="000000"/>
                </a:solidFill>
                <a:latin typeface="Times New Roman" pitchFamily="16" charset="0"/>
              </a:rPr>
              <a:t>Работа с родителями</a:t>
            </a:r>
            <a:r>
              <a:rPr lang="ru-RU" altLang="ru-RU" b="1">
                <a:solidFill>
                  <a:srgbClr val="000000"/>
                </a:solidFill>
                <a:latin typeface="Times New Roman" pitchFamily="16" charset="0"/>
              </a:rPr>
              <a:t>: анкетирование, тестирование, консультации,  мастер-классы,  праздники,  круглые столы, беседы,  наглядность.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88" y="2700338"/>
            <a:ext cx="2160587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17513" y="1960563"/>
          <a:ext cx="8223250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r:id="rId5" imgW="8129520" imgH="4457520" progId="">
                  <p:embed/>
                </p:oleObj>
              </mc:Choice>
              <mc:Fallback>
                <p:oleObj r:id="rId5" imgW="8129520" imgH="4457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960563"/>
                        <a:ext cx="8223250" cy="45196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39750" y="1619250"/>
          <a:ext cx="32400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7" imgW="813240" imgH="171720" progId="">
                  <p:embed/>
                </p:oleObj>
              </mc:Choice>
              <mc:Fallback>
                <p:oleObj r:id="rId7" imgW="813240" imgH="171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19250"/>
                        <a:ext cx="3240088" cy="1439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80063" y="1619250"/>
          <a:ext cx="34194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r:id="rId9" imgW="813240" imgH="171720" progId="">
                  <p:embed/>
                </p:oleObj>
              </mc:Choice>
              <mc:Fallback>
                <p:oleObj r:id="rId9" imgW="813240" imgH="171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619250"/>
                        <a:ext cx="3419475" cy="1439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60363" y="3419475"/>
          <a:ext cx="28797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r:id="rId11" imgW="813240" imgH="171720" progId="">
                  <p:embed/>
                </p:oleObj>
              </mc:Choice>
              <mc:Fallback>
                <p:oleObj r:id="rId11" imgW="813240" imgH="1717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19475"/>
                        <a:ext cx="2879725" cy="1439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759450" y="3419475"/>
          <a:ext cx="30607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r:id="rId13" imgW="813240" imgH="171720" progId="">
                  <p:embed/>
                </p:oleObj>
              </mc:Choice>
              <mc:Fallback>
                <p:oleObj r:id="rId13" imgW="813240" imgH="1717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3419475"/>
                        <a:ext cx="3060700" cy="1619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60363" y="5219700"/>
          <a:ext cx="34194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15" imgW="813240" imgH="171720" progId="">
                  <p:embed/>
                </p:oleObj>
              </mc:Choice>
              <mc:Fallback>
                <p:oleObj r:id="rId15" imgW="813240" imgH="1717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5219700"/>
                        <a:ext cx="3419475" cy="1260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80963"/>
            <a:ext cx="822325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FF0000"/>
                </a:solidFill>
              </a:rPr>
              <a:t>Участники педагогического процесса</a:t>
            </a: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5580063" y="5219700"/>
          <a:ext cx="34194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r:id="rId17" imgW="813240" imgH="171720" progId="">
                  <p:embed/>
                </p:oleObj>
              </mc:Choice>
              <mc:Fallback>
                <p:oleObj r:id="rId17" imgW="813240" imgH="17172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219700"/>
                        <a:ext cx="3419475" cy="1260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66738" y="1181100"/>
            <a:ext cx="82962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2800" b="1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Принципы работы по развитию мелкой моторики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1011238" y="1901825"/>
            <a:ext cx="1219200" cy="720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73088" y="2693988"/>
            <a:ext cx="2349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Принцип  наглядности,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систематичности, 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последовательности,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доступности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789488" y="1973263"/>
            <a:ext cx="215900" cy="1368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68763" y="3270250"/>
            <a:ext cx="2520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принцип 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индивидуального и 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дифференцированного 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подхода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6805613" y="1830388"/>
            <a:ext cx="1008062" cy="11509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904038" y="3197225"/>
            <a:ext cx="16430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принцип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социализации и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безопасности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884488" y="1973263"/>
            <a:ext cx="1074737" cy="26654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146300" y="4610100"/>
            <a:ext cx="1808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принцип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преемственности,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взаимодействия</a:t>
            </a:r>
          </a:p>
          <a:p>
            <a:r>
              <a:rPr lang="ru-RU" altLang="ru-RU" sz="1600" b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с родителями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140200"/>
            <a:ext cx="4006850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1449</Words>
  <Application>Microsoft Office PowerPoint</Application>
  <PresentationFormat>Экран (4:3)</PresentationFormat>
  <Paragraphs>200</Paragraphs>
  <Slides>35</Slides>
  <Notes>35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Это 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4</cp:revision>
  <cp:lastPrinted>1601-01-01T00:00:00Z</cp:lastPrinted>
  <dcterms:created xsi:type="dcterms:W3CDTF">1601-01-01T00:00:00Z</dcterms:created>
  <dcterms:modified xsi:type="dcterms:W3CDTF">2013-12-01T06:15:17Z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