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0" r:id="rId3"/>
    <p:sldId id="263" r:id="rId4"/>
    <p:sldId id="257" r:id="rId5"/>
    <p:sldId id="297" r:id="rId6"/>
    <p:sldId id="259" r:id="rId7"/>
    <p:sldId id="264" r:id="rId8"/>
    <p:sldId id="272" r:id="rId9"/>
    <p:sldId id="265" r:id="rId10"/>
    <p:sldId id="274" r:id="rId11"/>
    <p:sldId id="261" r:id="rId12"/>
    <p:sldId id="267" r:id="rId13"/>
    <p:sldId id="266" r:id="rId14"/>
    <p:sldId id="269" r:id="rId15"/>
    <p:sldId id="283" r:id="rId16"/>
    <p:sldId id="268" r:id="rId17"/>
    <p:sldId id="298" r:id="rId18"/>
    <p:sldId id="276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7" r:id="rId27"/>
    <p:sldId id="288" r:id="rId28"/>
    <p:sldId id="286" r:id="rId29"/>
    <p:sldId id="289" r:id="rId30"/>
    <p:sldId id="291" r:id="rId31"/>
    <p:sldId id="294" r:id="rId32"/>
    <p:sldId id="295" r:id="rId33"/>
    <p:sldId id="293" r:id="rId34"/>
    <p:sldId id="262" r:id="rId35"/>
    <p:sldId id="290" r:id="rId36"/>
    <p:sldId id="277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F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591F7EF-554D-4189-84AF-37CA247280E9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3C58EB-3CA7-4ADC-ADCF-9186BAFE5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2"/>
            <a:ext cx="7772400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R="88900" indent="90170" algn="ctr">
              <a:spcAft>
                <a:spcPts val="0"/>
              </a:spcAft>
              <a:tabLst>
                <a:tab pos="27051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 </a:t>
            </a:r>
            <a:br>
              <a:rPr lang="ru-RU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sz="6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«Блоки </a:t>
            </a:r>
            <a:r>
              <a:rPr lang="ru-RU" sz="60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Дьенеша</a:t>
            </a:r>
            <a:r>
              <a:rPr lang="ru-RU" sz="6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776864" cy="3816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средство развития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математических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b="1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Ибресинского</a:t>
            </a:r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детского сада «Радуга»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Алексеева Екатерина Петровна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3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3686172" cy="4857784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2" y="2357430"/>
            <a:ext cx="3862108" cy="3777283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8630_400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214554"/>
            <a:ext cx="4286280" cy="407196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hello_html_2235eb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3929090" cy="492922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«Работа с блоками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средней группе»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57364"/>
            <a:ext cx="8291264" cy="4268799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Познакомить детей с формой, цветом, размером, толщиной объектов;</a:t>
            </a:r>
          </a:p>
          <a:p>
            <a:r>
              <a:rPr lang="ru-RU" dirty="0" smtClean="0"/>
              <a:t> Развивать умение выявлять свойства в объектах, называть их, адекватно обозначать их отсутствие;</a:t>
            </a:r>
          </a:p>
          <a:p>
            <a:r>
              <a:rPr lang="ru-RU" dirty="0" smtClean="0"/>
              <a:t> Обобщать объекты по их свойствам (по одному, двум, трем);</a:t>
            </a:r>
          </a:p>
          <a:p>
            <a:r>
              <a:rPr lang="ru-RU" dirty="0" smtClean="0"/>
              <a:t> Объяснять сходство и различие объектов, обосновывать свои рассуждения;</a:t>
            </a:r>
          </a:p>
          <a:p>
            <a:r>
              <a:rPr lang="ru-RU" dirty="0" smtClean="0"/>
              <a:t> Развивать пространственные представления;</a:t>
            </a:r>
          </a:p>
          <a:p>
            <a:r>
              <a:rPr lang="ru-RU" dirty="0" smtClean="0"/>
              <a:t> Развивать психические функции, связанные с речевой деятельностью.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«Логические игры  и упражнения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  блоками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3050"/>
            <a:ext cx="8291264" cy="4714907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1.«Что изменилось».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Перед ребенком выкладывается несколько фигур, которые нужно запомнить, а потом одна из фигур исчезает или заменяется на новую, или две фигуры меняются местами. Ребенок должен заметить изменения.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2. «Волшебный мешочек».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Все фигурки складываются в мешок. Попросите ребенка на ощупь достать все круглые блоки (все большие или все толстые).Все фигурки опять же складываются в мешок. Ребенок достает фигурку из мешка и характеризует ее по одному или нескольким признакам. Либо называет форму, размер или толщину, не вынимая из </a:t>
            </a:r>
            <a:r>
              <a:rPr lang="ru-RU" sz="2300" dirty="0" smtClean="0"/>
              <a:t>мешка.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100" b="1" dirty="0" smtClean="0"/>
              <a:t> «4-й лишний».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Выложите три фигуры. Ребенку нужно догадаться, какая из них лишняя и по какому принципу (по цвету, форме, размеру или толщине).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4.«Найди не такие»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Положите перед ребенком любую фигуру и попросите его найти все фигуры, которые не такие, как эта, по цвету (размеру, форме, толщине).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714356"/>
            <a:ext cx="3543296" cy="4796614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438" y="2348880"/>
            <a:ext cx="4043362" cy="3777283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enesh3-300x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71744"/>
            <a:ext cx="4000528" cy="3429024"/>
          </a:xfrm>
          <a:prstGeom prst="rect">
            <a:avLst/>
          </a:prstGeom>
        </p:spPr>
      </p:pic>
      <p:pic>
        <p:nvPicPr>
          <p:cNvPr id="6" name="Рисунок 5" descr="174417_html_m1cd84df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71810"/>
            <a:ext cx="4643470" cy="178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3829048" cy="3367854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6446" y="3286125"/>
            <a:ext cx="2286016" cy="1857388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mg1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571744"/>
            <a:ext cx="3357586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8563" y="535761"/>
            <a:ext cx="485778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46113" y="274638"/>
            <a:ext cx="8497887" cy="706437"/>
          </a:xfrm>
        </p:spPr>
        <p:txBody>
          <a:bodyPr>
            <a:normAutofit fontScale="90000"/>
          </a:bodyPr>
          <a:lstStyle/>
          <a:p>
            <a:r>
              <a:rPr lang="ru-RU" sz="2800" b="1" i="1" smtClean="0">
                <a:solidFill>
                  <a:srgbClr val="FF0000"/>
                </a:solidFill>
              </a:rPr>
              <a:t>Игра «Помоги сказочному герою»</a:t>
            </a:r>
            <a:r>
              <a:rPr lang="ru-RU" sz="3600" b="1" i="1" smtClean="0">
                <a:solidFill>
                  <a:srgbClr val="FF0000"/>
                </a:solidFill>
              </a:rPr>
              <a:t/>
            </a:r>
            <a:br>
              <a:rPr lang="ru-RU" sz="3600" b="1" i="1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23555" name="Picture 2" descr="C:\Users\user\Desktop\IMG_43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2636838"/>
            <a:ext cx="4848225" cy="3636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395288" y="523875"/>
            <a:ext cx="849788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Задачи:  </a:t>
            </a:r>
          </a:p>
          <a:p>
            <a:pPr>
              <a:buFontTx/>
              <a:buChar char="-"/>
            </a:pPr>
            <a:r>
              <a:rPr lang="ru-RU" sz="1400" i="1">
                <a:latin typeface="Calibri" pitchFamily="34" charset="0"/>
              </a:rPr>
              <a:t>Упражнять детей в группировке геометрических фигур</a:t>
            </a:r>
          </a:p>
          <a:p>
            <a:pPr>
              <a:buFontTx/>
              <a:buChar char="-"/>
            </a:pPr>
            <a:r>
              <a:rPr lang="ru-RU" sz="1400" i="1">
                <a:latin typeface="Calibri" pitchFamily="34" charset="0"/>
              </a:rPr>
              <a:t>Развивать наблюдательность, внимание и память</a:t>
            </a:r>
          </a:p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Задание:</a:t>
            </a:r>
          </a:p>
          <a:p>
            <a:r>
              <a:rPr lang="ru-RU" sz="1400" b="1" i="1"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1400" i="1">
                <a:latin typeface="Calibri" pitchFamily="34" charset="0"/>
                <a:cs typeface="Times New Roman" pitchFamily="18" charset="0"/>
              </a:rPr>
              <a:t> Разделите  фигуры между сказочными  героями так, чтобы:</a:t>
            </a:r>
          </a:p>
          <a:p>
            <a:pPr eaLnBrk="0" hangingPunct="0"/>
            <a:r>
              <a:rPr lang="ru-RU" sz="1400" i="1">
                <a:latin typeface="Calibri" pitchFamily="34" charset="0"/>
                <a:cs typeface="Times New Roman" pitchFamily="18" charset="0"/>
              </a:rPr>
              <a:t>- У  Буратино оказались все синие квадраты</a:t>
            </a:r>
          </a:p>
          <a:p>
            <a:pPr eaLnBrk="0" hangingPunct="0"/>
            <a:r>
              <a:rPr lang="ru-RU" sz="1400" i="1">
                <a:latin typeface="Calibri" pitchFamily="34" charset="0"/>
                <a:cs typeface="Times New Roman" pitchFamily="18" charset="0"/>
              </a:rPr>
              <a:t>- Чтобы Карандашу  достались все  желтые</a:t>
            </a:r>
          </a:p>
          <a:p>
            <a:pPr eaLnBrk="0" hangingPunct="0"/>
            <a:r>
              <a:rPr lang="ru-RU" sz="1400" i="1">
                <a:latin typeface="Calibri" pitchFamily="34" charset="0"/>
                <a:cs typeface="Times New Roman" pitchFamily="18" charset="0"/>
              </a:rPr>
              <a:t>- Чтобы Незнайке достались все желтые и большие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«Работа с блоками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старшей и подготовительной группах»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3777283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умение ориентироваться в пространстве, используя понятия "вправо", "влево";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учить "Читать" карточки-символы, подбирать в соответствии с ними геометрические фигуры;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развивать умения выявлять сходства в блоках, называть их;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изменять несколько свойств блоков по заданному алгоритму;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речи: учить комментировать свои действия;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усидчивость, стремление к достижению поставленной цели.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с двумя обручами. </a:t>
            </a:r>
            <a:br>
              <a:rPr lang="ru-RU" sz="4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геометрические фигуры: 3-х цветов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(желтые, красные, зеленые, синие), 2-х размеров(большие и маленькие),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3-х форм (треугольной, квадратной, круглой). На полу 2 обруча (синий и красный),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первом -красном обруче лежат красные фигуры (соответствующий символ),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втором  - синем круглые (символ). Дети бегают по группе. По команде «фигура в домик»,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должны найти домик для своей фигуры. В процессе решения этой задачи возникает проблема: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предметы одновременно и красные и круглые, есть не красные и не круглые.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дети приходят к выводу, что у обручей есть общая область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(часть, которая находится внутри обоих обручей) и пространство,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которое находится вне этих обручей. В результате выполнения заданий дети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64" y="285728"/>
            <a:ext cx="4429156" cy="1561360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715303" cy="607223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Равнобедренный треугольник 7"/>
          <p:cNvSpPr/>
          <p:nvPr/>
        </p:nvSpPr>
        <p:spPr>
          <a:xfrm>
            <a:off x="4214810" y="428604"/>
            <a:ext cx="785818" cy="571504"/>
          </a:xfrm>
          <a:prstGeom prst="triangle">
            <a:avLst/>
          </a:prstGeom>
          <a:solidFill>
            <a:srgbClr val="4AC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5286388"/>
            <a:ext cx="1057276" cy="914400"/>
          </a:xfrm>
          <a:prstGeom prst="rect">
            <a:avLst/>
          </a:prstGeom>
          <a:solidFill>
            <a:srgbClr val="4AC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28662" y="115888"/>
            <a:ext cx="7358114" cy="109855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 «Построй ряд»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«Второй ряд»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4071942"/>
            <a:ext cx="3744912" cy="1857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4071942"/>
            <a:ext cx="3568700" cy="178594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23850" y="1285859"/>
            <a:ext cx="8424863" cy="2485787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Задачи: </a:t>
            </a:r>
          </a:p>
          <a:p>
            <a:r>
              <a:rPr lang="ru-RU" sz="1400" b="1" dirty="0">
                <a:solidFill>
                  <a:srgbClr val="555555"/>
                </a:solidFill>
              </a:rPr>
              <a:t>-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Развивать внимание, умение анализировать и делать выводы, объяснять, развивать связную речь, умение находить закономерности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sz="1400" b="1" dirty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Построить второй ряд к выложенным 5-6 фигурам по предложенным вариантам) </a:t>
            </a:r>
          </a:p>
          <a:p>
            <a:pPr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Построить так, чтобы под каждой фигурой верхнего ряда, оказалась фигура другой формы (цвета, размера)</a:t>
            </a:r>
          </a:p>
          <a:p>
            <a:pPr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Построить так, чтобы оказалась фигура той же формы, но другого размера (цвета) ;</a:t>
            </a:r>
          </a:p>
          <a:p>
            <a:pPr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Построить так, чтобы оказалась фигура, другая по цвету и размеру;</a:t>
            </a:r>
          </a:p>
          <a:p>
            <a:pPr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построить так, чтобы оказалась фигура, не такая по форме, размеру и цвету.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285875" y="1000125"/>
            <a:ext cx="6743279" cy="122586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Блоки Дьенеша</a:t>
            </a:r>
          </a:p>
        </p:txBody>
      </p:sp>
      <p:pic>
        <p:nvPicPr>
          <p:cNvPr id="2054" name="Picture 6" descr="C:\Documents and Settings\Татьяна\Рабочий стол\для работы\МО\K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489200"/>
            <a:ext cx="5929313" cy="415451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402513" cy="936625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«Какая фигура лишняя?»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Рисунок 1" descr="http://dovosp.ideefixe.ru/content/Image/blocks-denesha/bd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5214950"/>
            <a:ext cx="30670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17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5214950"/>
            <a:ext cx="21558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500034" y="1571611"/>
            <a:ext cx="7888316" cy="3575447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находить лишнюю фигуру, ориентируясь на форму  (цвет, размер)фигур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-Учить решать задачи – головоломки 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-Закрепить знания геометрических фигур 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смекалку, сообразительность,  умение доказывать свою точку зрения</a:t>
            </a:r>
          </a:p>
          <a:p>
            <a:pPr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Догадайся, какая из фигур  лишняя и по какому принципу (по цвету, форме, размеру или толщине)</a:t>
            </a:r>
          </a:p>
          <a:p>
            <a:pPr eaLnBrk="0" hangingPunct="0"/>
            <a:endParaRPr lang="ru-RU" sz="1200" i="1" dirty="0"/>
          </a:p>
          <a:p>
            <a:pPr eaLnBrk="0" hangingPunct="0"/>
            <a:endParaRPr lang="ru-RU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1357298"/>
            <a:ext cx="7777162" cy="2860358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-Развивать умение анализировать форму предметов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Развивать умение сравнивать по их свойствам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художественные способности (выбор цвета, фона, расположения, композиции)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Материал: «Эскизы картин» - листы большого цветного картона; дополнительные детали из картона для составления композиции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картины; набор блоков.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Задание: «Напишите картины» по эскизам 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4500570"/>
            <a:ext cx="4913313" cy="21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5612" cy="796908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«Художники»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локи Дьенеш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786057"/>
            <a:ext cx="5208588" cy="3397255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2988" y="188913"/>
            <a:ext cx="6337300" cy="578882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Игра «Наряди елочку»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1571612"/>
            <a:ext cx="7848600" cy="64698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Сказочный герой прислал письмо с карточками, на которых было показано, как можно нарядить елочку к новогоднему празднику  с помощью блоков.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836613"/>
            <a:ext cx="7991475" cy="64698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Развивать умение читать кодовое обозначение геометрических фигур и находить соответствующий блок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571472" y="214290"/>
            <a:ext cx="7745441" cy="31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«Построй дорожку»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-Учить детей «читать» знаки-символы (признаки геометрических фигур: цвет, размер, форма), выбирать необходимый блок из нескольких.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-Развивать практически-действенное мышление.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лабиринт из склеенных полосок бумаги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набор блоков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карточки с кодами геометрических фигур (цвет и форма)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-Построй  в городе дорожки для пешеходов и автомобилей. Правила  построения дорожек записаны в таблицах</a:t>
            </a:r>
          </a:p>
        </p:txBody>
      </p:sp>
      <p:pic>
        <p:nvPicPr>
          <p:cNvPr id="22531" name="Picture 2" descr="блоки Дьенеш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3429000"/>
            <a:ext cx="48958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7950" y="158751"/>
            <a:ext cx="9036050" cy="234952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52352" bIns="0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«Волшебное дерево»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представления детей о символическом изображении предметов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умение классифицировать блоки по трем признакам и выделять основные признаки.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пространственное представление, логическое и образное мышление.</a:t>
            </a:r>
          </a:p>
          <a:p>
            <a:pPr eaLnBrk="0" hangingPunct="0">
              <a:tabLst>
                <a:tab pos="457200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изображение дерева, на ветках которого представлены символы фигур-«листьев»,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набор блоков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endParaRPr lang="ru-RU" sz="1400" dirty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07950" y="2571744"/>
            <a:ext cx="8424863" cy="1055608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Задание: </a:t>
            </a:r>
            <a:r>
              <a:rPr lang="ru-RU" sz="14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Давайте вырастим волшебное дерево, на котором вместо листьев – геометрические фигуры. Каждая веточка имеет свой цвет, и цвет «листочков» будет соответствовать цвету веточки. Дети выбирают нужную фигуру по цвету и располагают «листочки» на ветке, при этом обращают внимание на символы фигур-«листьев» (форму, размер).</a:t>
            </a:r>
            <a:endParaRPr lang="ru-RU" sz="1400" i="1" dirty="0">
              <a:latin typeface="Calibri" pitchFamily="34" charset="0"/>
            </a:endParaRPr>
          </a:p>
        </p:txBody>
      </p:sp>
      <p:pic>
        <p:nvPicPr>
          <p:cNvPr id="24580" name="Picture 3" descr="блоки Дьенеш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3857627"/>
            <a:ext cx="4418013" cy="281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68313" y="101600"/>
            <a:ext cx="8675687" cy="2009007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52352" bIns="0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Игры с обручами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операции классификации блоков по двум, трем, четырем признакам с использованием кодов и без них.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областей пересечения в играх с обручами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мышления, внимания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 flipH="1">
            <a:off x="928661" y="2357430"/>
            <a:ext cx="6988170" cy="163449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b="1" i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ru-RU" b="1" i="1" dirty="0">
                <a:solidFill>
                  <a:schemeClr val="tx1"/>
                </a:solidFill>
                <a:latin typeface="Calibri" pitchFamily="34" charset="0"/>
              </a:rPr>
              <a:t>Задание</a:t>
            </a:r>
            <a:r>
              <a:rPr lang="ru-RU" i="1" dirty="0">
                <a:solidFill>
                  <a:schemeClr val="tx1"/>
                </a:solidFill>
                <a:latin typeface="Calibri" pitchFamily="34" charset="0"/>
              </a:rPr>
              <a:t>: Разложите блоки по обручам так, чтобы:</a:t>
            </a:r>
          </a:p>
          <a:p>
            <a:pPr>
              <a:tabLst>
                <a:tab pos="457200" algn="l"/>
              </a:tabLst>
            </a:pPr>
            <a:r>
              <a:rPr lang="ru-RU" i="1" dirty="0">
                <a:solidFill>
                  <a:schemeClr val="tx1"/>
                </a:solidFill>
                <a:latin typeface="Calibri" pitchFamily="34" charset="0"/>
              </a:rPr>
              <a:t>-в первой области должны находиться все желтые фигуры</a:t>
            </a:r>
          </a:p>
          <a:p>
            <a:pPr eaLnBrk="0" hangingPunct="0">
              <a:tabLst>
                <a:tab pos="457200" algn="l"/>
              </a:tabLst>
            </a:pPr>
            <a:r>
              <a:rPr lang="ru-RU" i="1" dirty="0">
                <a:solidFill>
                  <a:schemeClr val="tx1"/>
                </a:solidFill>
                <a:latin typeface="Calibri" pitchFamily="34" charset="0"/>
              </a:rPr>
              <a:t>-во второй области – все круглые</a:t>
            </a:r>
          </a:p>
          <a:p>
            <a:pPr eaLnBrk="0" hangingPunct="0">
              <a:tabLst>
                <a:tab pos="457200" algn="l"/>
              </a:tabLst>
            </a:pPr>
            <a:r>
              <a:rPr lang="ru-RU" i="1" dirty="0">
                <a:solidFill>
                  <a:schemeClr val="tx1"/>
                </a:solidFill>
                <a:latin typeface="Calibri" pitchFamily="34" charset="0"/>
              </a:rPr>
              <a:t>-в третьей – только желтые круглые</a:t>
            </a:r>
          </a:p>
        </p:txBody>
      </p:sp>
      <p:pic>
        <p:nvPicPr>
          <p:cNvPr id="25604" name="Picture 3" descr="блоки Дьенеш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4286256"/>
            <a:ext cx="4703763" cy="22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0826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«Работа с блоками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подготовительной группе»</a:t>
            </a:r>
            <a:endParaRPr lang="ru-RU" sz="3600" b="1" i="1" dirty="0" smtClean="0">
              <a:solidFill>
                <a:schemeClr val="tx1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23850" y="1571612"/>
            <a:ext cx="8351838" cy="4770451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умение производить логические операции «не», «и», «или»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умение расшифровывать (декодировать) информацию о наличии и отсутствии определенных свойств, о предметах по их знаково-символическим обозначениям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логическое мышление, умение кодировать информацию о свойствах предметов с помощью знаков символов и декодировать ее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способность к анализу, сравнению, обобщению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Развивать умения разбивать множества по одному свойству на два подмножества производить логическую операцию «не»</a:t>
            </a:r>
          </a:p>
          <a:p>
            <a:pPr algn="ctr">
              <a:buFont typeface="Arial" pitchFamily="34" charset="0"/>
              <a:buNone/>
            </a:pPr>
            <a:endParaRPr lang="ru-RU" sz="18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64500" cy="836613"/>
          </a:xfrm>
          <a:noFill/>
          <a:ln w="28575"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Игра «Мозаика цифр»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549275"/>
            <a:ext cx="813752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FF0000"/>
                </a:solidFill>
                <a:latin typeface="+mn-lt"/>
                <a:cs typeface="Arial" charset="0"/>
              </a:rPr>
              <a:t>Задачи: </a:t>
            </a:r>
          </a:p>
          <a:p>
            <a:pPr>
              <a:defRPr/>
            </a:pPr>
            <a:r>
              <a:rPr lang="ru-RU" sz="1400" i="1" dirty="0">
                <a:latin typeface="+mn-lt"/>
                <a:cs typeface="Arial" charset="0"/>
              </a:rPr>
              <a:t>-Развивать умение декодировать информацию, изображенную на карточке, выбирать блоки по заданным свойствам </a:t>
            </a:r>
          </a:p>
          <a:p>
            <a:pPr>
              <a:defRPr/>
            </a:pPr>
            <a:r>
              <a:rPr lang="ru-RU" sz="1400" i="1" dirty="0">
                <a:latin typeface="+mn-lt"/>
                <a:cs typeface="Arial" charset="0"/>
              </a:rPr>
              <a:t>-Закрепить навыки вычислительной деятельности</a:t>
            </a:r>
          </a:p>
          <a:p>
            <a:pPr>
              <a:defRPr/>
            </a:pPr>
            <a:r>
              <a:rPr lang="ru-RU" sz="1400" i="1" dirty="0">
                <a:latin typeface="+mn-lt"/>
                <a:cs typeface="Arial" charset="0"/>
              </a:rPr>
              <a:t>-Учить выбирать блоки по заданным свойствам</a:t>
            </a:r>
          </a:p>
          <a:p>
            <a:pPr>
              <a:defRPr/>
            </a:pPr>
            <a:r>
              <a:rPr lang="ru-RU" sz="1400" b="1" i="1" dirty="0">
                <a:solidFill>
                  <a:srgbClr val="FF0000"/>
                </a:solidFill>
                <a:latin typeface="+mn-lt"/>
                <a:cs typeface="Arial" charset="0"/>
              </a:rPr>
              <a:t>Материал:</a:t>
            </a:r>
            <a:r>
              <a:rPr lang="ru-RU" sz="1400" i="1" dirty="0">
                <a:latin typeface="+mn-lt"/>
                <a:cs typeface="Arial" charset="0"/>
              </a:rPr>
              <a:t> 48 карточек с изображением символов и примеров, 12 числовых карточек, 15 предметных карточек, блоки</a:t>
            </a:r>
          </a:p>
          <a:p>
            <a:pPr>
              <a:defRPr/>
            </a:pPr>
            <a:r>
              <a:rPr lang="ru-RU" sz="1400" b="1" i="1" dirty="0">
                <a:solidFill>
                  <a:srgbClr val="FF0000"/>
                </a:solidFill>
                <a:latin typeface="+mn-lt"/>
                <a:cs typeface="Arial" charset="0"/>
              </a:rPr>
              <a:t>Ход игры: </a:t>
            </a:r>
            <a:r>
              <a:rPr lang="ru-RU" sz="1400" i="1" dirty="0">
                <a:latin typeface="+mn-lt"/>
                <a:cs typeface="Arial" charset="0"/>
              </a:rPr>
              <a:t>Дети распределяют между собой карточки с изображением символов и примеров. Каждый ребенок решает пример на карточке, расшифровывает ее и берет блок, соответствующий шифру и находит место для него на изображении предметов. Если все блоки выбраны верно, будут заполнены все 15 изображений предметов.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3141663"/>
            <a:ext cx="5202238" cy="3590925"/>
          </a:xfrm>
          <a:prstGeom prst="rect">
            <a:avLst/>
          </a:prstGeom>
          <a:noFill/>
          <a:ln w="76200" cmpd="thickThin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43812" cy="785818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«Логический поезд»</a:t>
            </a:r>
          </a:p>
        </p:txBody>
      </p:sp>
      <p:sp>
        <p:nvSpPr>
          <p:cNvPr id="28675" name="Содержимое 3"/>
          <p:cNvSpPr>
            <a:spLocks noGrp="1"/>
          </p:cNvSpPr>
          <p:nvPr>
            <p:ph idx="1"/>
          </p:nvPr>
        </p:nvSpPr>
        <p:spPr>
          <a:xfrm>
            <a:off x="539750" y="1142984"/>
            <a:ext cx="8147050" cy="5429288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b="1" i="1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sz="1700" b="1" dirty="0" smtClean="0"/>
              <a:t>-Развивать способности к логическим действиям и операциям</a:t>
            </a:r>
          </a:p>
          <a:p>
            <a:r>
              <a:rPr lang="ru-RU" sz="1700" b="1" dirty="0" smtClean="0"/>
              <a:t>-Развивать умение декодировать (расшифровывать) информацию, изображенную на карточке</a:t>
            </a:r>
          </a:p>
          <a:p>
            <a:r>
              <a:rPr lang="ru-RU" sz="1700" b="1" dirty="0" smtClean="0"/>
              <a:t>-Развивать умение видоизменять свойства предметов в соответствии со схемой, изображенной на карточке</a:t>
            </a:r>
          </a:p>
          <a:p>
            <a:r>
              <a:rPr lang="ru-RU" sz="1700" b="1" dirty="0" smtClean="0"/>
              <a:t>- Развивать умение действовать последовательно,  в строгом соответствии с правилами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Материал: </a:t>
            </a:r>
            <a:r>
              <a:rPr lang="ru-RU" sz="1400" b="1" dirty="0" smtClean="0"/>
              <a:t>Три паровоза разного цвета(синий, желтый, красный), на каждом поезде его номер: 1234, 4568, 9 10 11 12, 4 вагона, карточки с изображением отношений между  числами, блоки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Ход игры: </a:t>
            </a:r>
            <a:r>
              <a:rPr lang="ru-RU" sz="1400" b="1" dirty="0" smtClean="0"/>
              <a:t>Педагог раскладывает поезда, вагончики, над каждым вагончиком кладут карточку с символом изменения свойств( карточка выбирается произвольно), также раскладываются карточки с числовыми соотношениями.</a:t>
            </a:r>
          </a:p>
          <a:p>
            <a:r>
              <a:rPr lang="ru-RU" sz="1400" b="1" dirty="0" smtClean="0"/>
              <a:t>1. Распределение детей по командам </a:t>
            </a:r>
          </a:p>
          <a:p>
            <a:r>
              <a:rPr lang="ru-RU" sz="1400" b="1" dirty="0" smtClean="0"/>
              <a:t>Каждый ребенок берет карточку с числовыми  соотношениями, находит число, обозначенное в поезде .и.т.д. Так все дети распределяются по поездам.</a:t>
            </a:r>
          </a:p>
          <a:p>
            <a:r>
              <a:rPr lang="ru-RU" sz="1400" b="1" dirty="0" smtClean="0"/>
              <a:t>2. Перевозка груза</a:t>
            </a:r>
          </a:p>
          <a:p>
            <a:r>
              <a:rPr lang="ru-RU" sz="1400" b="1" dirty="0" smtClean="0"/>
              <a:t>Поезда грузовые. Свой груз надо провезти по всем вагонам в соответствии с правилами изменения свойств. Дети смотрят на карточки, которые разложены над вагонами и  меняют блоки передвигая их из одного вагона в другой. Груз (блок) , с которого дети начинают путешествие  кладут слева от поезда, а тот которым заканчивается путешествие  - справа от поезда. Затем берется следующий груз и путешествие продолжается</a:t>
            </a:r>
          </a:p>
          <a:p>
            <a:r>
              <a:rPr lang="ru-RU" sz="1400" b="1" dirty="0" smtClean="0"/>
              <a:t>Выигрывает команда, подготовившая к перевозке большее количество груза</a:t>
            </a:r>
          </a:p>
          <a:p>
            <a:endParaRPr lang="ru-RU" sz="1400" i="1" dirty="0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«Логический поезд»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1040" y="2218055"/>
            <a:ext cx="5201920" cy="39014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«Что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такое</a:t>
            </a:r>
            <a:b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блоки </a:t>
            </a:r>
            <a:r>
              <a:rPr lang="ru-RU" sz="4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Дьенеша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37939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ET"/>
                <a:ea typeface="Times New Roman"/>
                <a:cs typeface="Times New Roman"/>
              </a:rPr>
              <a:t>В методической и научно-популярной литературе этот материал можно встретить под разными названиями: «логические фигуры», «логические кубики», «логические блоки», но в каждом из названий подчеркивается направленность на развитие </a:t>
            </a:r>
            <a:r>
              <a:rPr lang="ru-RU" dirty="0">
                <a:solidFill>
                  <a:srgbClr val="7030A0"/>
                </a:solidFill>
                <a:latin typeface="TimesET"/>
                <a:ea typeface="Times New Roman"/>
                <a:cs typeface="Times New Roman"/>
              </a:rPr>
              <a:t>логического мышления</a:t>
            </a:r>
            <a:r>
              <a:rPr lang="ru-RU" dirty="0">
                <a:solidFill>
                  <a:srgbClr val="000000"/>
                </a:solidFill>
                <a:latin typeface="TimesET"/>
                <a:ea typeface="Times New Roman"/>
                <a:cs typeface="Times New Roman"/>
              </a:rPr>
              <a:t>.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1152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7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857232"/>
            <a:ext cx="8229600" cy="526210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2862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57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428604"/>
            <a:ext cx="8229600" cy="54049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2862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7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642918"/>
            <a:ext cx="8229600" cy="51906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2862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7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571480"/>
            <a:ext cx="8229600" cy="526210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2862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7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3643338" cy="292895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" name="Рисунок 4" descr="IMG_57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285728"/>
            <a:ext cx="4500594" cy="457413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58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357562"/>
            <a:ext cx="3571900" cy="264530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2862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72547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539750" y="1357297"/>
            <a:ext cx="8147050" cy="4768865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 умеют использовать  занимательный материал, как в организованной образовательной деятельности, а так же  в играх самостоятельного характера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детей сформированы сенсорные эталоны, они умеют сопоставлять предметы по цвету,   размеру, форме и толщине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хорошо ориентируются в пространственных отношениях между предметами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Освоили конструктивные навыки: строить постройки по образцу,  читать чертежи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концу пребывания детей в дошкольном образовательном учреждении у детей  сформировано логическое мышление: умение анализировать, делать выводы, обобщать, сравнивать, классифицировать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endParaRPr lang="ru-RU" sz="1800" dirty="0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3777283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«Логических блоков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положительно влияет на интеллектуальное развитие детей дошкольного возраста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0-020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91264" cy="22780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270510">
              <a:spcAft>
                <a:spcPts val="0"/>
              </a:spcAft>
              <a:tabLst>
                <a:tab pos="27051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  <a:t>        </a:t>
            </a:r>
            <a:br>
              <a:rPr lang="ru-RU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  <a:t>   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Что же представляет собой этот материал?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       Набор логических блоков состоит из 48 объемных геометрических фигур, различающихся по форме, цвету, размеру и толщине.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91264" cy="40067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ET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ET"/>
                <a:ea typeface="Times New Roman"/>
                <a:cs typeface="Times New Roman"/>
              </a:rPr>
              <a:t>В наборе нет даже двух фигур, одинаковых по всем свойствам.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12976"/>
            <a:ext cx="158417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87714" y="4581128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11960" y="465313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81616" y="3212976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231740" y="5038328"/>
            <a:ext cx="648072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80112" y="4894312"/>
            <a:ext cx="576064" cy="60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30772" y="3501008"/>
            <a:ext cx="1097212" cy="6338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3573016"/>
            <a:ext cx="576064" cy="55207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4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Познакомить с формой, цветом, размером, толщиной объектов.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пространственные представления.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логическое мышление, представление о множестве, операции над  множествами (сравнение, разбиение, классификация, абстрагирование).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умения выявлять свойства в объектах, называть их, адекватно обозначать их отсутствие, обобщать объекты по их свойствам, объяснять сходства и различия объектов, обосновывать свои рассуждения.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знания, умения и навыки, необходимые для самостоятельного решения учебных задач.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познавательные процессы, мыслительные операции.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самостоятельность, инициативу, настойчивость в достижении цели.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творческие способности, воображение, фантазию, способности к моделированию и конструированию.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психические функции, связанные с речевой деятельностью.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использовать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блоки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Логические блоки можно использовать:</a:t>
            </a:r>
          </a:p>
          <a:p>
            <a:pPr>
              <a:buFont typeface="Arial"/>
              <a:buChar char="•"/>
            </a:pPr>
            <a:r>
              <a:rPr lang="ru-RU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подвижных играх как предметные ориентиры, обозначение домиков, дорожек, лабиринтов;</a:t>
            </a:r>
          </a:p>
          <a:p>
            <a:pPr>
              <a:buFont typeface="Arial"/>
              <a:buChar char="•"/>
            </a:pPr>
            <a:r>
              <a:rPr lang="ru-RU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настольно-печатные: изготовить карты к играм “Рассели жильцов”, “Какой фигуры не хватает”, “Найди место фигуре”, “Головоломки”</a:t>
            </a:r>
          </a:p>
          <a:p>
            <a:pPr>
              <a:buFont typeface="Arial"/>
              <a:buChar char="•"/>
            </a:pPr>
            <a:r>
              <a:rPr lang="ru-RU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сюжетно-ролевых играх: “Магазин” – деньги обозначаются блоками, цены на товар обозначаются кодовыми карточками. “Почта” – адрес на посылке, письме, открытке обозначаются блоками, адрес на домике обозначается кодовыми карточками. “Поезд” – билеты, места.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16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91264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«Работа с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блоками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во 2-ой младшей группе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37772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Развивать логическое мышление.</a:t>
            </a:r>
          </a:p>
          <a:p>
            <a:r>
              <a:rPr lang="ru-RU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Познакомить с формой, цветом, размером объектов.</a:t>
            </a:r>
          </a:p>
          <a:p>
            <a:r>
              <a:rPr lang="ru-RU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Развивать умения выявлять свойства в объектах, называть их.</a:t>
            </a:r>
          </a:p>
          <a:p>
            <a:r>
              <a:rPr lang="ru-RU" sz="9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Развивать познавательные процессы, мыслительные операции.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86172" cy="4225110"/>
          </a:xfrm>
          <a:prstGeom prst="round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2348880"/>
            <a:ext cx="4471990" cy="3777283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dsc02532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143116"/>
            <a:ext cx="4786346" cy="450059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13589540_w640_h640_cid438184_pid8097352-ca1d85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642918"/>
            <a:ext cx="4000528" cy="450059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Игра «Мышки-норушки».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помогают мышкам делать запасы на зиму - раскладывают в разные коробочки (норки) фигуры разного цвета. В одну коробочку синие, в другую – красные.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Игра «Заселим домики».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раскладывают в одну коробочку большие фигуры, в другую – маленькие. Один домик для мам и пап - большие фигуры, другой домик, детский сад для малышей – маленькие.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Игра с обручами «Угостим конфетами Мишку и Зайку».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обруча кладут так, чтобы они имели небольшую общую часть. Нужно разделить конфеты между Зайчиком и Мишкой. Зайчик любит большие конфеты, а Мишка круглые. Те «конфеты», которые подходят обоим, ребенок кладет посредине. Те, которые не подходит никому – за обручи.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Игра «Бусы для мамы».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ребенок собрал бусы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для мамы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нужно приготовить схемы из кодов, согласно которым малыш будет выкладывать блоки. Например, круг – квадрат – треугольник – прямоугольник. Или красный – желтый – синий.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290</TotalTime>
  <Words>2018</Words>
  <Application>Microsoft Office PowerPoint</Application>
  <PresentationFormat>Экран (4:3)</PresentationFormat>
  <Paragraphs>193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Яркая</vt:lpstr>
      <vt:lpstr>    «Блоки Дьенеша»   </vt:lpstr>
      <vt:lpstr>Слайд 2</vt:lpstr>
      <vt:lpstr>«Что такое  блоки Дьенеша?»</vt:lpstr>
      <vt:lpstr>            Что же представляет собой этот материал?         Набор логических блоков состоит из 48 объемных геометрических фигур, различающихся по форме, цвету, размеру и толщине. </vt:lpstr>
      <vt:lpstr>Задачи: </vt:lpstr>
      <vt:lpstr>Как использовать  блоки Дьенеша?</vt:lpstr>
      <vt:lpstr>«Работа с  блоками Дьенеша во 2-ой младшей группе</vt:lpstr>
      <vt:lpstr>Слайд 8</vt:lpstr>
      <vt:lpstr>Дидактические игры</vt:lpstr>
      <vt:lpstr>Слайд 10</vt:lpstr>
      <vt:lpstr>«Работа с блоками Дьенеша  в средней группе»</vt:lpstr>
      <vt:lpstr>«Логические игры  и упражнения  с  блоками Дьенеша»</vt:lpstr>
      <vt:lpstr>Слайд 13</vt:lpstr>
      <vt:lpstr>Слайд 14</vt:lpstr>
      <vt:lpstr>Игра «Помоги сказочному герою» </vt:lpstr>
      <vt:lpstr>«Работа с блоками Дьенеша  в старшей и подготовительной группах»</vt:lpstr>
      <vt:lpstr>Игра с двумя обручами.  </vt:lpstr>
      <vt:lpstr>Слайд 18</vt:lpstr>
      <vt:lpstr>    Игра «Построй ряд»  Игра «Второй ряд» Построй</vt:lpstr>
      <vt:lpstr>Игра «Какая фигура лишняя?»</vt:lpstr>
      <vt:lpstr>Игра «Художники»</vt:lpstr>
      <vt:lpstr>Слайд 22</vt:lpstr>
      <vt:lpstr>Слайд 23</vt:lpstr>
      <vt:lpstr>Слайд 24</vt:lpstr>
      <vt:lpstr>Слайд 25</vt:lpstr>
      <vt:lpstr>«Работа с блоками Дьенеша  в подготовительной группе»</vt:lpstr>
      <vt:lpstr>Игра «Мозаика цифр»</vt:lpstr>
      <vt:lpstr>Игра «Логический поезд»</vt:lpstr>
      <vt:lpstr>Игра «Логический поезд»</vt:lpstr>
      <vt:lpstr>Слайд 30</vt:lpstr>
      <vt:lpstr>Слайд 31</vt:lpstr>
      <vt:lpstr>Слайд 32</vt:lpstr>
      <vt:lpstr>Слайд 33</vt:lpstr>
      <vt:lpstr>Слайд 34</vt:lpstr>
      <vt:lpstr>Результат</vt:lpstr>
      <vt:lpstr>Вывод </vt:lpstr>
      <vt:lpstr>Слайд 37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такое блоки Дьениша»</dc:title>
  <dc:creator>Алексей</dc:creator>
  <cp:lastModifiedBy>XP GAME 2008</cp:lastModifiedBy>
  <cp:revision>33</cp:revision>
  <dcterms:created xsi:type="dcterms:W3CDTF">2014-04-14T18:27:41Z</dcterms:created>
  <dcterms:modified xsi:type="dcterms:W3CDTF">2016-03-06T19:43:00Z</dcterms:modified>
</cp:coreProperties>
</file>