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65" r:id="rId7"/>
    <p:sldId id="267" r:id="rId8"/>
    <p:sldId id="274" r:id="rId9"/>
    <p:sldId id="275" r:id="rId10"/>
    <p:sldId id="280" r:id="rId11"/>
    <p:sldId id="281" r:id="rId12"/>
    <p:sldId id="282" r:id="rId13"/>
    <p:sldId id="286" r:id="rId14"/>
    <p:sldId id="288" r:id="rId15"/>
    <p:sldId id="289" r:id="rId16"/>
    <p:sldId id="290" r:id="rId17"/>
    <p:sldId id="291" r:id="rId18"/>
    <p:sldId id="293" r:id="rId19"/>
    <p:sldId id="29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showAnimation="1" allowPng="1" relyOnVml="1" imgSz="1280x1024" encoding="windows-1251"/>
  <p:showPr showNarration="1">
    <p:present/>
    <p:sldAll/>
    <p:penClr>
      <a:srgbClr val="FF0000"/>
    </p:penClr>
  </p:showPr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preferSingleView="1">
    <p:restoredLeft sz="15600"/>
    <p:restoredTop sz="94600"/>
  </p:normalViewPr>
  <p:slideViewPr>
    <p:cSldViewPr>
      <p:cViewPr varScale="1">
        <p:scale>
          <a:sx n="72" d="100"/>
          <a:sy n="72" d="100"/>
        </p:scale>
        <p:origin x="-1968" y="-90"/>
      </p:cViewPr>
      <p:guideLst>
        <p:guide orient="horz" pos="2160"/>
        <p:guide pos="2880"/>
      </p:guideLst>
    </p:cSldViewPr>
  </p:slide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70A53-8A64-47ED-AB76-12AC0D0307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AF2EE-1520-4F7C-B3E3-2B10910E5D32}" type="slidenum">
              <a:rPr lang="en-US"/>
              <a:pPr/>
              <a:t>3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 sz="1800"/>
              <a:t>Фотография Сергея Лобовикова.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E0E44-6207-4402-AED6-38538CE2C6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2F29F-49DC-4519-990C-9FCEBD5CC5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2BAF7-0A52-4431-A040-12CB1B824E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80E4A-3A31-4DFD-A494-8C1C69B60D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F96E3-77FD-4A04-818A-E75B1AC6CA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E7932-9096-4983-AFBA-F34132657E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0C7F9-71D0-4C17-8E28-6594C83900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87AE0-F952-4803-9E78-1595DE9256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090B1-7FC2-48B3-B5BC-982BE0BF7A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12E6C-1B12-489A-86D3-11179493ED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49882-E254-4419-B5B3-AF3DB407A1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9EA881-98F7-4538-BD44-DDB4626487E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>
    <p:cut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1" name="Picture 3" descr="dumka11_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8" y="1295400"/>
            <a:ext cx="3744912" cy="5486400"/>
          </a:xfrm>
          <a:prstGeom prst="rect">
            <a:avLst/>
          </a:prstGeom>
          <a:noFill/>
        </p:spPr>
      </p:pic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2819400" y="76200"/>
            <a:ext cx="6248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/>
              <a:t>ДЫ</a:t>
            </a:r>
            <a:r>
              <a:rPr lang="ru-RU" sz="6000" b="1">
                <a:solidFill>
                  <a:schemeClr val="folHlink"/>
                </a:solidFill>
              </a:rPr>
              <a:t>М</a:t>
            </a:r>
            <a:r>
              <a:rPr lang="ru-RU" sz="6000" b="1">
                <a:solidFill>
                  <a:schemeClr val="hlink"/>
                </a:solidFill>
              </a:rPr>
              <a:t>КО</a:t>
            </a:r>
            <a:r>
              <a:rPr lang="ru-RU" sz="6000" b="1">
                <a:solidFill>
                  <a:schemeClr val="folHlink"/>
                </a:solidFill>
              </a:rPr>
              <a:t>В</a:t>
            </a:r>
            <a:r>
              <a:rPr lang="ru-RU" sz="6000" b="1">
                <a:solidFill>
                  <a:schemeClr val="hlink"/>
                </a:solidFill>
              </a:rPr>
              <a:t>С</a:t>
            </a:r>
            <a:r>
              <a:rPr lang="ru-RU" sz="6000" b="1">
                <a:solidFill>
                  <a:schemeClr val="folHlink"/>
                </a:solidFill>
              </a:rPr>
              <a:t>КА</a:t>
            </a:r>
            <a:r>
              <a:rPr lang="ru-RU" sz="6000" b="1">
                <a:solidFill>
                  <a:schemeClr val="hlink"/>
                </a:solidFill>
              </a:rPr>
              <a:t>Я</a:t>
            </a:r>
            <a:r>
              <a:rPr lang="ru-RU" sz="6000" b="1"/>
              <a:t> </a:t>
            </a:r>
            <a:r>
              <a:rPr lang="ru-RU" sz="6000" b="1">
                <a:solidFill>
                  <a:schemeClr val="folHlink"/>
                </a:solidFill>
              </a:rPr>
              <a:t>Г</a:t>
            </a:r>
            <a:r>
              <a:rPr lang="ru-RU" sz="6000" b="1"/>
              <a:t>ЛИ</a:t>
            </a:r>
            <a:r>
              <a:rPr lang="ru-RU" sz="6000" b="1">
                <a:solidFill>
                  <a:schemeClr val="hlink"/>
                </a:solidFill>
              </a:rPr>
              <a:t>НЯ</a:t>
            </a:r>
            <a:r>
              <a:rPr lang="ru-RU" sz="6000" b="1">
                <a:solidFill>
                  <a:schemeClr val="folHlink"/>
                </a:solidFill>
              </a:rPr>
              <a:t>НА</a:t>
            </a:r>
            <a:r>
              <a:rPr lang="ru-RU" sz="6000" b="1">
                <a:solidFill>
                  <a:schemeClr val="hlink"/>
                </a:solidFill>
              </a:rPr>
              <a:t>Я</a:t>
            </a:r>
            <a:r>
              <a:rPr lang="en-US" sz="6000" b="1">
                <a:solidFill>
                  <a:schemeClr val="hlink"/>
                </a:solidFill>
              </a:rPr>
              <a:t>    </a:t>
            </a:r>
            <a:r>
              <a:rPr lang="ru-RU" sz="6000" b="1"/>
              <a:t>  </a:t>
            </a:r>
            <a:r>
              <a:rPr lang="ru-RU" sz="6000" b="1">
                <a:solidFill>
                  <a:schemeClr val="hlink"/>
                </a:solidFill>
              </a:rPr>
              <a:t>И</a:t>
            </a:r>
            <a:r>
              <a:rPr lang="ru-RU" sz="6000" b="1">
                <a:solidFill>
                  <a:schemeClr val="folHlink"/>
                </a:solidFill>
              </a:rPr>
              <a:t>Г</a:t>
            </a:r>
            <a:r>
              <a:rPr lang="ru-RU" sz="6000" b="1">
                <a:solidFill>
                  <a:schemeClr val="tx2"/>
                </a:solidFill>
              </a:rPr>
              <a:t>РУ</a:t>
            </a:r>
            <a:r>
              <a:rPr lang="ru-RU" sz="6000" b="1">
                <a:solidFill>
                  <a:schemeClr val="hlink"/>
                </a:solidFill>
              </a:rPr>
              <a:t>Ш</a:t>
            </a:r>
            <a:r>
              <a:rPr lang="ru-RU" sz="6000" b="1">
                <a:solidFill>
                  <a:schemeClr val="folHlink"/>
                </a:solidFill>
              </a:rPr>
              <a:t>КА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0320000" y="15240000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«Карапуз-дидактика». Дымковская глиняная игрушка.</a:t>
            </a:r>
          </a:p>
        </p:txBody>
      </p:sp>
    </p:spTree>
  </p:cSld>
  <p:clrMapOvr>
    <a:masterClrMapping/>
  </p:clrMapOvr>
  <p:transition spd="med" advTm="2000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В</a:t>
            </a:r>
            <a:r>
              <a:rPr lang="ru-RU" sz="5000" b="1"/>
              <a:t>СА</a:t>
            </a:r>
            <a:r>
              <a:rPr lang="ru-RU" sz="5000" b="1">
                <a:solidFill>
                  <a:srgbClr val="006600"/>
                </a:solidFill>
              </a:rPr>
              <a:t>Д</a:t>
            </a:r>
            <a:r>
              <a:rPr lang="ru-RU" sz="5000" b="1">
                <a:solidFill>
                  <a:schemeClr val="folHlink"/>
                </a:solidFill>
              </a:rPr>
              <a:t>НИ</a:t>
            </a:r>
            <a:r>
              <a:rPr lang="ru-RU" sz="5000" b="1">
                <a:solidFill>
                  <a:srgbClr val="006600"/>
                </a:solidFill>
              </a:rPr>
              <a:t>К</a:t>
            </a:r>
            <a:endParaRPr lang="ru-RU" sz="5000" b="1"/>
          </a:p>
        </p:txBody>
      </p:sp>
      <p:pic>
        <p:nvPicPr>
          <p:cNvPr id="200707" name="Picture 3" descr="vsadn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81000"/>
            <a:ext cx="2892425" cy="5286375"/>
          </a:xfrm>
          <a:prstGeom prst="rect">
            <a:avLst/>
          </a:prstGeom>
          <a:noFill/>
        </p:spPr>
      </p:pic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000" y="15240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Всадник.</a:t>
            </a:r>
          </a:p>
        </p:txBody>
      </p:sp>
    </p:spTree>
  </p:cSld>
  <p:clrMapOvr>
    <a:masterClrMapping/>
  </p:clrMapOvr>
  <p:transition spd="med" advTm="2000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dama_s_sobachkoi_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76200"/>
            <a:ext cx="2743200" cy="5715000"/>
          </a:xfrm>
          <a:prstGeom prst="rect">
            <a:avLst/>
          </a:prstGeom>
          <a:noFill/>
        </p:spPr>
      </p:pic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/>
              <a:t>ДА</a:t>
            </a:r>
            <a:r>
              <a:rPr lang="ru-RU" sz="5000" b="1">
                <a:solidFill>
                  <a:srgbClr val="006600"/>
                </a:solidFill>
              </a:rPr>
              <a:t>МА </a:t>
            </a:r>
            <a:r>
              <a:rPr lang="ru-RU" sz="5000" b="1">
                <a:solidFill>
                  <a:schemeClr val="folHlink"/>
                </a:solidFill>
              </a:rPr>
              <a:t>С </a:t>
            </a:r>
            <a:r>
              <a:rPr lang="ru-RU" sz="5000" b="1">
                <a:solidFill>
                  <a:srgbClr val="006600"/>
                </a:solidFill>
              </a:rPr>
              <a:t>СО</a:t>
            </a:r>
            <a:r>
              <a:rPr lang="ru-RU" sz="5000" b="1"/>
              <a:t>БА</a:t>
            </a:r>
            <a:r>
              <a:rPr lang="ru-RU" sz="5000" b="1">
                <a:solidFill>
                  <a:srgbClr val="006600"/>
                </a:solidFill>
              </a:rPr>
              <a:t>Ч</a:t>
            </a:r>
            <a:r>
              <a:rPr lang="ru-RU" sz="5000" b="1">
                <a:solidFill>
                  <a:schemeClr val="folHlink"/>
                </a:solidFill>
              </a:rPr>
              <a:t>КО</a:t>
            </a:r>
            <a:r>
              <a:rPr lang="ru-RU" sz="5000" b="1">
                <a:solidFill>
                  <a:srgbClr val="006600"/>
                </a:solidFill>
              </a:rPr>
              <a:t>Й</a:t>
            </a:r>
            <a:endParaRPr lang="ru-RU" sz="5000" b="1"/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000" y="15240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Дама с собачкой.</a:t>
            </a:r>
          </a:p>
        </p:txBody>
      </p:sp>
    </p:spTree>
  </p:cSld>
  <p:clrMapOvr>
    <a:masterClrMapping/>
  </p:clrMapOvr>
  <p:transition spd="med" advTm="2000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ВО</a:t>
            </a:r>
            <a:r>
              <a:rPr lang="ru-RU" sz="5000" b="1">
                <a:solidFill>
                  <a:schemeClr val="folHlink"/>
                </a:solidFill>
              </a:rPr>
              <a:t>ДО</a:t>
            </a:r>
            <a:r>
              <a:rPr lang="ru-RU" sz="5000" b="1"/>
              <a:t>НО</a:t>
            </a:r>
            <a:r>
              <a:rPr lang="ru-RU" sz="5000" b="1">
                <a:solidFill>
                  <a:srgbClr val="006600"/>
                </a:solidFill>
              </a:rPr>
              <a:t>С</a:t>
            </a:r>
            <a:r>
              <a:rPr lang="ru-RU" sz="5000" b="1">
                <a:solidFill>
                  <a:schemeClr val="folHlink"/>
                </a:solidFill>
              </a:rPr>
              <a:t>КА</a:t>
            </a:r>
          </a:p>
        </p:txBody>
      </p:sp>
      <p:pic>
        <p:nvPicPr>
          <p:cNvPr id="202755" name="Picture 3" descr="Vodono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76200"/>
            <a:ext cx="3452813" cy="5715000"/>
          </a:xfrm>
          <a:prstGeom prst="rect">
            <a:avLst/>
          </a:prstGeom>
          <a:noFill/>
        </p:spPr>
      </p:pic>
      <p:sp>
        <p:nvSpPr>
          <p:cNvPr id="2027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000" y="15240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Водоноска.</a:t>
            </a:r>
          </a:p>
        </p:txBody>
      </p:sp>
    </p:spTree>
  </p:cSld>
  <p:clrMapOvr>
    <a:masterClrMapping/>
  </p:clrMapOvr>
  <p:transition spd="med" advTm="2000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zolotoi_petushok_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76200"/>
            <a:ext cx="3829050" cy="5715000"/>
          </a:xfrm>
          <a:prstGeom prst="rect">
            <a:avLst/>
          </a:prstGeom>
          <a:noFill/>
        </p:spPr>
      </p:pic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ЗО</a:t>
            </a:r>
            <a:r>
              <a:rPr lang="ru-RU" sz="5000" b="1">
                <a:solidFill>
                  <a:schemeClr val="folHlink"/>
                </a:solidFill>
              </a:rPr>
              <a:t>ЛО</a:t>
            </a:r>
            <a:r>
              <a:rPr lang="ru-RU" sz="5000" b="1"/>
              <a:t>ТО</a:t>
            </a:r>
            <a:r>
              <a:rPr lang="ru-RU" sz="5000" b="1">
                <a:solidFill>
                  <a:srgbClr val="006600"/>
                </a:solidFill>
              </a:rPr>
              <a:t>Й </a:t>
            </a:r>
            <a:r>
              <a:rPr lang="ru-RU" sz="5000" b="1">
                <a:solidFill>
                  <a:schemeClr val="folHlink"/>
                </a:solidFill>
              </a:rPr>
              <a:t>ПЕ</a:t>
            </a:r>
            <a:r>
              <a:rPr lang="ru-RU" sz="5000" b="1">
                <a:solidFill>
                  <a:srgbClr val="006600"/>
                </a:solidFill>
              </a:rPr>
              <a:t>ТУ</a:t>
            </a:r>
            <a:r>
              <a:rPr lang="ru-RU" sz="5000" b="1"/>
              <a:t>ШО</a:t>
            </a:r>
            <a:r>
              <a:rPr lang="ru-RU" sz="5000" b="1">
                <a:solidFill>
                  <a:srgbClr val="006600"/>
                </a:solidFill>
              </a:rPr>
              <a:t>К</a:t>
            </a:r>
            <a:endParaRPr lang="ru-RU" sz="5000" b="1">
              <a:solidFill>
                <a:schemeClr val="folHlink"/>
              </a:solidFill>
            </a:endParaRP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000" y="15240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Золотой петушок.</a:t>
            </a:r>
          </a:p>
        </p:txBody>
      </p:sp>
    </p:spTree>
  </p:cSld>
  <p:clrMapOvr>
    <a:masterClrMapping/>
  </p:clrMapOvr>
  <p:transition spd="med" advTm="2000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004dimka_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239000" cy="5254625"/>
          </a:xfrm>
          <a:prstGeom prst="rect">
            <a:avLst/>
          </a:prstGeom>
          <a:noFill/>
        </p:spPr>
      </p:pic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ЧА</a:t>
            </a:r>
            <a:r>
              <a:rPr lang="ru-RU" sz="5000" b="1">
                <a:solidFill>
                  <a:schemeClr val="folHlink"/>
                </a:solidFill>
              </a:rPr>
              <a:t>Е</a:t>
            </a:r>
            <a:r>
              <a:rPr lang="ru-RU" sz="5000" b="1"/>
              <a:t>ПИ</a:t>
            </a:r>
            <a:r>
              <a:rPr lang="ru-RU" sz="5000" b="1">
                <a:solidFill>
                  <a:srgbClr val="006600"/>
                </a:solidFill>
              </a:rPr>
              <a:t>ТИ</a:t>
            </a:r>
            <a:r>
              <a:rPr lang="ru-RU" sz="5000" b="1">
                <a:solidFill>
                  <a:schemeClr val="folHlink"/>
                </a:solidFill>
              </a:rPr>
              <a:t>Е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000" y="15240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Чаепитие.</a:t>
            </a:r>
          </a:p>
        </p:txBody>
      </p:sp>
    </p:spTree>
  </p:cSld>
  <p:clrMapOvr>
    <a:masterClrMapping/>
  </p:clrMapOvr>
  <p:transition spd="med" advTm="2000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barashek_kurochka_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4819650" cy="5600700"/>
          </a:xfrm>
          <a:prstGeom prst="rect">
            <a:avLst/>
          </a:prstGeom>
          <a:noFill/>
        </p:spPr>
      </p:pic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БА</a:t>
            </a:r>
            <a:r>
              <a:rPr lang="ru-RU" sz="5000" b="1"/>
              <a:t>РА</a:t>
            </a:r>
            <a:r>
              <a:rPr lang="ru-RU" sz="5000" b="1">
                <a:solidFill>
                  <a:srgbClr val="006600"/>
                </a:solidFill>
              </a:rPr>
              <a:t>ШЕ</a:t>
            </a:r>
            <a:r>
              <a:rPr lang="ru-RU" sz="5000" b="1">
                <a:solidFill>
                  <a:schemeClr val="folHlink"/>
                </a:solidFill>
              </a:rPr>
              <a:t>К</a:t>
            </a:r>
            <a:r>
              <a:rPr lang="ru-RU" sz="5000" b="1">
                <a:solidFill>
                  <a:srgbClr val="006600"/>
                </a:solidFill>
              </a:rPr>
              <a:t> И </a:t>
            </a:r>
            <a:r>
              <a:rPr lang="ru-RU" sz="5000" b="1"/>
              <a:t>КУ</a:t>
            </a:r>
            <a:r>
              <a:rPr lang="ru-RU" sz="5000" b="1">
                <a:solidFill>
                  <a:schemeClr val="folHlink"/>
                </a:solidFill>
              </a:rPr>
              <a:t>РО</a:t>
            </a:r>
            <a:r>
              <a:rPr lang="ru-RU" sz="5000" b="1">
                <a:solidFill>
                  <a:srgbClr val="006600"/>
                </a:solidFill>
              </a:rPr>
              <a:t>Ч</a:t>
            </a:r>
            <a:r>
              <a:rPr lang="ru-RU" sz="5000" b="1">
                <a:solidFill>
                  <a:schemeClr val="folHlink"/>
                </a:solidFill>
              </a:rPr>
              <a:t>КА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000" y="15240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Барашек и курочка.</a:t>
            </a:r>
          </a:p>
        </p:txBody>
      </p:sp>
    </p:spTree>
  </p:cSld>
  <p:clrMapOvr>
    <a:masterClrMapping/>
  </p:clrMapOvr>
  <p:transition spd="med" advTm="2000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0" y="228600"/>
            <a:ext cx="8991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800"/>
              <a:t>Лепят дымковскую игрушку из глины, затем сушат, сначала на столе, затем в печи.</a:t>
            </a:r>
            <a:endParaRPr lang="en-US" sz="1800"/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800"/>
              <a:t>Из печи выходят фигурки закалённые, крепкие, звонкие. Их белят мелом, разведённым на молоке, и начинают расписывать. Выходят из-под кисточки узоры: точки, кружочки, прямые и волнистые полоски, клеточки, пятнышки. Краски малиновые, красные, зелёные, жёлтые, оранжевые, синие – пёстро и весело, как в хороводе. </a:t>
            </a:r>
          </a:p>
        </p:txBody>
      </p:sp>
      <p:pic>
        <p:nvPicPr>
          <p:cNvPr id="210948" name="Picture 4" descr="dimka igrush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20888"/>
            <a:ext cx="6705600" cy="4760912"/>
          </a:xfrm>
          <a:prstGeom prst="rect">
            <a:avLst/>
          </a:prstGeom>
          <a:noFill/>
        </p:spPr>
      </p:pic>
      <p:sp>
        <p:nvSpPr>
          <p:cNvPr id="2109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0320000" y="15240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Лепят дымковскую игрушку из глины, затем сушат, сначала на столе, затем в печи. Из печи выходят фигурки закалённые, крепкие, звонкие. Их белят мелом, разведённым на молоке, и начинают расписывать. Выходят из-под кисточки узоры: точки, кружочки, прямые и волнистые полоски, клеточки, пятнышки. Краски малиновые, красные, зелёные, жёлтые, оранжевые, синие – пёстро и весело, как в хороводе.</a:t>
            </a:r>
          </a:p>
        </p:txBody>
      </p:sp>
    </p:spTree>
  </p:cSld>
  <p:clrMapOvr>
    <a:masterClrMapping/>
  </p:clrMapOvr>
  <p:transition spd="med" advTm="2000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152400" y="212725"/>
            <a:ext cx="47244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800"/>
              <a:t>И завершающий штрих – мастерица</a:t>
            </a:r>
            <a:r>
              <a:rPr lang="en-US" sz="1800"/>
              <a:t> </a:t>
            </a:r>
            <a:r>
              <a:rPr lang="ru-RU" sz="1800"/>
              <a:t>«сажает» золото: смачивает кисточку в сыром яйце, легонько касается золотого квадратика или ромбика и «сажает» его на нужное место: барышням и водоносам на шляпы и кокошники, петухам – на гребешки…Вот теперь наши игрушки засветились и стали ярче.</a:t>
            </a:r>
          </a:p>
        </p:txBody>
      </p:sp>
      <p:pic>
        <p:nvPicPr>
          <p:cNvPr id="211971" name="Picture 3" descr="pa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8913" y="0"/>
            <a:ext cx="3673475" cy="4419600"/>
          </a:xfrm>
          <a:prstGeom prst="rect">
            <a:avLst/>
          </a:prstGeom>
          <a:noFill/>
        </p:spPr>
      </p:pic>
      <p:pic>
        <p:nvPicPr>
          <p:cNvPr id="211972" name="Picture 4" descr="petush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0"/>
            <a:ext cx="3289300" cy="4318000"/>
          </a:xfrm>
          <a:prstGeom prst="rect">
            <a:avLst/>
          </a:prstGeom>
          <a:noFill/>
        </p:spPr>
      </p:pic>
      <p:sp>
        <p:nvSpPr>
          <p:cNvPr id="2119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0320000" y="15240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И завершающий штрих – мастерица «сажает» золото: смачивает кисточку в сыром яйце, легонько касается золотого квадратика или ромбика и «сажает» его на нужное место: барышням и водоносам на шляпы и кокошники, петухам – на гребешки…Вот теперь наши игрушки засветились и стали ярче.</a:t>
            </a:r>
          </a:p>
        </p:txBody>
      </p:sp>
    </p:spTree>
  </p:cSld>
  <p:clrMapOvr>
    <a:masterClrMapping/>
  </p:clrMapOvr>
  <p:transition spd="med" advTm="2000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C:\Users\User\Desktop\Дети и Нина\20160216_100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143504" cy="3665340"/>
          </a:xfrm>
          <a:prstGeom prst="rect">
            <a:avLst/>
          </a:prstGeom>
          <a:noFill/>
        </p:spPr>
      </p:pic>
      <p:pic>
        <p:nvPicPr>
          <p:cNvPr id="3" name="Рисунок 2" descr="C:\Users\User\Desktop\Дети и Нина\садик 0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928934"/>
            <a:ext cx="4803252" cy="360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000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ети и Нина\20160226_1105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1439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000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5562600" y="35052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/>
              <a:t>Дымковские игрушки делют в городе Кирове.</a:t>
            </a:r>
            <a:endParaRPr lang="en-US" sz="1800"/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0" y="0"/>
            <a:ext cx="4953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6600"/>
                </a:solidFill>
              </a:rPr>
              <a:t>Г</a:t>
            </a:r>
            <a:r>
              <a:rPr lang="ru-RU" sz="3600" b="1"/>
              <a:t>де</a:t>
            </a:r>
            <a:r>
              <a:rPr lang="ru-RU" sz="3600" b="1">
                <a:solidFill>
                  <a:srgbClr val="006600"/>
                </a:solidFill>
              </a:rPr>
              <a:t> </a:t>
            </a:r>
            <a:r>
              <a:rPr lang="ru-RU" sz="3600" b="1"/>
              <a:t>де</a:t>
            </a:r>
            <a:r>
              <a:rPr lang="ru-RU" sz="3600" b="1">
                <a:solidFill>
                  <a:srgbClr val="006600"/>
                </a:solidFill>
              </a:rPr>
              <a:t>ла</a:t>
            </a:r>
            <a:r>
              <a:rPr lang="ru-RU" sz="3600" b="1">
                <a:solidFill>
                  <a:schemeClr val="folHlink"/>
                </a:solidFill>
              </a:rPr>
              <a:t>ю</a:t>
            </a:r>
            <a:r>
              <a:rPr lang="ru-RU" sz="3600" b="1">
                <a:solidFill>
                  <a:srgbClr val="006600"/>
                </a:solidFill>
              </a:rPr>
              <a:t>т </a:t>
            </a:r>
            <a:r>
              <a:rPr lang="ru-RU" sz="3600" b="1"/>
              <a:t>ды</a:t>
            </a:r>
            <a:r>
              <a:rPr lang="ru-RU" sz="3600" b="1">
                <a:solidFill>
                  <a:schemeClr val="folHlink"/>
                </a:solidFill>
              </a:rPr>
              <a:t>м</a:t>
            </a:r>
            <a:r>
              <a:rPr lang="ru-RU" sz="3600" b="1">
                <a:solidFill>
                  <a:srgbClr val="006600"/>
                </a:solidFill>
              </a:rPr>
              <a:t>ко</a:t>
            </a:r>
            <a:r>
              <a:rPr lang="ru-RU" sz="3600" b="1">
                <a:solidFill>
                  <a:schemeClr val="folHlink"/>
                </a:solidFill>
              </a:rPr>
              <a:t>в</a:t>
            </a:r>
            <a:r>
              <a:rPr lang="ru-RU" sz="3600" b="1">
                <a:solidFill>
                  <a:srgbClr val="006600"/>
                </a:solidFill>
              </a:rPr>
              <a:t>с</a:t>
            </a:r>
            <a:r>
              <a:rPr lang="ru-RU" sz="3600" b="1">
                <a:solidFill>
                  <a:schemeClr val="folHlink"/>
                </a:solidFill>
              </a:rPr>
              <a:t>ки</a:t>
            </a:r>
            <a:r>
              <a:rPr lang="ru-RU" sz="3600" b="1">
                <a:solidFill>
                  <a:srgbClr val="006600"/>
                </a:solidFill>
              </a:rPr>
              <a:t>е </a:t>
            </a:r>
            <a:r>
              <a:rPr lang="ru-RU" sz="3600" b="1">
                <a:solidFill>
                  <a:schemeClr val="folHlink"/>
                </a:solidFill>
              </a:rPr>
              <a:t>и</a:t>
            </a:r>
            <a:r>
              <a:rPr lang="ru-RU" sz="3600" b="1">
                <a:solidFill>
                  <a:srgbClr val="006600"/>
                </a:solidFill>
              </a:rPr>
              <a:t>г</a:t>
            </a:r>
            <a:r>
              <a:rPr lang="ru-RU" sz="3600" b="1"/>
              <a:t>ру</a:t>
            </a:r>
            <a:r>
              <a:rPr lang="ru-RU" sz="3600" b="1">
                <a:solidFill>
                  <a:srgbClr val="006600"/>
                </a:solidFill>
              </a:rPr>
              <a:t>ш</a:t>
            </a:r>
            <a:r>
              <a:rPr lang="ru-RU" sz="3600" b="1">
                <a:solidFill>
                  <a:schemeClr val="folHlink"/>
                </a:solidFill>
              </a:rPr>
              <a:t>ки</a:t>
            </a:r>
            <a:r>
              <a:rPr lang="ru-RU" sz="3600" b="1">
                <a:solidFill>
                  <a:srgbClr val="006600"/>
                </a:solidFill>
              </a:rPr>
              <a:t>?</a:t>
            </a:r>
            <a:endParaRPr lang="en-US" sz="3600" b="1">
              <a:solidFill>
                <a:srgbClr val="006600"/>
              </a:solidFill>
            </a:endParaRPr>
          </a:p>
        </p:txBody>
      </p:sp>
      <p:pic>
        <p:nvPicPr>
          <p:cNvPr id="178180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2838"/>
            <a:ext cx="5486400" cy="4475162"/>
          </a:xfrm>
          <a:prstGeom prst="rect">
            <a:avLst/>
          </a:prstGeom>
          <a:noFill/>
        </p:spPr>
      </p:pic>
      <p:pic>
        <p:nvPicPr>
          <p:cNvPr id="178181" name="Picture 5" descr="ber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0"/>
            <a:ext cx="4191000" cy="3143250"/>
          </a:xfrm>
          <a:prstGeom prst="rect">
            <a:avLst/>
          </a:prstGeom>
          <a:noFill/>
        </p:spPr>
      </p:pic>
      <p:sp>
        <p:nvSpPr>
          <p:cNvPr id="1781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0320000" y="15240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Дымковские игрушки делют в городе Кирове. Где делают дымковские игрушки?</a:t>
            </a:r>
          </a:p>
        </p:txBody>
      </p:sp>
    </p:spTree>
  </p:cSld>
  <p:clrMapOvr>
    <a:masterClrMapping/>
  </p:clrMapOvr>
  <p:transition spd="med" advTm="200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05013"/>
            <a:ext cx="6781800" cy="4776787"/>
          </a:xfrm>
          <a:prstGeom prst="rect">
            <a:avLst/>
          </a:prstGeom>
          <a:noFill/>
        </p:spPr>
      </p:pic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0" y="4648200"/>
            <a:ext cx="2286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/>
              <a:t>Такой Дымковская слобода – место, где делали глиняные игрушки, была в начале 20 века. 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0" y="762000"/>
            <a:ext cx="91440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/>
              <a:t>С высокого берега реки Вятки видна заречная слобода Дымково. Зимой, когда</a:t>
            </a:r>
            <a:endParaRPr lang="en-US" sz="180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/>
              <a:t> топились печи, летом, когда туман, вся слобода - будто в дымке. Поэтому и </a:t>
            </a:r>
            <a:endParaRPr lang="en-US" sz="180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/>
              <a:t>название такое. Здесь в далёкую старину и зародился промысел дымковской </a:t>
            </a:r>
            <a:endParaRPr lang="en-US" sz="180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/>
              <a:t>игрушки. 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6600"/>
                </a:solidFill>
              </a:rPr>
              <a:t>Г</a:t>
            </a:r>
            <a:r>
              <a:rPr lang="ru-RU" sz="3600" b="1"/>
              <a:t>де</a:t>
            </a:r>
            <a:r>
              <a:rPr lang="ru-RU" sz="3600" b="1">
                <a:solidFill>
                  <a:srgbClr val="006600"/>
                </a:solidFill>
              </a:rPr>
              <a:t> </a:t>
            </a:r>
            <a:r>
              <a:rPr lang="ru-RU" sz="3600" b="1"/>
              <a:t>де</a:t>
            </a:r>
            <a:r>
              <a:rPr lang="ru-RU" sz="3600" b="1">
                <a:solidFill>
                  <a:srgbClr val="006600"/>
                </a:solidFill>
              </a:rPr>
              <a:t>ла</a:t>
            </a:r>
            <a:r>
              <a:rPr lang="ru-RU" sz="3600" b="1">
                <a:solidFill>
                  <a:schemeClr val="folHlink"/>
                </a:solidFill>
              </a:rPr>
              <a:t>ю</a:t>
            </a:r>
            <a:r>
              <a:rPr lang="ru-RU" sz="3600" b="1">
                <a:solidFill>
                  <a:srgbClr val="006600"/>
                </a:solidFill>
              </a:rPr>
              <a:t>т </a:t>
            </a:r>
            <a:r>
              <a:rPr lang="ru-RU" sz="3600" b="1"/>
              <a:t>ды</a:t>
            </a:r>
            <a:r>
              <a:rPr lang="ru-RU" sz="3600" b="1">
                <a:solidFill>
                  <a:schemeClr val="folHlink"/>
                </a:solidFill>
              </a:rPr>
              <a:t>м</a:t>
            </a:r>
            <a:r>
              <a:rPr lang="ru-RU" sz="3600" b="1">
                <a:solidFill>
                  <a:srgbClr val="006600"/>
                </a:solidFill>
              </a:rPr>
              <a:t>ко</a:t>
            </a:r>
            <a:r>
              <a:rPr lang="ru-RU" sz="3600" b="1">
                <a:solidFill>
                  <a:schemeClr val="folHlink"/>
                </a:solidFill>
              </a:rPr>
              <a:t>в</a:t>
            </a:r>
            <a:r>
              <a:rPr lang="ru-RU" sz="3600" b="1">
                <a:solidFill>
                  <a:srgbClr val="006600"/>
                </a:solidFill>
              </a:rPr>
              <a:t>с</a:t>
            </a:r>
            <a:r>
              <a:rPr lang="ru-RU" sz="3600" b="1">
                <a:solidFill>
                  <a:schemeClr val="folHlink"/>
                </a:solidFill>
              </a:rPr>
              <a:t>ки</a:t>
            </a:r>
            <a:r>
              <a:rPr lang="ru-RU" sz="3600" b="1">
                <a:solidFill>
                  <a:srgbClr val="006600"/>
                </a:solidFill>
              </a:rPr>
              <a:t>е </a:t>
            </a:r>
            <a:r>
              <a:rPr lang="ru-RU" sz="3600" b="1">
                <a:solidFill>
                  <a:schemeClr val="folHlink"/>
                </a:solidFill>
              </a:rPr>
              <a:t>и</a:t>
            </a:r>
            <a:r>
              <a:rPr lang="ru-RU" sz="3600" b="1">
                <a:solidFill>
                  <a:srgbClr val="006600"/>
                </a:solidFill>
              </a:rPr>
              <a:t>г</a:t>
            </a:r>
            <a:r>
              <a:rPr lang="ru-RU" sz="3600" b="1"/>
              <a:t>ру</a:t>
            </a:r>
            <a:r>
              <a:rPr lang="ru-RU" sz="3600" b="1">
                <a:solidFill>
                  <a:srgbClr val="006600"/>
                </a:solidFill>
              </a:rPr>
              <a:t>ш</a:t>
            </a:r>
            <a:r>
              <a:rPr lang="ru-RU" sz="3600" b="1">
                <a:solidFill>
                  <a:schemeClr val="folHlink"/>
                </a:solidFill>
              </a:rPr>
              <a:t>ки</a:t>
            </a:r>
            <a:r>
              <a:rPr lang="ru-RU" sz="3600" b="1">
                <a:solidFill>
                  <a:srgbClr val="006600"/>
                </a:solidFill>
              </a:rPr>
              <a:t>?</a:t>
            </a:r>
            <a:endParaRPr lang="en-US" sz="3600" b="1">
              <a:solidFill>
                <a:srgbClr val="006600"/>
              </a:solidFill>
            </a:endParaRP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0320000" y="15240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Такой Дымковская слобода – место, где делали глиняные игрушки, была в начале 20 века. С высокого берега реки Вятки видна заречная слобода Дымково. Зимой, когда топились печи, летом, когда туман, вся слобода - будто в дымке. Поэтому и название такое. Здесь в далёкую старину и зародился промысел дымковской игрушки. Где делают дымковские игрушки?</a:t>
            </a:r>
          </a:p>
        </p:txBody>
      </p:sp>
    </p:spTree>
  </p:cSld>
  <p:clrMapOvr>
    <a:masterClrMapping/>
  </p:clrMapOvr>
  <p:transition spd="med" advTm="200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Дымково1_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971800"/>
            <a:ext cx="5181600" cy="3886200"/>
          </a:xfrm>
          <a:prstGeom prst="rect">
            <a:avLst/>
          </a:prstGeom>
          <a:noFill/>
        </p:spPr>
      </p:pic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4800600" y="942975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/>
              <a:t>Так Дымковская слобода выглядит сегодня. 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6600"/>
                </a:solidFill>
              </a:rPr>
              <a:t>Г</a:t>
            </a:r>
            <a:r>
              <a:rPr lang="ru-RU" sz="3600" b="1"/>
              <a:t>де</a:t>
            </a:r>
            <a:r>
              <a:rPr lang="ru-RU" sz="3600" b="1">
                <a:solidFill>
                  <a:srgbClr val="006600"/>
                </a:solidFill>
              </a:rPr>
              <a:t> </a:t>
            </a:r>
            <a:r>
              <a:rPr lang="ru-RU" sz="3600" b="1"/>
              <a:t>де</a:t>
            </a:r>
            <a:r>
              <a:rPr lang="ru-RU" sz="3600" b="1">
                <a:solidFill>
                  <a:srgbClr val="006600"/>
                </a:solidFill>
              </a:rPr>
              <a:t>ла</a:t>
            </a:r>
            <a:r>
              <a:rPr lang="ru-RU" sz="3600" b="1">
                <a:solidFill>
                  <a:schemeClr val="folHlink"/>
                </a:solidFill>
              </a:rPr>
              <a:t>ю</a:t>
            </a:r>
            <a:r>
              <a:rPr lang="ru-RU" sz="3600" b="1">
                <a:solidFill>
                  <a:srgbClr val="006600"/>
                </a:solidFill>
              </a:rPr>
              <a:t>т </a:t>
            </a:r>
            <a:r>
              <a:rPr lang="ru-RU" sz="3600" b="1"/>
              <a:t>ды</a:t>
            </a:r>
            <a:r>
              <a:rPr lang="ru-RU" sz="3600" b="1">
                <a:solidFill>
                  <a:schemeClr val="folHlink"/>
                </a:solidFill>
              </a:rPr>
              <a:t>м</a:t>
            </a:r>
            <a:r>
              <a:rPr lang="ru-RU" sz="3600" b="1">
                <a:solidFill>
                  <a:srgbClr val="006600"/>
                </a:solidFill>
              </a:rPr>
              <a:t>ко</a:t>
            </a:r>
            <a:r>
              <a:rPr lang="ru-RU" sz="3600" b="1">
                <a:solidFill>
                  <a:schemeClr val="folHlink"/>
                </a:solidFill>
              </a:rPr>
              <a:t>в</a:t>
            </a:r>
            <a:r>
              <a:rPr lang="ru-RU" sz="3600" b="1">
                <a:solidFill>
                  <a:srgbClr val="006600"/>
                </a:solidFill>
              </a:rPr>
              <a:t>с</a:t>
            </a:r>
            <a:r>
              <a:rPr lang="ru-RU" sz="3600" b="1">
                <a:solidFill>
                  <a:schemeClr val="folHlink"/>
                </a:solidFill>
              </a:rPr>
              <a:t>ку</a:t>
            </a:r>
            <a:r>
              <a:rPr lang="ru-RU" sz="3600" b="1">
                <a:solidFill>
                  <a:srgbClr val="006600"/>
                </a:solidFill>
              </a:rPr>
              <a:t>ю </a:t>
            </a:r>
            <a:r>
              <a:rPr lang="ru-RU" sz="3600" b="1">
                <a:solidFill>
                  <a:schemeClr val="folHlink"/>
                </a:solidFill>
              </a:rPr>
              <a:t>и</a:t>
            </a:r>
            <a:r>
              <a:rPr lang="ru-RU" sz="3600" b="1">
                <a:solidFill>
                  <a:srgbClr val="006600"/>
                </a:solidFill>
              </a:rPr>
              <a:t>г</a:t>
            </a:r>
            <a:r>
              <a:rPr lang="ru-RU" sz="3600" b="1"/>
              <a:t>ру</a:t>
            </a:r>
            <a:r>
              <a:rPr lang="ru-RU" sz="3600" b="1">
                <a:solidFill>
                  <a:srgbClr val="006600"/>
                </a:solidFill>
              </a:rPr>
              <a:t>ш</a:t>
            </a:r>
            <a:r>
              <a:rPr lang="ru-RU" sz="3600" b="1">
                <a:solidFill>
                  <a:schemeClr val="folHlink"/>
                </a:solidFill>
              </a:rPr>
              <a:t>ку</a:t>
            </a:r>
            <a:r>
              <a:rPr lang="ru-RU" sz="3600" b="1">
                <a:solidFill>
                  <a:srgbClr val="006600"/>
                </a:solidFill>
              </a:rPr>
              <a:t>?</a:t>
            </a:r>
            <a:endParaRPr lang="en-US" sz="3600" b="1">
              <a:solidFill>
                <a:srgbClr val="006600"/>
              </a:solidFill>
            </a:endParaRPr>
          </a:p>
        </p:txBody>
      </p:sp>
      <p:pic>
        <p:nvPicPr>
          <p:cNvPr id="181253" name="Picture 5" descr="nb_08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81050"/>
            <a:ext cx="4648200" cy="3486150"/>
          </a:xfrm>
          <a:prstGeom prst="rect">
            <a:avLst/>
          </a:prstGeom>
          <a:noFill/>
        </p:spPr>
      </p:pic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228600" y="4876800"/>
            <a:ext cx="3533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/>
              <a:t>А цеха, в которых изготавливали игрушки, переехали в центр</a:t>
            </a:r>
            <a:r>
              <a:rPr lang="en-US" sz="1800"/>
              <a:t> </a:t>
            </a:r>
            <a:r>
              <a:rPr lang="ru-RU" sz="1800"/>
              <a:t>города Кирова.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0320000" y="15240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Так Дымковская слобода выглядит сегодня. Где делают дымковскую игрушку? А цеха, в которых изготавливали игрушки, переехали в центр города Кирова.</a:t>
            </a:r>
          </a:p>
        </p:txBody>
      </p:sp>
    </p:spTree>
  </p:cSld>
  <p:clrMapOvr>
    <a:masterClrMapping/>
  </p:clrMapOvr>
  <p:transition spd="med" advTm="2000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4114800" y="0"/>
            <a:ext cx="5029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/>
              <a:t>Начиналось всё со свистулек для забавы детей. Женщины Дымково лепили их для ярмарки. Из небольшого глиняного шарика с отверстиями</a:t>
            </a:r>
            <a:r>
              <a:rPr lang="en-US" sz="1800"/>
              <a:t>,</a:t>
            </a:r>
            <a:r>
              <a:rPr lang="ru-RU" sz="1800"/>
              <a:t> свистулька превращалась то в уточку, то в петушка, то в конька.</a:t>
            </a:r>
            <a:endParaRPr lang="en-US" sz="1800"/>
          </a:p>
        </p:txBody>
      </p:sp>
      <p:pic>
        <p:nvPicPr>
          <p:cNvPr id="182275" name="Picture 3" descr="a03_deits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2888"/>
            <a:ext cx="3581400" cy="2652712"/>
          </a:xfrm>
          <a:prstGeom prst="rect">
            <a:avLst/>
          </a:prstGeom>
          <a:noFill/>
        </p:spPr>
      </p:pic>
      <p:pic>
        <p:nvPicPr>
          <p:cNvPr id="182276" name="Picture 4" descr="artlib_gallery-686-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48000"/>
            <a:ext cx="4495800" cy="3735388"/>
          </a:xfrm>
          <a:prstGeom prst="rect">
            <a:avLst/>
          </a:prstGeom>
          <a:noFill/>
        </p:spPr>
      </p:pic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4800600" y="609600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/>
              <a:t>Смотри какие разные и красивые дымковские игрушки.</a:t>
            </a:r>
            <a:endParaRPr lang="en-US" sz="1800"/>
          </a:p>
        </p:txBody>
      </p:sp>
      <p:pic>
        <p:nvPicPr>
          <p:cNvPr id="182278" name="Picture 6" descr="4301_26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524000"/>
            <a:ext cx="2825750" cy="4495800"/>
          </a:xfrm>
          <a:prstGeom prst="rect">
            <a:avLst/>
          </a:prstGeom>
          <a:noFill/>
        </p:spPr>
      </p:pic>
      <p:sp>
        <p:nvSpPr>
          <p:cNvPr id="1822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0320000" y="15240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Начиналось всё со свистулек для забавы детей. Женщины Дымково лепили их для ярмарки. Из небольшого глиняного шарика с отверстиями, свистулька превращалась то в уточку, то в петушка, то в конька. Смотри какие разные и красивые дымковские игрушки.</a:t>
            </a:r>
          </a:p>
        </p:txBody>
      </p:sp>
    </p:spTree>
  </p:cSld>
  <p:clrMapOvr>
    <a:masterClrMapping/>
  </p:clrMapOvr>
  <p:transition spd="med" advTm="2000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kumushki_na_lavochke_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04800"/>
            <a:ext cx="4495800" cy="4876800"/>
          </a:xfrm>
          <a:prstGeom prst="rect">
            <a:avLst/>
          </a:prstGeom>
          <a:noFill/>
        </p:spPr>
      </p:pic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/>
              <a:t>КУ</a:t>
            </a:r>
            <a:r>
              <a:rPr lang="ru-RU" sz="5000" b="1">
                <a:solidFill>
                  <a:schemeClr val="folHlink"/>
                </a:solidFill>
              </a:rPr>
              <a:t>МУ</a:t>
            </a:r>
            <a:r>
              <a:rPr lang="ru-RU" sz="5000" b="1">
                <a:solidFill>
                  <a:srgbClr val="006600"/>
                </a:solidFill>
              </a:rPr>
              <a:t>Ш</a:t>
            </a:r>
            <a:r>
              <a:rPr lang="ru-RU" sz="5000" b="1">
                <a:solidFill>
                  <a:schemeClr val="folHlink"/>
                </a:solidFill>
              </a:rPr>
              <a:t>КИ</a:t>
            </a:r>
            <a:r>
              <a:rPr lang="ru-RU" sz="5000" b="1">
                <a:solidFill>
                  <a:srgbClr val="006600"/>
                </a:solidFill>
              </a:rPr>
              <a:t> НА </a:t>
            </a:r>
            <a:r>
              <a:rPr lang="ru-RU" sz="5000" b="1"/>
              <a:t>ЛА</a:t>
            </a:r>
            <a:r>
              <a:rPr lang="ru-RU" sz="5000" b="1">
                <a:solidFill>
                  <a:srgbClr val="006600"/>
                </a:solidFill>
              </a:rPr>
              <a:t>ВО</a:t>
            </a:r>
            <a:r>
              <a:rPr lang="ru-RU" sz="5000" b="1">
                <a:solidFill>
                  <a:schemeClr val="folHlink"/>
                </a:solidFill>
              </a:rPr>
              <a:t>Ч</a:t>
            </a:r>
            <a:r>
              <a:rPr lang="ru-RU" sz="5000" b="1">
                <a:solidFill>
                  <a:srgbClr val="006600"/>
                </a:solidFill>
              </a:rPr>
              <a:t>КЕ</a:t>
            </a:r>
            <a:endParaRPr lang="ru-RU" sz="5000" b="1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000" y="15240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Кумушки на лавочке.</a:t>
            </a:r>
          </a:p>
        </p:txBody>
      </p:sp>
    </p:spTree>
  </p:cSld>
  <p:clrMapOvr>
    <a:masterClrMapping/>
  </p:clrMapOvr>
  <p:transition spd="med" advTm="2000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/>
              <a:t>МА</a:t>
            </a:r>
            <a:r>
              <a:rPr lang="ru-RU" sz="5000" b="1">
                <a:solidFill>
                  <a:schemeClr val="folHlink"/>
                </a:solidFill>
              </a:rPr>
              <a:t>С</a:t>
            </a:r>
            <a:r>
              <a:rPr lang="ru-RU" sz="5000" b="1">
                <a:solidFill>
                  <a:srgbClr val="006600"/>
                </a:solidFill>
              </a:rPr>
              <a:t>ЛЕ</a:t>
            </a:r>
            <a:r>
              <a:rPr lang="ru-RU" sz="5000" b="1">
                <a:solidFill>
                  <a:schemeClr val="folHlink"/>
                </a:solidFill>
              </a:rPr>
              <a:t>НИ</a:t>
            </a:r>
            <a:r>
              <a:rPr lang="ru-RU" sz="5000" b="1">
                <a:solidFill>
                  <a:srgbClr val="006600"/>
                </a:solidFill>
              </a:rPr>
              <a:t>ЦА</a:t>
            </a:r>
            <a:endParaRPr lang="ru-RU" sz="5000" b="1"/>
          </a:p>
        </p:txBody>
      </p:sp>
      <p:pic>
        <p:nvPicPr>
          <p:cNvPr id="187395" name="Picture 3" descr="maslenica_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76200"/>
            <a:ext cx="2790825" cy="5715000"/>
          </a:xfrm>
          <a:prstGeom prst="rect">
            <a:avLst/>
          </a:prstGeom>
          <a:noFill/>
        </p:spPr>
      </p:pic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000" y="15240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Масленица.</a:t>
            </a:r>
          </a:p>
        </p:txBody>
      </p:sp>
    </p:spTree>
  </p:cSld>
  <p:clrMapOvr>
    <a:masterClrMapping/>
  </p:clrMapOvr>
  <p:transition spd="med" advTm="200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МУ</a:t>
            </a:r>
            <a:r>
              <a:rPr lang="ru-RU" sz="5000" b="1">
                <a:solidFill>
                  <a:schemeClr val="folHlink"/>
                </a:solidFill>
              </a:rPr>
              <a:t>ЖИ</a:t>
            </a:r>
            <a:r>
              <a:rPr lang="ru-RU" sz="5000" b="1"/>
              <a:t>КИ</a:t>
            </a:r>
          </a:p>
        </p:txBody>
      </p:sp>
      <p:pic>
        <p:nvPicPr>
          <p:cNvPr id="194563" name="Picture 3" descr="muzi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5349875" cy="5715000"/>
          </a:xfrm>
          <a:prstGeom prst="rect">
            <a:avLst/>
          </a:prstGeom>
          <a:noFill/>
        </p:spPr>
      </p:pic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000" y="15240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Мужики.</a:t>
            </a:r>
          </a:p>
        </p:txBody>
      </p:sp>
    </p:spTree>
  </p:cSld>
  <p:clrMapOvr>
    <a:masterClrMapping/>
  </p:clrMapOvr>
  <p:transition spd="med" advTm="2000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zolotije_kolokola_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4057650" cy="5410200"/>
          </a:xfrm>
          <a:prstGeom prst="rect">
            <a:avLst/>
          </a:prstGeom>
          <a:noFill/>
        </p:spPr>
      </p:pic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0" y="578485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5000" b="1">
                <a:solidFill>
                  <a:srgbClr val="006600"/>
                </a:solidFill>
              </a:rPr>
              <a:t>ЗО</a:t>
            </a:r>
            <a:r>
              <a:rPr lang="ru-RU" sz="5000" b="1">
                <a:solidFill>
                  <a:schemeClr val="folHlink"/>
                </a:solidFill>
              </a:rPr>
              <a:t>ЛО</a:t>
            </a:r>
            <a:r>
              <a:rPr lang="ru-RU" sz="5000" b="1"/>
              <a:t>ТЫ</a:t>
            </a:r>
            <a:r>
              <a:rPr lang="ru-RU" sz="5000" b="1">
                <a:solidFill>
                  <a:srgbClr val="006600"/>
                </a:solidFill>
              </a:rPr>
              <a:t>Е </a:t>
            </a:r>
            <a:r>
              <a:rPr lang="ru-RU" sz="5000" b="1">
                <a:solidFill>
                  <a:schemeClr val="folHlink"/>
                </a:solidFill>
              </a:rPr>
              <a:t>КО</a:t>
            </a:r>
            <a:r>
              <a:rPr lang="ru-RU" sz="5000" b="1">
                <a:solidFill>
                  <a:srgbClr val="006600"/>
                </a:solidFill>
              </a:rPr>
              <a:t>ЛО</a:t>
            </a:r>
            <a:r>
              <a:rPr lang="ru-RU" sz="5000" b="1">
                <a:solidFill>
                  <a:schemeClr val="folHlink"/>
                </a:solidFill>
              </a:rPr>
              <a:t>КО</a:t>
            </a:r>
            <a:r>
              <a:rPr lang="ru-RU" sz="5000" b="1"/>
              <a:t>ЛА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000" y="15240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Золотые колокола.</a:t>
            </a:r>
          </a:p>
        </p:txBody>
      </p:sp>
    </p:spTree>
  </p:cSld>
  <p:clrMapOvr>
    <a:masterClrMapping/>
  </p:clrMapOvr>
  <p:transition spd="med" advTm="2000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од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методи</Template>
  <TotalTime>0</TotalTime>
  <Words>612</Words>
  <Application>Microsoft Office PowerPoint</Application>
  <PresentationFormat>Экран (4:3)</PresentationFormat>
  <Paragraphs>46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методи</vt:lpstr>
      <vt:lpstr>«Карапуз-дидактика». Дымковская глиняная игрушка.</vt:lpstr>
      <vt:lpstr>Дымковские игрушки делют в городе Кирове. Где делают дымковские игрушки?</vt:lpstr>
      <vt:lpstr>Такой Дымковская слобода – место, где делали глиняные игрушки, была в начале 20 века. С высокого берега реки Вятки видна заречная слобода Дымково. Зимой, когда топились печи, летом, когда туман, вся слобода - будто в дымке. Поэтому и название такое. Здесь в далёкую старину и зародился промысел дымковской игрушки. Где делают дымковские игрушки?</vt:lpstr>
      <vt:lpstr>Так Дымковская слобода выглядит сегодня. Где делают дымковскую игрушку? А цеха, в которых изготавливали игрушки, переехали в центр города Кирова.</vt:lpstr>
      <vt:lpstr>Начиналось всё со свистулек для забавы детей. Женщины Дымково лепили их для ярмарки. Из небольшого глиняного шарика с отверстиями, свистулька превращалась то в уточку, то в петушка, то в конька. Смотри какие разные и красивые дымковские игрушки.</vt:lpstr>
      <vt:lpstr>Кумушки на лавочке.</vt:lpstr>
      <vt:lpstr>Масленица.</vt:lpstr>
      <vt:lpstr>Мужики.</vt:lpstr>
      <vt:lpstr>Золотые колокола.</vt:lpstr>
      <vt:lpstr>Всадник.</vt:lpstr>
      <vt:lpstr>Дама с собачкой.</vt:lpstr>
      <vt:lpstr>Водоноска.</vt:lpstr>
      <vt:lpstr>Золотой петушок.</vt:lpstr>
      <vt:lpstr>Чаепитие.</vt:lpstr>
      <vt:lpstr>Барашек и курочка.</vt:lpstr>
      <vt:lpstr>Лепят дымковскую игрушку из глины, затем сушат, сначала на столе, затем в печи. Из печи выходят фигурки закалённые, крепкие, звонкие. Их белят мелом, разведённым на молоке, и начинают расписывать. Выходят из-под кисточки узоры: точки, кружочки, прямые и волнистые полоски, клеточки, пятнышки. Краски малиновые, красные, зелёные, жёлтые, оранжевые, синие – пёстро и весело, как в хороводе.</vt:lpstr>
      <vt:lpstr>И завершающий штрих – мастерица «сажает» золото: смачивает кисточку в сыром яйце, легонько касается золотого квадратика или ромбика и «сажает» его на нужное место: барышням и водоносам на шляпы и кокошники, петухам – на гребешки…Вот теперь наши игрушки засветились и стали ярче.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«Карапуз-дидактика». Дымковская глиняная игрушка.</dc:title>
  <dc:creator>User</dc:creator>
  <dc:description>danilova.ru - Картины</dc:description>
  <cp:lastModifiedBy>User</cp:lastModifiedBy>
  <cp:revision>1</cp:revision>
  <dcterms:created xsi:type="dcterms:W3CDTF">2016-03-04T01:27:08Z</dcterms:created>
  <dcterms:modified xsi:type="dcterms:W3CDTF">2016-03-04T01:27:51Z</dcterms:modified>
</cp:coreProperties>
</file>