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67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E86A8E-C881-49F9-99A5-41FD7C261B2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4B9102-CD7B-4B1F-9038-CBDD65B6F4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ПРОЕКТ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632848" cy="201622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МБДОУ «Детский сад № 41»</a:t>
            </a:r>
          </a:p>
          <a:p>
            <a:r>
              <a:rPr lang="ru-RU" sz="1800" b="1" dirty="0" err="1" smtClean="0">
                <a:solidFill>
                  <a:schemeClr val="bg1"/>
                </a:solidFill>
              </a:rPr>
              <a:t>Вос-ль</a:t>
            </a:r>
            <a:r>
              <a:rPr lang="ru-RU" sz="1800" b="1" dirty="0" smtClean="0">
                <a:solidFill>
                  <a:schemeClr val="bg1"/>
                </a:solidFill>
              </a:rPr>
              <a:t>: Козлова М.А.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Г.Новомосковск</a:t>
            </a:r>
          </a:p>
          <a:p>
            <a:endParaRPr lang="ru-RU" dirty="0"/>
          </a:p>
        </p:txBody>
      </p:sp>
      <p:sp>
        <p:nvSpPr>
          <p:cNvPr id="15362" name="AutoShape 2" descr="Картинки по запросу зи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зи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зи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Картинки по запросу 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058866" cy="315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 этап. Планирование деятельности. (Работа с детьми)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4824536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 smtClean="0">
                <a:solidFill>
                  <a:schemeClr val="bg1"/>
                </a:solidFill>
                <a:latin typeface="+mj-lt"/>
              </a:rPr>
              <a:t>Познавательное развитие: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«Белоснежная зима», «Чудесные снежинки», «У кого какие шубки»;</a:t>
            </a:r>
          </a:p>
          <a:p>
            <a:pPr algn="l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2800" u="sng" dirty="0" smtClean="0">
                <a:solidFill>
                  <a:schemeClr val="bg1"/>
                </a:solidFill>
                <a:latin typeface="+mj-lt"/>
              </a:rPr>
              <a:t>Художественно-эстетическое развитие: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«Снеговик», «Белоснежная зима», «Оденем кукол на прогулку», «Заяц на снегу», «Морковка для зайчика», «А у нашего двора снеговик стоял с утра»;</a:t>
            </a:r>
          </a:p>
          <a:p>
            <a:pPr algn="l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2800" u="sng" dirty="0" smtClean="0">
                <a:solidFill>
                  <a:schemeClr val="bg1"/>
                </a:solidFill>
                <a:latin typeface="+mj-lt"/>
              </a:rPr>
              <a:t>Речевое развитие: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«Как котенок зиме удивился», «Как спасаются звери от стужи зимой», «Зимой на прогулке».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3 этап . Осуществление деятельности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(НОД</a:t>
            </a:r>
            <a:r>
              <a:rPr lang="ru-RU" sz="3200" dirty="0" smtClean="0"/>
              <a:t>«Как котёнок зиме удивился»)</a:t>
            </a:r>
            <a:endParaRPr lang="ru-RU" sz="3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\Desktop\Новая папка (2)\Презентация проекта- зима\201611409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этап . Осуществление деятельности</a:t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(НОД«У кого какие шубки?»)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E:\DCIM\Camera\2016125090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397" y="1935163"/>
            <a:ext cx="660920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3 этап . Осуществление деятельности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(НОД</a:t>
            </a:r>
            <a:r>
              <a:rPr lang="ru-RU" sz="3200" dirty="0" smtClean="0"/>
              <a:t>«Заяц на снегу»).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C\Desktop\Новая папка (2)\Презентация проекта- зима\2016122091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3 этап . Осуществление деятельности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НОД«Оденем кукол на прогулку»).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628801"/>
            <a:ext cx="4041775" cy="7200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НОД «Угощение для зайчика»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C:\Users\PC\Desktop\Новая папка (2)\Презентация проекта- зима\2016126091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  <p:pic>
        <p:nvPicPr>
          <p:cNvPr id="1027" name="Picture 3" descr="C:\Users\PC\Desktop\Новая папка (2)\Презентация проекта- зима\20161221036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851" y="251460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этап . Осуществление деятельности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Д/игра «Времена года»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Д/игра «Безопасное поведение на природе»</a:t>
            </a:r>
          </a:p>
          <a:p>
            <a:endParaRPr lang="ru-RU" dirty="0"/>
          </a:p>
        </p:txBody>
      </p:sp>
      <p:pic>
        <p:nvPicPr>
          <p:cNvPr id="2050" name="Picture 2" descr="C:\Users\PC\Desktop\Новая папка (2)\Презентация проекта- зима\20161111105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PC\Desktop\Новая папка (2)\Презентация проекта- зима\20161221041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этап . Осуществление деятельности</a:t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Изготовление снежных построек»</a:t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2050" name="Picture 2" descr="C:\Users\PC\Desktop\Презентация проекта- зима\2016118112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4058" y="2215501"/>
            <a:ext cx="3744884" cy="3844636"/>
          </a:xfrm>
          <a:prstGeom prst="rect">
            <a:avLst/>
          </a:prstGeom>
          <a:noFill/>
        </p:spPr>
      </p:pic>
      <p:pic>
        <p:nvPicPr>
          <p:cNvPr id="2" name="Picture 2" descr="C:\Users\PC\Desktop\Презентация проекта- зима\2016126110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792" y="2276871"/>
            <a:ext cx="3455640" cy="381622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5719" cy="1330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этап . Осуществление деятельности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Наблюдение за птицами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Закрепление свойств снега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PC\Desktop\Презентация проекта- зима\20161261053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3754760" cy="3030141"/>
          </a:xfrm>
          <a:prstGeom prst="rect">
            <a:avLst/>
          </a:prstGeom>
          <a:noFill/>
        </p:spPr>
      </p:pic>
      <p:pic>
        <p:nvPicPr>
          <p:cNvPr id="3075" name="Picture 3" descr="C:\Users\PC\Desktop\Презентация проекта- зима\20161261055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248323" cy="343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этап . Осуществление деятельности</a:t>
            </a:r>
            <a:b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Наблюдение за снежинками, выбор самых красивых снежинок.</a:t>
            </a:r>
            <a:endParaRPr lang="ru-RU" sz="3600" dirty="0"/>
          </a:p>
        </p:txBody>
      </p:sp>
      <p:pic>
        <p:nvPicPr>
          <p:cNvPr id="4098" name="Picture 2" descr="C:\Users\PC\Desktop\Презентация проекта- зима\2016126110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4099" name="Picture 3" descr="C:\Users\PC\Desktop\Презентация проекта- зима\20161261109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PC\Desktop\Презентация проекта- зима\2016126110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5123" name="Picture 3" descr="C:\Users\PC\Desktop\Презентация проекта- зима\2016126110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246512" cy="52257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0" dirty="0" smtClean="0">
                <a:solidFill>
                  <a:schemeClr val="bg1"/>
                </a:solidFill>
                <a:effectLst/>
              </a:rPr>
              <a:t>Руководитель проекта – М.А.Козлова, воспитатель.</a:t>
            </a:r>
            <a:r>
              <a:rPr lang="en-US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Характеристика проекта: 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 - информационно-творческий;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-познавательный;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- коллективный 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(21 ребенок от 3 до 4 лет, воспитатель, родители);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-краткосрочный (2 недели)</a:t>
            </a:r>
            <a:r>
              <a:rPr lang="ru-RU" sz="6000" b="0" dirty="0" smtClean="0">
                <a:solidFill>
                  <a:schemeClr val="bg1"/>
                </a:solidFill>
              </a:rPr>
              <a:t/>
            </a:r>
            <a:br>
              <a:rPr lang="ru-RU" sz="6000" b="0" dirty="0" smtClean="0">
                <a:solidFill>
                  <a:schemeClr val="bg1"/>
                </a:solidFill>
              </a:rPr>
            </a:b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412776"/>
            <a:ext cx="3024008" cy="3568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C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87368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Итоговое   мероприятие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(НОД</a:t>
            </a:r>
            <a:r>
              <a:rPr lang="ru-RU" sz="3200" dirty="0" smtClean="0"/>
              <a:t>«Снеговик»).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\Desktop\Новая папка (2)\Презентация проекта- зима\2016112093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924944" cy="3619128"/>
          </a:xfrm>
          <a:prstGeom prst="rect">
            <a:avLst/>
          </a:prstGeom>
          <a:noFill/>
        </p:spPr>
      </p:pic>
      <p:pic>
        <p:nvPicPr>
          <p:cNvPr id="1027" name="Picture 3" descr="C:\Users\PC\Desktop\Новая папка (2)\Презентация проекта- зима\2016112093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380971" cy="357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>СПАСИБО!</a:t>
            </a:r>
            <a:endParaRPr lang="ru-RU" sz="6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2743200" cy="242088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Проблема: изготовление снеговиков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Проблема: </a:t>
            </a:r>
            <a:r>
              <a:rPr lang="ru-RU" sz="3100" dirty="0" smtClean="0">
                <a:solidFill>
                  <a:schemeClr val="bg1"/>
                </a:solidFill>
              </a:rPr>
              <a:t>изготовление снеговиков</a:t>
            </a:r>
            <a:r>
              <a:rPr lang="en-US" sz="3100" b="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3100" b="0" dirty="0" smtClean="0">
                <a:solidFill>
                  <a:schemeClr val="bg1"/>
                </a:solidFill>
                <a:effectLst/>
              </a:rPr>
            </a:br>
            <a:r>
              <a:rPr lang="ru-RU" sz="31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2348880"/>
            <a:ext cx="2743200" cy="389952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Цель проекта: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создать условия для развития познавательных, исследовательских и творческих способностей детей в процессе разработки проекта, формировать представление о зиме.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100" b="0" dirty="0" smtClean="0">
                <a:solidFill>
                  <a:srgbClr val="002060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640960" cy="659735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Задачи проекта:</a:t>
            </a:r>
          </a:p>
          <a:p>
            <a:pPr algn="l"/>
            <a:endParaRPr lang="ru-RU" sz="3600" dirty="0" smtClean="0">
              <a:solidFill>
                <a:srgbClr val="CC0066"/>
              </a:solidFill>
            </a:endParaRP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Конкретизировать и углубить представления детей о зиме (холодно, идет снег, люди надевают зимнюю одежду, особенности жизни диких животных и птиц в зимний период).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Учить замечать красоту зимней природы: деревья в снежном уборе, пушистый снег, прозрачные льдинки и т. д.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Организовать наблюдения за птицами, прилетающими на участок, подкармливать их, учить наблюдать за птицами, не беспокоя их и не причиняя им вреда.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Укреплять здоровье детей, приобщать к здоровому образу жизни. Побуждать детей участвовать лепке поделок из снега, украшении снежных построек.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Воспитывать бережное отношение к своему здоровью, здоровью других детей (рассказать, как опасно есть снег, и сосать сосульки).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Формировать исследовательский и познавательный интерес в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ходе экспериментирования с водой и льдом.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Укреплять здоровье детей, осуществлять закаливающие процедуры, приобщать детей к здоровому образу жизни.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Развивать познавательную активность, мышление, воображение, коммуникативные навыки.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Развивать продуктивную деятельность детей, совершенствовать навыки и умения в рисовании, лепке, аппликации; развивать творческие способности.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Формировать первичные представления о выразительных возможностях музыки; ее способности передавать различные эмоции, настроения.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800200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Формы реализации проекта: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>1)  непрерывно-образовательная деятельность ;</a:t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>2)  совместная деятельность взрослых и детей ;</a:t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>3)  самостоятельная деятельность детей.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996952"/>
            <a:ext cx="4110608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Ожидаемый результат: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Формирование у детей разносторонних знаний о взаимосвязи живой и неживой природы в зимний период.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Воспитание бережного отношения к природе.</a:t>
            </a:r>
          </a:p>
          <a:p>
            <a:pPr algn="l"/>
            <a:endParaRPr lang="ru-RU" dirty="0"/>
          </a:p>
        </p:txBody>
      </p:sp>
      <p:pic>
        <p:nvPicPr>
          <p:cNvPr id="1026" name="Picture 2" descr="C:\Users\PC\Desktop\8aec4c710c19d89781c4933ea38da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99175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Дополнительно привлекаемые участники:</a:t>
            </a:r>
            <a:r>
              <a:rPr lang="ru-RU" sz="3600" i="1" u="sng" dirty="0" smtClean="0"/>
              <a:t/>
            </a:r>
            <a:br>
              <a:rPr lang="ru-RU" sz="3600" i="1" u="sng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0" dirty="0" smtClean="0">
                <a:solidFill>
                  <a:schemeClr val="bg1"/>
                </a:solidFill>
                <a:effectLst/>
              </a:rPr>
              <a:t>- музыкальный руководитель </a:t>
            </a:r>
            <a:r>
              <a:rPr lang="ru-RU" sz="3600" b="0" dirty="0" err="1" smtClean="0">
                <a:solidFill>
                  <a:schemeClr val="bg1"/>
                </a:solidFill>
                <a:effectLst/>
              </a:rPr>
              <a:t>О.А.Елоховская</a:t>
            </a:r>
            <a:r>
              <a:rPr lang="ru-RU" sz="3600" b="0" dirty="0" smtClean="0">
                <a:solidFill>
                  <a:schemeClr val="bg1"/>
                </a:solidFill>
                <a:effectLst/>
              </a:rPr>
              <a:t> </a:t>
            </a:r>
            <a:br>
              <a:rPr lang="ru-RU" sz="3600" b="0" dirty="0" smtClean="0">
                <a:solidFill>
                  <a:schemeClr val="bg1"/>
                </a:solidFill>
                <a:effectLst/>
              </a:rPr>
            </a:br>
            <a:r>
              <a:rPr lang="ru-RU" sz="36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600" b="0" dirty="0" smtClean="0">
                <a:solidFill>
                  <a:schemeClr val="bg1"/>
                </a:solidFill>
                <a:effectLst/>
              </a:rPr>
            </a:br>
            <a:r>
              <a:rPr lang="ru-RU" sz="3600" b="0" dirty="0" smtClean="0">
                <a:solidFill>
                  <a:schemeClr val="bg1"/>
                </a:solidFill>
                <a:effectLst/>
              </a:rPr>
              <a:t>- родители воспитанников</a:t>
            </a:r>
            <a:endParaRPr lang="ru-RU" sz="3600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525344"/>
            <a:ext cx="785469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PC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5292"/>
            <a:ext cx="4968552" cy="330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56886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Этапы реализации проекта:</a:t>
            </a:r>
            <a:r>
              <a:rPr lang="ru-RU" sz="3200" b="0" dirty="0" smtClean="0">
                <a:effectLst/>
              </a:rPr>
              <a:t/>
            </a:r>
            <a:br>
              <a:rPr lang="ru-RU" sz="3200" b="0" dirty="0" smtClean="0">
                <a:effectLst/>
              </a:rPr>
            </a:br>
            <a:r>
              <a:rPr lang="ru-RU" sz="3200" b="0" dirty="0" smtClean="0">
                <a:effectLst/>
              </a:rPr>
              <a:t/>
            </a:r>
            <a:br>
              <a:rPr lang="ru-RU" sz="3200" b="0" dirty="0" smtClean="0">
                <a:effectLst/>
              </a:rPr>
            </a:br>
            <a:r>
              <a:rPr lang="en-US" sz="3200" b="0" dirty="0" smtClean="0">
                <a:effectLst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effectLst/>
              </a:rPr>
              <a:t>I </a:t>
            </a:r>
            <a:r>
              <a:rPr lang="ru-RU" sz="3200" b="0" dirty="0" smtClean="0">
                <a:solidFill>
                  <a:schemeClr val="bg1"/>
                </a:solidFill>
                <a:effectLst/>
              </a:rPr>
              <a:t>этап </a:t>
            </a:r>
            <a:r>
              <a:rPr lang="en-US" sz="3200" b="0" dirty="0" smtClean="0">
                <a:solidFill>
                  <a:schemeClr val="bg1"/>
                </a:solidFill>
                <a:effectLst/>
              </a:rPr>
              <a:t>- </a:t>
            </a:r>
            <a:r>
              <a:rPr lang="ru-RU" sz="3200" b="0" dirty="0" smtClean="0">
                <a:solidFill>
                  <a:schemeClr val="bg1"/>
                </a:solidFill>
                <a:effectLst/>
              </a:rPr>
              <a:t>ВВОДНЫЙ;</a:t>
            </a:r>
            <a:br>
              <a:rPr lang="ru-RU" sz="3200" b="0" dirty="0" smtClean="0">
                <a:solidFill>
                  <a:schemeClr val="bg1"/>
                </a:solidFill>
                <a:effectLst/>
              </a:rPr>
            </a:br>
            <a:r>
              <a:rPr lang="ru-RU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200" b="0" dirty="0" smtClean="0">
                <a:solidFill>
                  <a:schemeClr val="bg1"/>
                </a:solidFill>
                <a:effectLst/>
              </a:rPr>
            </a:br>
            <a:r>
              <a:rPr lang="en-US" sz="3200" b="0" dirty="0" smtClean="0">
                <a:solidFill>
                  <a:schemeClr val="bg1"/>
                </a:solidFill>
                <a:effectLst/>
              </a:rPr>
              <a:t>II</a:t>
            </a:r>
            <a:r>
              <a:rPr lang="ru-RU" sz="3200" b="0" dirty="0" smtClean="0">
                <a:solidFill>
                  <a:schemeClr val="bg1"/>
                </a:solidFill>
                <a:effectLst/>
              </a:rPr>
              <a:t> этап – ПЛАНИРОВАНИЕ  ДЕЯТЕЛЬНОСТИ;</a:t>
            </a:r>
            <a:br>
              <a:rPr lang="ru-RU" sz="3200" b="0" dirty="0" smtClean="0">
                <a:solidFill>
                  <a:schemeClr val="bg1"/>
                </a:solidFill>
                <a:effectLst/>
              </a:rPr>
            </a:br>
            <a:r>
              <a:rPr lang="ru-RU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200" b="0" dirty="0" smtClean="0">
                <a:solidFill>
                  <a:schemeClr val="bg1"/>
                </a:solidFill>
                <a:effectLst/>
              </a:rPr>
            </a:br>
            <a:r>
              <a:rPr lang="en-US" sz="3200" b="0" dirty="0" smtClean="0">
                <a:solidFill>
                  <a:schemeClr val="bg1"/>
                </a:solidFill>
                <a:effectLst/>
              </a:rPr>
              <a:t>III</a:t>
            </a:r>
            <a:r>
              <a:rPr lang="ru-RU" sz="3200" b="0" dirty="0" smtClean="0">
                <a:solidFill>
                  <a:schemeClr val="bg1"/>
                </a:solidFill>
                <a:effectLst/>
              </a:rPr>
              <a:t> этап – ОСУЩЕСТВЛЕНИЕ ДЕЯТЕЛЬНОСТИ</a:t>
            </a:r>
            <a:br>
              <a:rPr lang="ru-RU" sz="3200" b="0" dirty="0" smtClean="0">
                <a:solidFill>
                  <a:schemeClr val="bg1"/>
                </a:solidFill>
                <a:effectLst/>
              </a:rPr>
            </a:br>
            <a:r>
              <a:rPr lang="ru-RU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200" b="0" dirty="0" smtClean="0">
                <a:solidFill>
                  <a:schemeClr val="bg1"/>
                </a:solidFill>
                <a:effectLst/>
              </a:rPr>
            </a:br>
            <a:r>
              <a:rPr lang="en-US" sz="3200" b="0" dirty="0" smtClean="0">
                <a:solidFill>
                  <a:schemeClr val="bg1"/>
                </a:solidFill>
                <a:effectLst/>
              </a:rPr>
              <a:t>IV </a:t>
            </a:r>
            <a:r>
              <a:rPr lang="ru-RU" sz="3200" b="0" dirty="0" smtClean="0">
                <a:solidFill>
                  <a:schemeClr val="bg1"/>
                </a:solidFill>
                <a:effectLst/>
              </a:rPr>
              <a:t>этап – ПОДВЕДЕНИЕ  ИТОГОВ.</a:t>
            </a:r>
            <a:endParaRPr lang="ru-RU" sz="3200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1 этап . Вводный:</a:t>
            </a:r>
            <a:endParaRPr lang="ru-RU" sz="4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30243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определение цели;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составление плана работы проектной деятельности (пошаговое достижение);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подбор форм и методов работы;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организация предметно развивающей среды.</a:t>
            </a:r>
          </a:p>
          <a:p>
            <a:endParaRPr lang="ru-RU" dirty="0"/>
          </a:p>
        </p:txBody>
      </p:sp>
      <p:pic>
        <p:nvPicPr>
          <p:cNvPr id="20482" name="Picture 2" descr="Картинки по запросу 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21088"/>
            <a:ext cx="396044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 этап. Планирование деятельности. (Работа с педагогами и родителями)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4644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музыкальный руководитель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О.А.Елоховская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(подбор музыкального сопровождения);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j-lt"/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родители воспитанников (изготовление иллюстраций по теме «Зима»,подбор художественных произведений по теме «Зима»).</a:t>
            </a:r>
            <a:endParaRPr lang="ru-RU" sz="2800" dirty="0" smtClean="0">
              <a:latin typeface="+mj-lt"/>
            </a:endParaRPr>
          </a:p>
          <a:p>
            <a:pPr algn="l"/>
            <a:endParaRPr lang="ru-RU" dirty="0">
              <a:latin typeface="+mj-lt"/>
            </a:endParaRPr>
          </a:p>
        </p:txBody>
      </p:sp>
      <p:pic>
        <p:nvPicPr>
          <p:cNvPr id="21506" name="Picture 2" descr="C:\Users\PC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97152"/>
            <a:ext cx="525658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299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ПЕДАГОГИЧЕСКИЙ ПРОЕКТ «Зима»</vt:lpstr>
      <vt:lpstr>Руководитель проекта – М.А.Козлова, воспитатель.   Характеристика проекта:   - информационно-творческий; -познавательный; - коллективный  (21 ребенок от 3 до 4 лет, воспитатель, родители); -краткосрочный (2 недели) </vt:lpstr>
      <vt:lpstr>       Проблема: изготовление снеговиков              Проблема: изготовление снеговиков   </vt:lpstr>
      <vt:lpstr>                   </vt:lpstr>
      <vt:lpstr>Формы реализации проекта: 1)  непрерывно-образовательная деятельность ; 2)  совместная деятельность взрослых и детей ; 3)  самостоятельная деятельность детей.</vt:lpstr>
      <vt:lpstr>Дополнительно привлекаемые участники:  - музыкальный руководитель О.А.Елоховская   - родители воспитанников</vt:lpstr>
      <vt:lpstr>Этапы реализации проекта:   I этап - ВВОДНЫЙ;  II этап – ПЛАНИРОВАНИЕ  ДЕЯТЕЛЬНОСТИ;  III этап – ОСУЩЕСТВЛЕНИЕ ДЕЯТЕЛЬНОСТИ  IV этап – ПОДВЕДЕНИЕ  ИТОГОВ.</vt:lpstr>
      <vt:lpstr>1 этап . Вводный:</vt:lpstr>
      <vt:lpstr>2 этап. Планирование деятельности. (Работа с педагогами и родителями) </vt:lpstr>
      <vt:lpstr>2 этап. Планирование деятельности. (Работа с детьми) </vt:lpstr>
      <vt:lpstr>3 этап . Осуществление деятельности (НОД«Как котёнок зиме удивился»)</vt:lpstr>
      <vt:lpstr>3 этап . Осуществление деятельности (НОД«У кого какие шубки?»)</vt:lpstr>
      <vt:lpstr>3 этап . Осуществление деятельности (НОД«Заяц на снегу»).</vt:lpstr>
      <vt:lpstr>3 этап . Осуществление деятельности </vt:lpstr>
      <vt:lpstr>3 этап . Осуществление деятельности</vt:lpstr>
      <vt:lpstr>3 этап . Осуществление деятельности  «Изготовление снежных построек» </vt:lpstr>
      <vt:lpstr>3 этап . Осуществление деятельности</vt:lpstr>
      <vt:lpstr>3 этап . Осуществление деятельности Наблюдение за снежинками, выбор самых красивых снежинок.</vt:lpstr>
      <vt:lpstr>Слайд 19</vt:lpstr>
      <vt:lpstr>Итоговое   мероприятие (НОД«Снеговик»).</vt:lpstr>
      <vt:lpstr>    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«Зима»</dc:title>
  <dc:creator>PC</dc:creator>
  <cp:lastModifiedBy>PC</cp:lastModifiedBy>
  <cp:revision>32</cp:revision>
  <dcterms:created xsi:type="dcterms:W3CDTF">2016-01-24T12:19:27Z</dcterms:created>
  <dcterms:modified xsi:type="dcterms:W3CDTF">2016-03-05T12:46:28Z</dcterms:modified>
</cp:coreProperties>
</file>