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301" r:id="rId5"/>
    <p:sldId id="307" r:id="rId6"/>
    <p:sldId id="288" r:id="rId7"/>
    <p:sldId id="290" r:id="rId8"/>
    <p:sldId id="294" r:id="rId9"/>
    <p:sldId id="304" r:id="rId10"/>
    <p:sldId id="305" r:id="rId11"/>
    <p:sldId id="303" r:id="rId12"/>
    <p:sldId id="299" r:id="rId13"/>
    <p:sldId id="306" r:id="rId14"/>
    <p:sldId id="266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3CC33"/>
    <a:srgbClr val="66FF99"/>
    <a:srgbClr val="FF0066"/>
    <a:srgbClr val="9900FF"/>
    <a:srgbClr val="FFFF00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8088" autoAdjust="0"/>
    <p:restoredTop sz="94629" autoAdjust="0"/>
  </p:normalViewPr>
  <p:slideViewPr>
    <p:cSldViewPr>
      <p:cViewPr>
        <p:scale>
          <a:sx n="75" d="100"/>
          <a:sy n="75" d="100"/>
        </p:scale>
        <p:origin x="-194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2FF4-B89B-453C-96B2-1FED57FF66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4CDA-2D71-4361-9F16-01CD7BB4B6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308C-5E25-4D46-BED2-495F339563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0B14-14F1-4EBC-A353-5F98684092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517-FCC1-43C6-9AFC-5C53EE64A9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566BD-39D7-45DE-A610-A012EA0488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3CE9-8028-4DA3-88ED-A6B27AF2D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B1150-0880-46B3-B2A9-FB60E49C51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A989-6C37-425C-8B04-2FB5A4DBA7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C778-0905-40B0-B689-8A456F850E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33E4-AA78-48AB-9C09-788135BADD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F03EA3-A311-4F27-AE07-F99F6092238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1143000"/>
            <a:ext cx="5832475" cy="18573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математическая деятельность детей дошкольного возраста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s-ES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63" y="6643688"/>
            <a:ext cx="2357437" cy="214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Prezentacii.com</a:t>
            </a:r>
            <a:endParaRPr lang="ru-RU" sz="1800" dirty="0"/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428750" y="5214938"/>
            <a:ext cx="6072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Галиева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Ландыш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Рафилевна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f10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084763"/>
            <a:ext cx="609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543428" cy="5483245"/>
          </a:xfrm>
        </p:spPr>
        <p:txBody>
          <a:bodyPr/>
          <a:lstStyle/>
          <a:p>
            <a:r>
              <a:rPr lang="ru-RU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 и пособия</a:t>
            </a:r>
            <a:r>
              <a:rPr lang="ru-RU" sz="1800" i="1" dirty="0" smtClean="0">
                <a:solidFill>
                  <a:srgbClr val="0000FF"/>
                </a:solidFill>
              </a:rPr>
              <a:t>: </a:t>
            </a:r>
            <a:endParaRPr lang="ru-RU" sz="1800" dirty="0" smtClean="0">
              <a:solidFill>
                <a:srgbClr val="0000FF"/>
              </a:solidFill>
            </a:endParaRPr>
          </a:p>
          <a:p>
            <a:r>
              <a:rPr lang="ru-RU" sz="1800" i="1" dirty="0" smtClean="0">
                <a:solidFill>
                  <a:srgbClr val="0000FF"/>
                </a:solidFill>
              </a:rPr>
              <a:t>Мелкая</a:t>
            </a:r>
            <a:r>
              <a:rPr lang="ru-RU" sz="1800" dirty="0" smtClean="0">
                <a:solidFill>
                  <a:srgbClr val="0000FF"/>
                </a:solidFill>
              </a:rPr>
              <a:t> мозаика, и схемы выкладывания узоров из нее,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Мелкий конструктор типа «</a:t>
            </a:r>
            <a:r>
              <a:rPr lang="ru-RU" sz="1800" i="1" dirty="0" err="1" smtClean="0">
                <a:solidFill>
                  <a:srgbClr val="0000FF"/>
                </a:solidFill>
              </a:rPr>
              <a:t>Lego</a:t>
            </a:r>
            <a:r>
              <a:rPr lang="ru-RU" sz="1800" dirty="0" smtClean="0">
                <a:solidFill>
                  <a:srgbClr val="0000FF"/>
                </a:solidFill>
              </a:rPr>
              <a:t>».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Разрезные картинки (8--12 частей</a:t>
            </a:r>
            <a:r>
              <a:rPr lang="ru-RU" sz="1800" dirty="0" smtClean="0">
                <a:solidFill>
                  <a:srgbClr val="0000FF"/>
                </a:solidFill>
              </a:rPr>
              <a:t> , все виды разрезов), </a:t>
            </a:r>
            <a:r>
              <a:rPr lang="ru-RU" sz="1800" dirty="0" err="1" smtClean="0">
                <a:solidFill>
                  <a:srgbClr val="0000FF"/>
                </a:solidFill>
              </a:rPr>
              <a:t>пазлы</a:t>
            </a: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Различные сборные игрушки и схемы их сборки.</a:t>
            </a:r>
          </a:p>
          <a:p>
            <a:r>
              <a:rPr lang="ru-RU" sz="1800" dirty="0" err="1" smtClean="0">
                <a:solidFill>
                  <a:srgbClr val="0000FF"/>
                </a:solidFill>
              </a:rPr>
              <a:t>Игрушки-трансформеры</a:t>
            </a:r>
            <a:r>
              <a:rPr lang="ru-RU" sz="1800" dirty="0" smtClean="0">
                <a:solidFill>
                  <a:srgbClr val="0000FF"/>
                </a:solidFill>
              </a:rPr>
              <a:t>, игрушки-шнуровки, игрушки-застежки.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Блоки </a:t>
            </a:r>
            <a:r>
              <a:rPr lang="ru-RU" sz="1800" dirty="0" err="1" smtClean="0">
                <a:solidFill>
                  <a:srgbClr val="0000FF"/>
                </a:solidFill>
              </a:rPr>
              <a:t>Дьенеша</a:t>
            </a:r>
            <a:r>
              <a:rPr lang="ru-RU" sz="18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Материалы для изготовления оригами</a:t>
            </a:r>
          </a:p>
        </p:txBody>
      </p:sp>
      <p:pic>
        <p:nvPicPr>
          <p:cNvPr id="28674" name="Picture 2" descr="http://go2.imgsmail.ru/imgpreview?key=3b23114a1133c334&amp;mb=imgdb_preview_1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66"/>
            <a:ext cx="2200275" cy="1647825"/>
          </a:xfrm>
          <a:prstGeom prst="rect">
            <a:avLst/>
          </a:prstGeom>
          <a:noFill/>
        </p:spPr>
      </p:pic>
      <p:pic>
        <p:nvPicPr>
          <p:cNvPr id="28676" name="Picture 4" descr="http://www.neopod.ru/images/products/large/0/duplo_56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1785950" cy="1857388"/>
          </a:xfrm>
          <a:prstGeom prst="rect">
            <a:avLst/>
          </a:prstGeom>
          <a:noFill/>
        </p:spPr>
      </p:pic>
      <p:pic>
        <p:nvPicPr>
          <p:cNvPr id="28678" name="Picture 6" descr="http://img.sotmarket.ru/standart/img/detskie_tovary/nabori_dlya_tvorchestva/mozaika/desjatoe_korolevstvo/mozaika-desjatoe-korolevstvo-00962-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786058"/>
            <a:ext cx="1285884" cy="1857388"/>
          </a:xfrm>
          <a:prstGeom prst="rect">
            <a:avLst/>
          </a:prstGeom>
          <a:noFill/>
        </p:spPr>
      </p:pic>
      <p:pic>
        <p:nvPicPr>
          <p:cNvPr id="28680" name="Picture 8" descr="http://www.intelkot.ru/upload/6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00438"/>
            <a:ext cx="164307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5"/>
            <a:ext cx="5357850" cy="2214578"/>
          </a:xfrm>
        </p:spPr>
        <p:txBody>
          <a:bodyPr/>
          <a:lstStyle/>
          <a:p>
            <a:r>
              <a:rPr lang="ru-RU" sz="1600" i="1" dirty="0" smtClean="0">
                <a:solidFill>
                  <a:srgbClr val="0000FF"/>
                </a:solidFill>
              </a:rPr>
              <a:t>Простейшие схемы построек и «алгоритмы» их выполнения.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i="1" dirty="0" smtClean="0">
                <a:solidFill>
                  <a:srgbClr val="0000FF"/>
                </a:solidFill>
              </a:rPr>
              <a:t>Счетный материал.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i="1" dirty="0" smtClean="0">
                <a:solidFill>
                  <a:srgbClr val="0000FF"/>
                </a:solidFill>
              </a:rPr>
              <a:t>Комплекты цифр, математических знаков, геометрических фигур для магнитной доски и </a:t>
            </a:r>
            <a:r>
              <a:rPr lang="ru-RU" sz="1600" i="1" dirty="0" err="1" smtClean="0">
                <a:solidFill>
                  <a:srgbClr val="0000FF"/>
                </a:solidFill>
              </a:rPr>
              <a:t>коврографа</a:t>
            </a:r>
            <a:r>
              <a:rPr lang="ru-RU" sz="1600" i="1" dirty="0" smtClean="0">
                <a:solidFill>
                  <a:srgbClr val="0000FF"/>
                </a:solidFill>
              </a:rPr>
              <a:t>.</a:t>
            </a:r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i="1" dirty="0" smtClean="0">
                <a:solidFill>
                  <a:srgbClr val="0000FF"/>
                </a:solidFill>
              </a:rPr>
              <a:t>Занимательный и познавательный математический материал, логико-математические игры (блоки </a:t>
            </a:r>
            <a:r>
              <a:rPr lang="ru-RU" sz="1600" i="1" dirty="0" err="1" smtClean="0">
                <a:solidFill>
                  <a:srgbClr val="0000FF"/>
                </a:solidFill>
              </a:rPr>
              <a:t>Дьенеша</a:t>
            </a:r>
            <a:r>
              <a:rPr lang="ru-RU" sz="1600" i="1" dirty="0" smtClean="0">
                <a:solidFill>
                  <a:srgbClr val="0000FF"/>
                </a:solidFill>
              </a:rPr>
              <a:t>, «Копилка</a:t>
            </a:r>
            <a:r>
              <a:rPr lang="ru-RU" sz="1600" dirty="0" smtClean="0">
                <a:solidFill>
                  <a:srgbClr val="0000FF"/>
                </a:solidFill>
              </a:rPr>
              <a:t> цифр», «Прозрачный квадрат» и др. игры, разработанные в центре </a:t>
            </a:r>
            <a:r>
              <a:rPr lang="ru-RU" sz="1600" dirty="0" err="1" smtClean="0">
                <a:solidFill>
                  <a:srgbClr val="0000FF"/>
                </a:solidFill>
              </a:rPr>
              <a:t>Воскобовича</a:t>
            </a:r>
            <a:r>
              <a:rPr lang="ru-RU" sz="1600" dirty="0" smtClean="0">
                <a:solidFill>
                  <a:srgbClr val="0000FF"/>
                </a:solidFill>
              </a:rPr>
              <a:t>).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>настольно – печатные, такие как: «Домино фигур», «Составь картинку», «Арифметическое домино», «Логическое лото», «Лото», «Найди отличие», игры в шашки и шахматы, разгадывание лабиринтов и другие.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</p:txBody>
      </p:sp>
      <p:pic>
        <p:nvPicPr>
          <p:cNvPr id="1028" name="Picture 4" descr="http://img02.darudar.org/s600/00/01/ab/df/abdf6c96ad381632803a0984903bca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571744"/>
            <a:ext cx="284478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4329114" cy="53403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428605"/>
            <a:ext cx="42148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00FF"/>
                </a:solidFill>
              </a:rPr>
              <a:t>Наборы объемных геометрических фигур.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«Волшебные часы» (части суток, времена года, месяцы, дни недели).</a:t>
            </a:r>
            <a:endParaRPr lang="ru-RU" sz="1800" dirty="0" smtClean="0">
              <a:solidFill>
                <a:srgbClr val="0000FF"/>
              </a:solidFill>
            </a:endParaRPr>
          </a:p>
          <a:p>
            <a:r>
              <a:rPr lang="ru-RU" sz="1800" i="1" dirty="0" smtClean="0">
                <a:solidFill>
                  <a:srgbClr val="0000FF"/>
                </a:solidFill>
              </a:rPr>
              <a:t>Счеты, счетные палочки.</a:t>
            </a:r>
            <a:endParaRPr lang="ru-RU" sz="1800" dirty="0" smtClean="0">
              <a:solidFill>
                <a:srgbClr val="0000FF"/>
              </a:solidFill>
            </a:endParaRPr>
          </a:p>
          <a:p>
            <a:r>
              <a:rPr lang="ru-RU" sz="1800" i="1" dirty="0" smtClean="0">
                <a:solidFill>
                  <a:srgbClr val="0000FF"/>
                </a:solidFill>
              </a:rPr>
              <a:t>Таблицы,</a:t>
            </a:r>
            <a:r>
              <a:rPr lang="ru-RU" sz="1800" dirty="0" smtClean="0">
                <a:solidFill>
                  <a:srgbClr val="0000FF"/>
                </a:solidFill>
              </a:rPr>
              <a:t> схемы, чертежи, пооперационные карты по развитию пространственно-временных представлений.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Учебные приборы (весы, часы, отвесы, линейки, сантиметры, ростомер для детей и кукол).</a:t>
            </a:r>
            <a:endParaRPr lang="ru-RU" sz="1800" dirty="0" smtClean="0">
              <a:solidFill>
                <a:srgbClr val="0000FF"/>
              </a:solidFill>
            </a:endParaRPr>
          </a:p>
          <a:p>
            <a:r>
              <a:rPr lang="ru-RU" sz="1800" i="1" dirty="0" smtClean="0">
                <a:solidFill>
                  <a:srgbClr val="0000FF"/>
                </a:solidFill>
              </a:rPr>
              <a:t>Дидактические игр</a:t>
            </a:r>
            <a:r>
              <a:rPr lang="ru-RU" sz="1800" dirty="0" smtClean="0">
                <a:solidFill>
                  <a:srgbClr val="0000FF"/>
                </a:solidFill>
              </a:rPr>
              <a:t>ы по формированию пространственно-временных представлений, придуманные и сделанные самими детьми.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 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www.babyroomblog.ru/wp/wp-content/uploads/2013/07/522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1"/>
            <a:ext cx="3214710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sz="1600" i="1" dirty="0" smtClean="0"/>
              <a:t> </a:t>
            </a:r>
            <a:r>
              <a:rPr lang="ru-RU" sz="1800" i="1" dirty="0" smtClean="0">
                <a:solidFill>
                  <a:srgbClr val="0000FF"/>
                </a:solidFill>
              </a:rPr>
              <a:t>По мере освоения детьми игр следует разнообразить их виды, вводить более сложные игры с новым занимательным математическим материалом. </a:t>
            </a:r>
            <a:r>
              <a:rPr lang="ru-RU" sz="1800" dirty="0" smtClean="0">
                <a:solidFill>
                  <a:srgbClr val="0000FF"/>
                </a:solidFill>
              </a:rPr>
              <a:t>Новый материал необходимо вводить постепенно, по мере ознакомления с ним на занятиях.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Правильно организованная развивающая среда позволит каждому ребёнку в самостоятельной математической деятельности </a:t>
            </a:r>
            <a:r>
              <a:rPr lang="ru-RU" sz="1800" dirty="0" smtClean="0">
                <a:solidFill>
                  <a:srgbClr val="0000FF"/>
                </a:solidFill>
              </a:rPr>
              <a:t>найти занятия по своим интересам, способностям, научиться взаимодействовать с педагогами и сверстниками, понимать и оценивать их чувства и поступки. Свободная деятельность в развивающих центрах по математике помогает им самостоятельно осуществлять поиск, включаться в процесс исследования, а не получать готовые знания от педагога.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85225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4972056" cy="4714885"/>
          </a:xfrm>
        </p:spPr>
        <p:txBody>
          <a:bodyPr/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Самостоятельная математическая деятельность детей </a:t>
            </a:r>
            <a:r>
              <a:rPr lang="ru-RU" sz="2000" dirty="0" smtClean="0">
                <a:solidFill>
                  <a:srgbClr val="0000FF"/>
                </a:solidFill>
              </a:rPr>
              <a:t>− это деятельность, в которую ребенок переносит сформированный в результате целенаправленного обучения объем математических понятий, приобретенные практические и познавательные умения, и где он является самостоятельным субъектом данного образовательного процесса (А.В. </a:t>
            </a:r>
            <a:r>
              <a:rPr lang="ru-RU" sz="2000" dirty="0" err="1" smtClean="0">
                <a:solidFill>
                  <a:srgbClr val="0000FF"/>
                </a:solidFill>
              </a:rPr>
              <a:t>Калинченко</a:t>
            </a:r>
            <a:r>
              <a:rPr lang="ru-RU" sz="2000" dirty="0" smtClean="0">
                <a:solidFill>
                  <a:srgbClr val="0000FF"/>
                </a:solidFill>
              </a:rPr>
              <a:t>)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4338" name="Picture 2" descr="http://emel1.ru/asp/blog/query/image.asp?id=2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00108"/>
            <a:ext cx="234313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28604"/>
            <a:ext cx="5715040" cy="4429157"/>
          </a:xfrm>
        </p:spPr>
        <p:txBody>
          <a:bodyPr/>
          <a:lstStyle/>
          <a:p>
            <a:r>
              <a:rPr lang="ru-RU" sz="2000" dirty="0" smtClean="0">
                <a:solidFill>
                  <a:srgbClr val="0000FF"/>
                </a:solidFill>
              </a:rPr>
              <a:t>Самостоятельная математическая деятельность обеспечивает более прочное и глубокое усвоение детьми математических представлений и способствует приобщению детей к математической деятельности. Проблему развития детей дошкольного возраста в самостоятельной деятельности изучали Т.Н. </a:t>
            </a:r>
            <a:r>
              <a:rPr lang="ru-RU" sz="2000" dirty="0" err="1" smtClean="0">
                <a:solidFill>
                  <a:srgbClr val="0000FF"/>
                </a:solidFill>
              </a:rPr>
              <a:t>Доронова</a:t>
            </a:r>
            <a:r>
              <a:rPr lang="ru-RU" sz="2000" dirty="0" smtClean="0">
                <a:solidFill>
                  <a:srgbClr val="0000FF"/>
                </a:solidFill>
              </a:rPr>
              <a:t>, З.А. Михайлова, Н.М. Полякова и др. 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З.А. Михайлова рекомендует уделять большое внимание развитию самостоятельности детей через логико-математические игры и моделирование.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3314" name="Picture 2" descr="http://skyclipart.ru/uploads/posts/2011-01/1293983820_2011-01-02_185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857232"/>
            <a:ext cx="2714644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7"/>
            <a:ext cx="43577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</a:rPr>
              <a:t> В детском саду нужно создавать такие условия для математической деятельности ребёнка, при которых он проявлял бы самостоятельность в выборе игрового материала, игры, исходя из развивающихся у него потребностей, интересов. В ходе игры, возникающей по инициативе самого ребёнка, он приобщается к сложному интеллектуальному труду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6" name="Picture 2" descr="http://kotlasoor.narod.ru/novosti/2012/dou_konkurs_2012/1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571900" cy="392909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sz="1800" i="1" u="sng" dirty="0" smtClean="0">
                <a:solidFill>
                  <a:srgbClr val="0000FF"/>
                </a:solidFill>
              </a:rPr>
              <a:t>    </a:t>
            </a:r>
            <a:r>
              <a:rPr lang="ru-RU" sz="1800" i="1" u="sng" dirty="0" smtClean="0">
                <a:solidFill>
                  <a:srgbClr val="C00000"/>
                </a:solidFill>
              </a:rPr>
              <a:t>Чтобы самостоятельная познавательно-игровая математическая деятельность была эффективной необходимо: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- создать специальную предметно-развивающую среду;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- предложить детям в самостоятельной познавательно-игровой деятельности комплекс занимательного игрового математического материала;</a:t>
            </a:r>
          </a:p>
          <a:p>
            <a:r>
              <a:rPr lang="ru-RU" sz="1800" i="1" dirty="0" smtClean="0">
                <a:solidFill>
                  <a:srgbClr val="0000FF"/>
                </a:solidFill>
              </a:rPr>
              <a:t>- использовать специальные приемы руководства самостоятельной познавательно-игровой математической деятельностью.</a:t>
            </a:r>
          </a:p>
          <a:p>
            <a:r>
              <a:rPr lang="ru-RU" sz="1800" i="1" u="sng" dirty="0" smtClean="0">
                <a:solidFill>
                  <a:srgbClr val="C00000"/>
                </a:solidFill>
              </a:rPr>
              <a:t>Эффективность самостоятельной познавательно-игровой математической деятельности можно отследить  по</a:t>
            </a:r>
            <a:r>
              <a:rPr lang="ru-RU" sz="18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- уровень детской самостоятельности;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- познавательная активность детей;</a:t>
            </a:r>
          </a:p>
          <a:p>
            <a:r>
              <a:rPr lang="ru-RU" sz="1800" dirty="0" smtClean="0">
                <a:solidFill>
                  <a:srgbClr val="0000FF"/>
                </a:solidFill>
              </a:rPr>
              <a:t>- уровень мотивации.</a:t>
            </a:r>
          </a:p>
          <a:p>
            <a:endParaRPr lang="ru-RU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900618" cy="5840435"/>
          </a:xfrm>
        </p:spPr>
        <p:txBody>
          <a:bodyPr/>
          <a:lstStyle/>
          <a:p>
            <a:endParaRPr lang="ru-RU" sz="2000" dirty="0" smtClean="0">
              <a:solidFill>
                <a:srgbClr val="0000FF"/>
              </a:solidFill>
            </a:endParaRPr>
          </a:p>
          <a:p>
            <a:r>
              <a:rPr lang="ru-RU" sz="2000" dirty="0" smtClean="0">
                <a:solidFill>
                  <a:srgbClr val="0000FF"/>
                </a:solidFill>
              </a:rPr>
              <a:t>Предметно-развивающая среда группы, в которую вносится математическое содержание, должна способствовать развитию самооценки, самоконтроля, самоорганизации, самостоятельности, самопознания, самовыражения. Для этого в группе выделяется математическая зона, где размещаются игровые материалы, способствующие речевому, познавательному и математическому развитию детей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kotlasoor.narod.ru/novosti/2012/dou_konkurs_2012/1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00107"/>
            <a:ext cx="3286148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972188" cy="519749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00FF"/>
                </a:solidFill>
              </a:rPr>
              <a:t>Уголок занимательной математики</a:t>
            </a:r>
            <a:r>
              <a:rPr lang="ru-RU" sz="1800" dirty="0" smtClean="0">
                <a:solidFill>
                  <a:srgbClr val="0000FF"/>
                </a:solidFill>
              </a:rPr>
              <a:t> - это специально отведённое, тематически оснащённое играми, пособиями и материалами и определённым образом художественно оформленное место. Организовать его можно, используя обычные предметы детской мебели: стол, шкаф</a:t>
            </a:r>
            <a:r>
              <a:rPr lang="ru-RU" sz="1800" smtClean="0">
                <a:solidFill>
                  <a:srgbClr val="0000FF"/>
                </a:solidFill>
              </a:rPr>
              <a:t>,  </a:t>
            </a:r>
            <a:r>
              <a:rPr lang="ru-RU" sz="1800" dirty="0" smtClean="0">
                <a:solidFill>
                  <a:srgbClr val="0000FF"/>
                </a:solidFill>
              </a:rPr>
              <a:t>обеспечив свободный доступ детей к находящимся там материалам. Этим самым детям предоставляется возможность выбирать интересующую их игру, пособие математического содержания и играть индивидуально или совместно с другими детьми, небольшой подгруппой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mdou17.edu.yar.ru/data/images/17_w800_h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928670"/>
            <a:ext cx="242889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ru-RU" sz="1800" b="1" u="sng" dirty="0" smtClean="0">
                <a:solidFill>
                  <a:srgbClr val="0000FF"/>
                </a:solidFill>
              </a:rPr>
              <a:t>Задачи “Уголка занимательной математики”:</a:t>
            </a:r>
            <a:endParaRPr lang="ru-RU" sz="1800" u="sng" dirty="0" smtClean="0">
              <a:solidFill>
                <a:srgbClr val="0000FF"/>
              </a:solidFill>
            </a:endParaRPr>
          </a:p>
          <a:p>
            <a:r>
              <a:rPr lang="ru-RU" sz="1800" b="1" dirty="0" smtClean="0">
                <a:solidFill>
                  <a:srgbClr val="0000FF"/>
                </a:solidFill>
              </a:rPr>
              <a:t>1.</a:t>
            </a:r>
            <a:r>
              <a:rPr lang="ru-RU" sz="1800" dirty="0" smtClean="0">
                <a:solidFill>
                  <a:srgbClr val="0000FF"/>
                </a:solidFill>
              </a:rPr>
              <a:t> Целенаправленное формирование у детей 4 – 7 лет</a:t>
            </a:r>
            <a:r>
              <a:rPr lang="ru-RU" sz="1800" b="1" dirty="0" smtClean="0">
                <a:solidFill>
                  <a:srgbClr val="0000FF"/>
                </a:solidFill>
              </a:rPr>
              <a:t> интереса </a:t>
            </a:r>
            <a:r>
              <a:rPr lang="ru-RU" sz="1800" dirty="0" smtClean="0">
                <a:solidFill>
                  <a:srgbClr val="0000FF"/>
                </a:solidFill>
              </a:rPr>
              <a:t>к элементарной математической деятельности. Развитие качеств и свойств личности ребёнка, необходимых для успешного овладения математикой в дальнейшем: целенаправленность и целесообразность поисковых действий, стремление к достижению положительного результата, настойчивость и находчивость, самостоятельность.</a:t>
            </a:r>
          </a:p>
          <a:p>
            <a:r>
              <a:rPr lang="ru-RU" sz="1800" b="1" dirty="0" smtClean="0">
                <a:solidFill>
                  <a:srgbClr val="0000FF"/>
                </a:solidFill>
              </a:rPr>
              <a:t>2.</a:t>
            </a:r>
            <a:r>
              <a:rPr lang="ru-RU" sz="1800" dirty="0" smtClean="0">
                <a:solidFill>
                  <a:srgbClr val="0000FF"/>
                </a:solidFill>
              </a:rPr>
              <a:t> Воспитание у детей </a:t>
            </a:r>
            <a:r>
              <a:rPr lang="ru-RU" sz="1800" b="1" dirty="0" smtClean="0">
                <a:solidFill>
                  <a:srgbClr val="0000FF"/>
                </a:solidFill>
              </a:rPr>
              <a:t>потребности</a:t>
            </a:r>
            <a:r>
              <a:rPr lang="ru-RU" sz="1800" dirty="0" smtClean="0">
                <a:solidFill>
                  <a:srgbClr val="0000FF"/>
                </a:solidFill>
              </a:rPr>
              <a:t> занимать своё свободное время не только развлекательными, но и требующими умственного напряжения, интеллектуального усилия играми. Занимательный математический материал в дошкольные и последующие годы должен стать средством организации полезного досуга, способствовать развитию творчества.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5400684" cy="5483245"/>
          </a:xfrm>
        </p:spPr>
        <p:txBody>
          <a:bodyPr/>
          <a:lstStyle/>
          <a:p>
            <a:r>
              <a:rPr lang="ru-RU" sz="1800" dirty="0" smtClean="0">
                <a:solidFill>
                  <a:srgbClr val="0000FF"/>
                </a:solidFill>
              </a:rPr>
              <a:t>Организуя уголок занимательной математики, надо исходить из принципов доступности игр детям в данный момент, помещать в уголок такие игры и игровые материалы, освоение которых детьми возможно на разном уровне. От усвоения заданных правил и игровых действий они переходят к придумыванию новых вариантов игр. Большие возможности для творчества имеются в играх “</a:t>
            </a:r>
            <a:r>
              <a:rPr lang="ru-RU" sz="1800" dirty="0" err="1" smtClean="0">
                <a:solidFill>
                  <a:srgbClr val="0000FF"/>
                </a:solidFill>
              </a:rPr>
              <a:t>Танграм</a:t>
            </a:r>
            <a:r>
              <a:rPr lang="ru-RU" sz="1800" dirty="0" smtClean="0">
                <a:solidFill>
                  <a:srgbClr val="0000FF"/>
                </a:solidFill>
              </a:rPr>
              <a:t>”, “Волшебный круг”, “Кубики для всех” и др. Дети могут придумывать новые, более сложные силуэты не только из одного, но и из 2 – 3 наборов к игре; один и тот же силуэт, например, лису, составлять из разных наборов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http://www.igroved.ru/articles/big/igroved_school-gifts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429000"/>
            <a:ext cx="1785950" cy="1643074"/>
          </a:xfrm>
          <a:prstGeom prst="rect">
            <a:avLst/>
          </a:prstGeom>
          <a:noFill/>
        </p:spPr>
      </p:pic>
      <p:pic>
        <p:nvPicPr>
          <p:cNvPr id="5124" name="Picture 4" descr="http://go3.imgsmail.ru/imgpreview?key=155d07cb5fe53e48&amp;mb=imgdb_preview_1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2"/>
            <a:ext cx="21764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6945</TotalTime>
  <Words>853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«Самостоятельная математическая деятельность детей дошкольного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Король</cp:lastModifiedBy>
  <cp:revision>783</cp:revision>
  <dcterms:created xsi:type="dcterms:W3CDTF">2010-05-23T14:28:12Z</dcterms:created>
  <dcterms:modified xsi:type="dcterms:W3CDTF">2015-02-06T17:27:32Z</dcterms:modified>
</cp:coreProperties>
</file>