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8000"/>
    <a:srgbClr val="A47D00"/>
    <a:srgbClr val="CC99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24744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ru-RU" sz="6600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Monotype Corsiva" panose="03010101010201010101" pitchFamily="66" charset="0"/>
              </a:rPr>
              <a:t>Ромашка луговая – </a:t>
            </a:r>
            <a:br>
              <a:rPr lang="ru-RU" sz="6600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Monotype Corsiva" panose="03010101010201010101" pitchFamily="66" charset="0"/>
              </a:rPr>
            </a:br>
            <a:r>
              <a:rPr lang="ru-RU" sz="6600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Monotype Corsiva" panose="03010101010201010101" pitchFamily="66" charset="0"/>
              </a:rPr>
              <a:t>нивяник.</a:t>
            </a:r>
            <a:endParaRPr lang="ru-RU" sz="6600" dirty="0">
              <a:ln>
                <a:solidFill>
                  <a:schemeClr val="tx1"/>
                </a:solidFill>
              </a:ln>
              <a:solidFill>
                <a:srgbClr val="008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95936" y="4797152"/>
            <a:ext cx="4570785" cy="1500187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3300"/>
                </a:solidFill>
              </a:rPr>
              <a:t>Выполнила:</a:t>
            </a:r>
          </a:p>
          <a:p>
            <a:r>
              <a:rPr lang="ru-RU" dirty="0" err="1" smtClean="0">
                <a:solidFill>
                  <a:srgbClr val="003300"/>
                </a:solidFill>
              </a:rPr>
              <a:t>Иосафова</a:t>
            </a:r>
            <a:r>
              <a:rPr lang="ru-RU" dirty="0" smtClean="0">
                <a:solidFill>
                  <a:srgbClr val="003300"/>
                </a:solidFill>
              </a:rPr>
              <a:t> Татьяна Николаевна, </a:t>
            </a:r>
          </a:p>
          <a:p>
            <a:r>
              <a:rPr lang="ru-RU" dirty="0" smtClean="0">
                <a:solidFill>
                  <a:srgbClr val="003300"/>
                </a:solidFill>
              </a:rPr>
              <a:t>воспитатель группы №4 «Непоседы» </a:t>
            </a:r>
          </a:p>
          <a:p>
            <a:r>
              <a:rPr lang="ru-RU" dirty="0" smtClean="0">
                <a:solidFill>
                  <a:srgbClr val="003300"/>
                </a:solidFill>
              </a:rPr>
              <a:t>МДОУ д/с № 15 «Звёздочка» г. </a:t>
            </a:r>
            <a:r>
              <a:rPr lang="ru-RU" dirty="0" err="1" smtClean="0">
                <a:solidFill>
                  <a:srgbClr val="003300"/>
                </a:solidFill>
              </a:rPr>
              <a:t>Ермолино</a:t>
            </a:r>
            <a:endParaRPr lang="ru-RU" dirty="0" smtClean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72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488832" cy="158417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3300"/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rgbClr val="003300"/>
                </a:solidFill>
                <a:latin typeface="+mn-lt"/>
              </a:rPr>
            </a:br>
            <a:r>
              <a:rPr lang="ru-RU" sz="2800" dirty="0" smtClean="0">
                <a:solidFill>
                  <a:srgbClr val="003300"/>
                </a:solidFill>
                <a:latin typeface="Times New Roman"/>
              </a:rPr>
              <a:t>Ромашка луговая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 или</a:t>
            </a:r>
            <a:r>
              <a:rPr lang="ru-RU" sz="2800" dirty="0" smtClean="0">
                <a:solidFill>
                  <a:srgbClr val="003300"/>
                </a:solidFill>
                <a:latin typeface="Times New Roman"/>
              </a:rPr>
              <a:t> 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нивяник </a:t>
            </a:r>
            <a:r>
              <a:rPr lang="ru-RU" sz="2800" dirty="0" smtClean="0">
                <a:solidFill>
                  <a:srgbClr val="003300"/>
                </a:solidFill>
                <a:latin typeface="+mn-lt"/>
              </a:rPr>
              <a:t>травянистое  </a:t>
            </a:r>
            <a:r>
              <a:rPr lang="ru-RU" sz="2800" dirty="0" smtClean="0">
                <a:solidFill>
                  <a:srgbClr val="003300"/>
                </a:solidFill>
                <a:latin typeface="+mn-lt"/>
                <a:cs typeface="Simplified Arabic" panose="02020603050405020304" pitchFamily="18" charset="-78"/>
              </a:rPr>
              <a:t>растение луга высотой </a:t>
            </a:r>
            <a:r>
              <a:rPr lang="ru-RU" sz="2800" dirty="0">
                <a:solidFill>
                  <a:srgbClr val="003300"/>
                </a:solidFill>
                <a:latin typeface="+mn-lt"/>
                <a:cs typeface="Simplified Arabic" panose="02020603050405020304" pitchFamily="18" charset="-78"/>
              </a:rPr>
              <a:t>80-90 </a:t>
            </a:r>
            <a:r>
              <a:rPr lang="ru-RU" sz="2800" dirty="0" smtClean="0">
                <a:solidFill>
                  <a:srgbClr val="003300"/>
                </a:solidFill>
                <a:latin typeface="+mn-lt"/>
                <a:cs typeface="Simplified Arabic" panose="02020603050405020304" pitchFamily="18" charset="-78"/>
              </a:rPr>
              <a:t>см.</a:t>
            </a:r>
            <a:r>
              <a:rPr lang="ru-RU" sz="2800" dirty="0" smtClean="0">
                <a:solidFill>
                  <a:srgbClr val="003300"/>
                </a:solidFill>
                <a:latin typeface="+mn-lt"/>
              </a:rPr>
              <a:t>  </a:t>
            </a:r>
            <a:endParaRPr lang="ru-RU" sz="2800" dirty="0">
              <a:solidFill>
                <a:srgbClr val="003300"/>
              </a:solidFill>
              <a:latin typeface="+mn-lt"/>
              <a:cs typeface="Simplified Arabic" panose="02020603050405020304" pitchFamily="18" charset="-78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2276872"/>
            <a:ext cx="5832648" cy="38884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988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344816" cy="158417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3300"/>
                </a:solidFill>
                <a:latin typeface="+mn-lt"/>
              </a:rPr>
              <a:t>Нивяник обыкновенный получил свое название от слова «нива», </a:t>
            </a:r>
            <a:r>
              <a:rPr lang="ru-RU" sz="2800" dirty="0" smtClean="0">
                <a:solidFill>
                  <a:srgbClr val="003300"/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rgbClr val="003300"/>
                </a:solidFill>
                <a:latin typeface="+mn-lt"/>
              </a:rPr>
            </a:br>
            <a:r>
              <a:rPr lang="ru-RU" sz="2800" dirty="0" smtClean="0">
                <a:solidFill>
                  <a:srgbClr val="003300"/>
                </a:solidFill>
                <a:latin typeface="+mn-lt"/>
              </a:rPr>
              <a:t>означающего </a:t>
            </a:r>
            <a:r>
              <a:rPr lang="ru-RU" sz="2800" dirty="0">
                <a:solidFill>
                  <a:srgbClr val="003300"/>
                </a:solidFill>
                <a:latin typeface="+mn-lt"/>
              </a:rPr>
              <a:t>«поле</a:t>
            </a:r>
            <a:r>
              <a:rPr lang="ru-RU" sz="2800" dirty="0" smtClean="0">
                <a:solidFill>
                  <a:srgbClr val="003300"/>
                </a:solidFill>
                <a:latin typeface="+mn-lt"/>
              </a:rPr>
              <a:t>», </a:t>
            </a:r>
            <a:r>
              <a:rPr lang="ru-RU" sz="2800" dirty="0">
                <a:solidFill>
                  <a:srgbClr val="003300"/>
                </a:solidFill>
                <a:latin typeface="+mn-lt"/>
              </a:rPr>
              <a:t>«пашня</a:t>
            </a:r>
            <a:r>
              <a:rPr lang="ru-RU" sz="2800" dirty="0" smtClean="0">
                <a:solidFill>
                  <a:srgbClr val="003300"/>
                </a:solidFill>
                <a:latin typeface="+mn-lt"/>
              </a:rPr>
              <a:t>», «луг».</a:t>
            </a:r>
            <a:r>
              <a:rPr lang="ru-RU" sz="2800" b="1" dirty="0" smtClean="0">
                <a:solidFill>
                  <a:srgbClr val="003300"/>
                </a:solidFill>
                <a:latin typeface="+mn-lt"/>
              </a:rPr>
              <a:t>  </a:t>
            </a:r>
            <a:endParaRPr lang="ru-RU" sz="2800" b="1" dirty="0">
              <a:solidFill>
                <a:srgbClr val="00330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9593" y="2385687"/>
            <a:ext cx="4208792" cy="2627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0233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6984776" cy="187220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3A3A2F"/>
                </a:solidFill>
                <a:latin typeface="+mn-lt"/>
              </a:rPr>
              <a:t/>
            </a:r>
            <a:br>
              <a:rPr lang="ru-RU" sz="3100" dirty="0" smtClean="0">
                <a:solidFill>
                  <a:srgbClr val="3A3A2F"/>
                </a:solidFill>
                <a:latin typeface="+mn-lt"/>
              </a:rPr>
            </a:br>
            <a:r>
              <a:rPr lang="ru-RU" sz="3100" dirty="0">
                <a:solidFill>
                  <a:srgbClr val="3A3A2F"/>
                </a:solidFill>
                <a:latin typeface="+mn-lt"/>
              </a:rPr>
              <a:t/>
            </a:r>
            <a:br>
              <a:rPr lang="ru-RU" sz="3100" dirty="0">
                <a:solidFill>
                  <a:srgbClr val="3A3A2F"/>
                </a:solidFill>
                <a:latin typeface="+mn-lt"/>
              </a:rPr>
            </a:br>
            <a:r>
              <a:rPr lang="ru-RU" sz="3100" dirty="0" smtClean="0">
                <a:solidFill>
                  <a:srgbClr val="3A3A2F"/>
                </a:solidFill>
                <a:latin typeface="+mn-lt"/>
              </a:rPr>
              <a:t/>
            </a:r>
            <a:br>
              <a:rPr lang="ru-RU" sz="3100" dirty="0" smtClean="0">
                <a:solidFill>
                  <a:srgbClr val="3A3A2F"/>
                </a:solidFill>
                <a:latin typeface="+mn-lt"/>
              </a:rPr>
            </a:br>
            <a:r>
              <a:rPr lang="ru-RU" sz="3100" dirty="0" smtClean="0">
                <a:solidFill>
                  <a:srgbClr val="003300"/>
                </a:solidFill>
                <a:latin typeface="+mn-lt"/>
              </a:rPr>
              <a:t>Этот </a:t>
            </a:r>
            <a:r>
              <a:rPr lang="ru-RU" sz="3100" dirty="0">
                <a:solidFill>
                  <a:srgbClr val="003300"/>
                </a:solidFill>
                <a:latin typeface="+mn-lt"/>
              </a:rPr>
              <a:t>белоснежный цветок, </a:t>
            </a:r>
            <a:r>
              <a:rPr lang="ru-RU" sz="3100" dirty="0" smtClean="0">
                <a:solidFill>
                  <a:srgbClr val="003300"/>
                </a:solidFill>
                <a:latin typeface="+mn-lt"/>
              </a:rPr>
              <a:t>считается символом </a:t>
            </a:r>
            <a:r>
              <a:rPr lang="ru-RU" sz="3100" dirty="0">
                <a:solidFill>
                  <a:srgbClr val="003300"/>
                </a:solidFill>
                <a:latin typeface="+mn-lt"/>
              </a:rPr>
              <a:t>солнца, </a:t>
            </a:r>
            <a:r>
              <a:rPr lang="ru-RU" sz="3100" dirty="0" smtClean="0">
                <a:solidFill>
                  <a:srgbClr val="003300"/>
                </a:solidFill>
                <a:latin typeface="+mn-lt"/>
              </a:rPr>
              <a:t/>
            </a:r>
            <a:br>
              <a:rPr lang="ru-RU" sz="3100" dirty="0" smtClean="0">
                <a:solidFill>
                  <a:srgbClr val="003300"/>
                </a:solidFill>
                <a:latin typeface="+mn-lt"/>
              </a:rPr>
            </a:br>
            <a:r>
              <a:rPr lang="ru-RU" sz="3100" dirty="0" smtClean="0">
                <a:solidFill>
                  <a:srgbClr val="003300"/>
                </a:solidFill>
                <a:latin typeface="+mn-lt"/>
              </a:rPr>
              <a:t>цветет </a:t>
            </a:r>
            <a:r>
              <a:rPr lang="ru-RU" sz="3100" dirty="0">
                <a:solidFill>
                  <a:srgbClr val="003300"/>
                </a:solidFill>
                <a:latin typeface="+mn-lt"/>
              </a:rPr>
              <a:t>на протяжении всего </a:t>
            </a:r>
            <a:r>
              <a:rPr lang="ru-RU" sz="3100" dirty="0" smtClean="0">
                <a:solidFill>
                  <a:srgbClr val="003300"/>
                </a:solidFill>
                <a:latin typeface="+mn-lt"/>
              </a:rPr>
              <a:t>лета </a:t>
            </a:r>
            <a:br>
              <a:rPr lang="ru-RU" sz="3100" dirty="0" smtClean="0">
                <a:solidFill>
                  <a:srgbClr val="003300"/>
                </a:solidFill>
                <a:latin typeface="+mn-lt"/>
              </a:rPr>
            </a:br>
            <a:r>
              <a:rPr lang="ru-RU" sz="3100" dirty="0" smtClean="0">
                <a:solidFill>
                  <a:srgbClr val="003300"/>
                </a:solidFill>
                <a:latin typeface="+mn-lt"/>
              </a:rPr>
              <a:t>с </a:t>
            </a:r>
            <a:r>
              <a:rPr lang="ru-RU" sz="3100" dirty="0">
                <a:solidFill>
                  <a:srgbClr val="003300"/>
                </a:solidFill>
                <a:latin typeface="+mn-lt"/>
              </a:rPr>
              <a:t>июня и по </a:t>
            </a:r>
            <a:r>
              <a:rPr lang="ru-RU" sz="3100" dirty="0" smtClean="0">
                <a:solidFill>
                  <a:srgbClr val="003300"/>
                </a:solidFill>
                <a:latin typeface="+mn-lt"/>
              </a:rPr>
              <a:t>сентябрь. 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3A3A2F"/>
                </a:solidFill>
              </a:rPr>
              <a:t> </a:t>
            </a:r>
            <a:endParaRPr lang="ru-RU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2636912"/>
            <a:ext cx="5294260" cy="36337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7033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3300"/>
                </a:solidFill>
                <a:latin typeface="+mn-lt"/>
              </a:rPr>
              <a:t>Чем нивяник отличается от ромашки?</a:t>
            </a:r>
            <a:endParaRPr lang="ru-RU" sz="2800" dirty="0">
              <a:solidFill>
                <a:srgbClr val="0033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600200"/>
            <a:ext cx="655272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      </a:t>
            </a:r>
            <a:r>
              <a:rPr lang="ru-RU" sz="2800" dirty="0" smtClean="0">
                <a:solidFill>
                  <a:srgbClr val="008000"/>
                </a:solidFill>
              </a:rPr>
              <a:t>ромашка                     нивяник</a:t>
            </a:r>
          </a:p>
          <a:p>
            <a:pPr marL="0" indent="0" algn="r">
              <a:buNone/>
            </a:pPr>
            <a:r>
              <a:rPr lang="ru-RU" sz="2000" dirty="0" smtClean="0">
                <a:solidFill>
                  <a:srgbClr val="A47D00"/>
                </a:solidFill>
              </a:rPr>
              <a:t>Бело – желтая корзинка крупнее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B050"/>
                </a:solidFill>
              </a:rPr>
              <a:t>Листья разделены на          Листья цельные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B050"/>
                </a:solidFill>
              </a:rPr>
              <a:t> маленькие листочки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Стебель ветвистый             Один стебель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CC9900"/>
                </a:solidFill>
              </a:rPr>
              <a:t>Несколько соцветий           Одна цветочная корзина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Однолетнее растение         Многолетние растение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2828836"/>
            <a:ext cx="2952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3A3A2F"/>
                </a:solidFill>
                <a:latin typeface="Arial"/>
              </a:rPr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3A3A2F"/>
                </a:solidFill>
                <a:latin typeface="Arial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0617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3672408" cy="445050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3300"/>
                </a:solidFill>
                <a:latin typeface="+mn-lt"/>
              </a:rPr>
              <a:t>Нивяник  обладает успокаивающим средством. </a:t>
            </a:r>
            <a:br>
              <a:rPr lang="ru-RU" sz="2800" dirty="0" smtClean="0">
                <a:solidFill>
                  <a:srgbClr val="003300"/>
                </a:solidFill>
                <a:latin typeface="+mn-lt"/>
              </a:rPr>
            </a:br>
            <a:r>
              <a:rPr lang="ru-RU" sz="2800" dirty="0" smtClean="0">
                <a:solidFill>
                  <a:srgbClr val="003300"/>
                </a:solidFill>
                <a:latin typeface="+mn-lt"/>
              </a:rPr>
              <a:t>Применяется при болезнях желудка, простуде, кашле, заболевании глаз, зубной боли, как мочегонное средство.</a:t>
            </a:r>
            <a:endParaRPr lang="ru-RU" sz="2800" dirty="0">
              <a:solidFill>
                <a:srgbClr val="003300"/>
              </a:solidFill>
              <a:latin typeface="+mn-lt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196752"/>
            <a:ext cx="1872208" cy="317461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10906" y="5043714"/>
            <a:ext cx="3995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300"/>
                </a:solidFill>
                <a:ea typeface="+mj-ea"/>
                <a:cs typeface="+mj-cs"/>
              </a:rPr>
              <a:t>В медицине используют </a:t>
            </a:r>
            <a:br>
              <a:rPr lang="ru-RU" sz="2800" dirty="0">
                <a:solidFill>
                  <a:srgbClr val="003300"/>
                </a:solidFill>
                <a:ea typeface="+mj-ea"/>
                <a:cs typeface="+mj-cs"/>
              </a:rPr>
            </a:br>
            <a:r>
              <a:rPr lang="ru-RU" sz="2800" dirty="0">
                <a:solidFill>
                  <a:srgbClr val="003300"/>
                </a:solidFill>
                <a:ea typeface="+mj-ea"/>
                <a:cs typeface="+mj-cs"/>
              </a:rPr>
              <a:t> </a:t>
            </a:r>
            <a:r>
              <a:rPr lang="ru-RU" sz="2800" dirty="0" smtClean="0">
                <a:solidFill>
                  <a:srgbClr val="003300"/>
                </a:solidFill>
                <a:ea typeface="+mj-ea"/>
                <a:cs typeface="+mj-cs"/>
              </a:rPr>
              <a:t>листья</a:t>
            </a:r>
            <a:r>
              <a:rPr lang="ru-RU" sz="2800" dirty="0">
                <a:solidFill>
                  <a:srgbClr val="003300"/>
                </a:solidFill>
                <a:ea typeface="+mj-ea"/>
                <a:cs typeface="+mj-cs"/>
              </a:rPr>
              <a:t>, стебли и цветки.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04248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80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Ромашка луговая –  нивяник.</vt:lpstr>
      <vt:lpstr> Ромашка луговая или нивяник травянистое  растение луга высотой 80-90 см.  </vt:lpstr>
      <vt:lpstr>Нивяник обыкновенный получил свое название от слова «нива»,  означающего «поле», «пашня», «луг».  </vt:lpstr>
      <vt:lpstr>   Этот белоснежный цветок, считается символом солнца,  цветет на протяжении всего лета  с июня и по сентябрь.     </vt:lpstr>
      <vt:lpstr>Чем нивяник отличается от ромашки?</vt:lpstr>
      <vt:lpstr>Нивяник  обладает успокаивающим средством.  Применяется при болезнях желудка, простуде, кашле, заболевании глаз, зубной боли, как мочегонное средство.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Таня</cp:lastModifiedBy>
  <cp:revision>40</cp:revision>
  <dcterms:created xsi:type="dcterms:W3CDTF">2013-07-29T17:42:42Z</dcterms:created>
  <dcterms:modified xsi:type="dcterms:W3CDTF">2016-03-07T13:41:15Z</dcterms:modified>
</cp:coreProperties>
</file>