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2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8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E245E-3E29-4872-97CD-444292423295}" type="datetimeFigureOut">
              <a:rPr lang="ru-RU"/>
              <a:pPr>
                <a:defRPr/>
              </a:pPr>
              <a:t>02.03.2016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2FC4F-CEF2-4EE5-9FCA-4B78A53D75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AB2647-8E9A-489C-83C3-A1B8C5169BB3}" type="datetimeFigureOut">
              <a:rPr lang="ru-RU"/>
              <a:pPr>
                <a:defRPr/>
              </a:pPr>
              <a:t>02.03.2016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A432FF-C588-4D65-8519-2754786CD4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DD7B64-0201-47E1-946C-BC9D4B44836E}" type="datetimeFigureOut">
              <a:rPr lang="ru-RU"/>
              <a:pPr>
                <a:defRPr/>
              </a:pPr>
              <a:t>02.03.2016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35EB91-9C41-4B68-B73A-8CA87827CD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FCCF05-7371-41F8-B83F-18E87F712055}" type="datetimeFigureOut">
              <a:rPr lang="ru-RU"/>
              <a:pPr>
                <a:defRPr/>
              </a:pPr>
              <a:t>02.03.2016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51A3B7-C802-4798-91CA-B87B420AF0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455ECA-6AD0-4CB2-847E-C4A0C0280CD0}" type="datetimeFigureOut">
              <a:rPr lang="ru-RU"/>
              <a:pPr>
                <a:defRPr/>
              </a:pPr>
              <a:t>02.03.2016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FD6499-3BAF-4528-A1C6-F83B673EA9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9C91A9-7C60-4513-A709-A434033A678E}" type="datetimeFigureOut">
              <a:rPr lang="ru-RU"/>
              <a:pPr>
                <a:defRPr/>
              </a:pPr>
              <a:t>02.03.2016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EB78F6-0C96-45C8-B4D2-0829C94E02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2F997C-6535-4BD9-8224-545F560AAEF4}" type="datetimeFigureOut">
              <a:rPr lang="ru-RU"/>
              <a:pPr>
                <a:defRPr/>
              </a:pPr>
              <a:t>02.03.2016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24105C-2072-478B-A19E-DC3A6850C4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9FAF24-5364-4033-A8FC-244661EB3F81}" type="datetimeFigureOut">
              <a:rPr lang="ru-RU"/>
              <a:pPr>
                <a:defRPr/>
              </a:pPr>
              <a:t>02.03.2016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CFC276-4A9E-43AE-90DD-B565BD11E0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0FA1A2-A88E-451E-9F3E-B4ADEA64A2D0}" type="datetimeFigureOut">
              <a:rPr lang="ru-RU"/>
              <a:pPr>
                <a:defRPr/>
              </a:pPr>
              <a:t>02.03.2016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44FD9-2EDE-40AE-9080-760080ECAC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B609F9-5C58-4163-8851-5D7CD1132237}" type="datetimeFigureOut">
              <a:rPr lang="ru-RU"/>
              <a:pPr>
                <a:defRPr/>
              </a:pPr>
              <a:t>02.03.2016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37DAD4-8C7B-4C12-B8C8-E6A58AED07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84F046-BD8D-486F-9EBD-77DD5E09C0D9}" type="datetimeFigureOut">
              <a:rPr lang="ru-RU"/>
              <a:pPr>
                <a:defRPr/>
              </a:pPr>
              <a:t>02.03.2016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89C704-6649-406A-81DF-D9C5FA2572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A05DB9-79EB-4E0F-9BE4-1D8F253CE5F1}" type="datetimeFigureOut">
              <a:rPr lang="ru-RU"/>
              <a:pPr>
                <a:defRPr/>
              </a:pPr>
              <a:t>02.03.2016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F89C47-7D7C-4370-91EC-2BB31F4807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944811E-15DB-4426-87F8-CA8985F22F51}" type="datetimeFigureOut">
              <a:rPr lang="ru-RU"/>
              <a:pPr>
                <a:defRPr/>
              </a:pPr>
              <a:t>02.03.2016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58EF247-C29B-4297-B7BD-046BC361D8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49" r:id="rId12"/>
  </p:sldLayoutIdLst>
  <p:transition spd="med">
    <p:wipe dir="d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prstTxWarp prst="textStop">
              <a:avLst/>
            </a:prstTxWarp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nvex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Ознакомление дошкольников с окружающим миром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4338" name="Содержимое 4" descr="картинка4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71650" y="1957388"/>
            <a:ext cx="5600700" cy="3810000"/>
          </a:xfrm>
        </p:spPr>
      </p:pic>
    </p:spTree>
  </p:cSld>
  <p:clrMapOvr>
    <a:masterClrMapping/>
  </p:clrMapOvr>
  <p:transition spd="slow" advTm="3000"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1600" smtClean="0"/>
              <a:t>. </a:t>
            </a:r>
            <a:r>
              <a:rPr lang="ru-RU" sz="1800" b="1" smtClean="0"/>
              <a:t>Младшие дети прежде всего приобретают так называемые лично-бытовые ориентировки. Они должны знать свое имя, фамилию, возраст, имена, отчества родителей (и воспитателей); ориентироваться в помещении своей квартиры (и группы); знать названия предметов домашнего обихода; различать и называть свойства предметов.</a:t>
            </a:r>
            <a:br>
              <a:rPr lang="ru-RU" sz="1800" b="1" smtClean="0"/>
            </a:br>
            <a:endParaRPr lang="ru-RU" sz="1800" b="1" smtClean="0"/>
          </a:p>
        </p:txBody>
      </p:sp>
      <p:sp>
        <p:nvSpPr>
          <p:cNvPr id="2355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3555" name="Содержимое 10" descr="картинка детей2.jpg"/>
          <p:cNvPicPr>
            <a:picLocks noGrp="1" noChangeAspect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0" y="3357563"/>
            <a:ext cx="4041775" cy="3252787"/>
          </a:xfrm>
        </p:spPr>
      </p:pic>
      <p:pic>
        <p:nvPicPr>
          <p:cNvPr id="23556" name="Содержимое 14" descr="дети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68313" y="1844675"/>
            <a:ext cx="4040187" cy="3033713"/>
          </a:xfrm>
        </p:spPr>
      </p:pic>
    </p:spTree>
  </p:cSld>
  <p:clrMapOvr>
    <a:masterClrMapping/>
  </p:clrMapOvr>
  <p:transition spd="slow" advTm="15000"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24578" name="Текст 3"/>
          <p:cNvSpPr>
            <a:spLocks noGrp="1"/>
          </p:cNvSpPr>
          <p:nvPr>
            <p:ph type="body" sz="half" idx="2"/>
          </p:nvPr>
        </p:nvSpPr>
        <p:spPr>
          <a:xfrm>
            <a:off x="179388" y="692150"/>
            <a:ext cx="3024187" cy="5434013"/>
          </a:xfrm>
        </p:spPr>
        <p:txBody>
          <a:bodyPr/>
          <a:lstStyle/>
          <a:p>
            <a:pPr eaLnBrk="1" hangingPunct="1"/>
            <a:r>
              <a:rPr lang="ru-RU" sz="2400" b="1" smtClean="0"/>
              <a:t>Дети 4—5 лет более основательно усваивают эти представления, получают новые; так, ребенок может знакомиться с другими помещениями детского сада (комнаты других групп, кухня, кабинет врача, заведующей), с домом, в котором он живет.</a:t>
            </a:r>
          </a:p>
        </p:txBody>
      </p:sp>
      <p:pic>
        <p:nvPicPr>
          <p:cNvPr id="24579" name="Содержимое 8" descr="медицинский кабинет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03575" y="404813"/>
            <a:ext cx="3889375" cy="2646362"/>
          </a:xfrm>
        </p:spPr>
      </p:pic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7900" y="3357563"/>
            <a:ext cx="4105275" cy="271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0000">
    <p:cover dir="l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4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52525"/>
          </a:xfrm>
        </p:spPr>
        <p:txBody>
          <a:bodyPr/>
          <a:lstStyle/>
          <a:p>
            <a:pPr eaLnBrk="1" hangingPunct="1"/>
            <a:r>
              <a:rPr lang="ru-RU" sz="1600" b="1" smtClean="0"/>
              <a:t>Постепенно  у детей растет понимание того, что труд носит коллективный характер, что различные виды труда, профессии взаимосвязаны.</a:t>
            </a:r>
            <a:br>
              <a:rPr lang="ru-RU" sz="1600" b="1" smtClean="0"/>
            </a:br>
            <a:r>
              <a:rPr lang="ru-RU" sz="1600" b="1" smtClean="0"/>
              <a:t> Так, представления о труде по пошиву одежды расширяют за счет знаний о том, что одежду шьют не только дома или в ателье, но и на специальных швейных фабриках. Здесь работают люди разных профессий (модельеры придумывают разные фасоны одежды, закройщики раскраивают материал, швеи шьют одежду).  </a:t>
            </a:r>
          </a:p>
        </p:txBody>
      </p:sp>
      <p:pic>
        <p:nvPicPr>
          <p:cNvPr id="25602" name="Содержимое 9" descr="закройщик.jpe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323850" y="2997200"/>
            <a:ext cx="4040188" cy="3648075"/>
          </a:xfrm>
        </p:spPr>
      </p:pic>
      <p:sp>
        <p:nvSpPr>
          <p:cNvPr id="25603" name="Текст 7"/>
          <p:cNvSpPr>
            <a:spLocks noGrp="1"/>
          </p:cNvSpPr>
          <p:nvPr>
            <p:ph type="body" sz="quarter" idx="3"/>
          </p:nvPr>
        </p:nvSpPr>
        <p:spPr>
          <a:xfrm>
            <a:off x="4716463" y="1484313"/>
            <a:ext cx="4041775" cy="639762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5604" name="Содержимое 10" descr="фабрика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4787900" y="1773238"/>
            <a:ext cx="4041775" cy="3030537"/>
          </a:xfrm>
        </p:spPr>
      </p:pic>
    </p:spTree>
  </p:cSld>
  <p:clrMapOvr>
    <a:masterClrMapping/>
  </p:clrMapOvr>
  <p:transition spd="slow" advTm="21000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Текст 8"/>
          <p:cNvSpPr>
            <a:spLocks noGrp="1"/>
          </p:cNvSpPr>
          <p:nvPr>
            <p:ph type="body" sz="half" idx="1"/>
          </p:nvPr>
        </p:nvSpPr>
        <p:spPr>
          <a:xfrm>
            <a:off x="179388" y="476250"/>
            <a:ext cx="3097212" cy="5976938"/>
          </a:xfrm>
        </p:spPr>
        <p:txBody>
          <a:bodyPr/>
          <a:lstStyle/>
          <a:p>
            <a:pPr eaLnBrk="1" hangingPunct="1"/>
            <a:r>
              <a:rPr lang="ru-RU" sz="1600" b="1" smtClean="0"/>
              <a:t>Чтобы эти люди могли работать, нужны разные материалы. Колхозники выращивают лен, хлопок, разводят овец, с которых стригут шерсть. Собранные лен, хлопок, шерсть погружают на машины, поезда, самолеты и привозят на специальные фабрики, там из них делают нитки, ткани. Потом ткани доставляют на швейные фабрики и шьют одежду. А готовые вещи (пальто, платья, брюки) везут в магазин, где их покупают взрослые для себя и детей. К этому можно добавить сведения об использовании разных машин (станков, швейных машин, тракторов, комбайнов, автомобилей и др.), которые делают рабочие на разных заводах</a:t>
            </a:r>
          </a:p>
        </p:txBody>
      </p:sp>
      <p:pic>
        <p:nvPicPr>
          <p:cNvPr id="26626" name="Содержимое 12" descr="текстиль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3203575" y="2565400"/>
            <a:ext cx="3384550" cy="2185988"/>
          </a:xfrm>
        </p:spPr>
      </p:pic>
      <p:pic>
        <p:nvPicPr>
          <p:cNvPr id="26627" name="Содержимое 13" descr="ткани.jpg"/>
          <p:cNvPicPr>
            <a:picLocks noGrp="1" noChangeAspect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6192838" y="4797425"/>
            <a:ext cx="2951162" cy="1844675"/>
          </a:xfrm>
        </p:spPr>
      </p:pic>
      <p:pic>
        <p:nvPicPr>
          <p:cNvPr id="2662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59113" y="260350"/>
            <a:ext cx="1657350" cy="221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3" descr="C:\Users\FooTboLisT\Documents\комбайн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76825" y="404813"/>
            <a:ext cx="3111500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22000">
    <p:pull dir="l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5"/>
          <p:cNvSpPr>
            <a:spLocks noGrp="1"/>
          </p:cNvSpPr>
          <p:nvPr>
            <p:ph type="title"/>
          </p:nvPr>
        </p:nvSpPr>
        <p:spPr>
          <a:xfrm>
            <a:off x="395288" y="620713"/>
            <a:ext cx="8291512" cy="796925"/>
          </a:xfrm>
        </p:spPr>
        <p:txBody>
          <a:bodyPr/>
          <a:lstStyle/>
          <a:p>
            <a:pPr eaLnBrk="1" hangingPunct="1"/>
            <a:r>
              <a:rPr lang="ru-RU" sz="1600" smtClean="0"/>
              <a:t> </a:t>
            </a:r>
            <a:r>
              <a:rPr lang="ru-RU" sz="1600" b="1" smtClean="0"/>
              <a:t>Обращая внимание 6—7-летних детей на это и при знакомстве с некоторыми другими видами труда, необходимо подчеркивать добросовестное отношение взрослых к работе, желание сделать ее лучше. Так постепенно подводятся дети к пониманию характерных черт труда человека. Они узнают, что любой труд в нашей стране почетен и полезен. За хорошую работу людей награждают грамотами, медалями, орденами. Все эти знания — хорошая основа для воспитания у детей уважения к трудящемуся человеку, бережного отношения к труду людей и всему, что сделано ими.</a:t>
            </a:r>
          </a:p>
        </p:txBody>
      </p:sp>
      <p:pic>
        <p:nvPicPr>
          <p:cNvPr id="27650" name="Содержимое 7" descr="награда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9388" y="1916113"/>
            <a:ext cx="5900737" cy="3776662"/>
          </a:xfrm>
        </p:spPr>
      </p:pic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67475" y="4076700"/>
            <a:ext cx="2492375" cy="245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20000"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Текст 3"/>
          <p:cNvSpPr>
            <a:spLocks noGrp="1"/>
          </p:cNvSpPr>
          <p:nvPr>
            <p:ph type="body" sz="half" idx="2"/>
          </p:nvPr>
        </p:nvSpPr>
        <p:spPr>
          <a:xfrm>
            <a:off x="468313" y="549275"/>
            <a:ext cx="3008312" cy="5576888"/>
          </a:xfrm>
        </p:spPr>
        <p:txBody>
          <a:bodyPr/>
          <a:lstStyle/>
          <a:p>
            <a:pPr eaLnBrk="1" hangingPunct="1"/>
            <a:r>
              <a:rPr lang="ru-RU" sz="1600" b="1" smtClean="0"/>
              <a:t>Богатство и широта представлений ребенка о явлениях природы и общественной жизни, о мире вещей, созданных руками человека, во многом определяют умственное (как и нравственное) развитие детей. Из своих представлений об окружающем ребенок черпает сведения, полезные для игр и занятий, эти представления накладывают отпечаток на его отношения со сверстниками и взрослыми. Чем правильнее и ярче будут впечатления детей, чем больше они будут знать, тем интереснее и содержательнее будет их жизнь.</a:t>
            </a:r>
          </a:p>
          <a:p>
            <a:pPr eaLnBrk="1" hangingPunct="1"/>
            <a:endParaRPr lang="ru-RU" sz="1600" smtClean="0"/>
          </a:p>
        </p:txBody>
      </p:sp>
      <p:pic>
        <p:nvPicPr>
          <p:cNvPr id="15362" name="Содержимое 4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708400" y="836613"/>
            <a:ext cx="5111750" cy="4752975"/>
          </a:xfrm>
        </p:spPr>
      </p:pic>
    </p:spTree>
  </p:cSld>
  <p:clrMapOvr>
    <a:masterClrMapping/>
  </p:clrMapOvr>
  <p:transition spd="med" advTm="20000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1143000"/>
          </a:xfrm>
        </p:spPr>
        <p:txBody>
          <a:bodyPr/>
          <a:lstStyle/>
          <a:p>
            <a:pPr eaLnBrk="1" hangingPunct="1"/>
            <a:r>
              <a:rPr lang="ru-RU" sz="2400" b="1" smtClean="0"/>
              <a:t>В детском саду ознакомление с окружающим— это, по сути, самостоятельный предмет обучения. Он систематически проводится и на специальных занятиях:</a:t>
            </a:r>
            <a:br>
              <a:rPr lang="ru-RU" sz="2400" b="1" smtClean="0"/>
            </a:br>
            <a:r>
              <a:rPr lang="ru-RU" sz="2400" b="1" u="sng" smtClean="0"/>
              <a:t>экскурсии</a:t>
            </a:r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54163" y="1600200"/>
            <a:ext cx="6035675" cy="4525963"/>
          </a:xfrm>
        </p:spPr>
      </p:pic>
    </p:spTree>
  </p:cSld>
  <p:clrMapOvr>
    <a:masterClrMapping/>
  </p:clrMapOvr>
  <p:transition spd="slow" advTm="7000">
    <p:pull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u="sng" smtClean="0"/>
              <a:t> беседы, чтение и рассказывание педагога</a:t>
            </a:r>
          </a:p>
        </p:txBody>
      </p:sp>
      <p:pic>
        <p:nvPicPr>
          <p:cNvPr id="17410" name="Содержимое 7" descr="воспитатель1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54163" y="1600200"/>
            <a:ext cx="6035675" cy="4525963"/>
          </a:xfrm>
        </p:spPr>
      </p:pic>
    </p:spTree>
  </p:cSld>
  <p:clrMapOvr>
    <a:masterClrMapping/>
  </p:clrMapOvr>
  <p:transition spd="slow" advTm="3000">
    <p:pull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b="1" u="sng" smtClean="0"/>
              <a:t>Наблюдений,</a:t>
            </a:r>
          </a:p>
        </p:txBody>
      </p:sp>
      <p:pic>
        <p:nvPicPr>
          <p:cNvPr id="18434" name="Содержимое 9" descr="наблюдение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63663" y="1600200"/>
            <a:ext cx="6416675" cy="4525963"/>
          </a:xfrm>
        </p:spPr>
      </p:pic>
    </p:spTree>
  </p:cSld>
  <p:clrMapOvr>
    <a:masterClrMapping/>
  </p:clrMapOvr>
  <p:transition spd="slow" advTm="3000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 </a:t>
            </a:r>
            <a:r>
              <a:rPr lang="ru-RU" sz="3200" b="1" u="sng" smtClean="0"/>
              <a:t>рассматривание картин(картинок), показ диафильмов и в ходе обучающих игр</a:t>
            </a:r>
          </a:p>
        </p:txBody>
      </p:sp>
      <p:sp>
        <p:nvSpPr>
          <p:cNvPr id="19458" name="Текст 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9459" name="Содержимое 8" descr="игра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643438" y="3573463"/>
            <a:ext cx="4040187" cy="3044825"/>
          </a:xfrm>
        </p:spPr>
      </p:pic>
      <p:pic>
        <p:nvPicPr>
          <p:cNvPr id="19460" name="Содержимое 13" descr="чтение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395288" y="1484313"/>
            <a:ext cx="4041775" cy="3032125"/>
          </a:xfrm>
        </p:spPr>
      </p:pic>
    </p:spTree>
  </p:cSld>
  <p:clrMapOvr>
    <a:masterClrMapping/>
  </p:clrMapOvr>
  <p:transition spd="slow" advTm="5000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>
          <a:xfrm>
            <a:off x="395288" y="-315913"/>
            <a:ext cx="8302625" cy="2016126"/>
          </a:xfrm>
        </p:spPr>
        <p:txBody>
          <a:bodyPr/>
          <a:lstStyle/>
          <a:p>
            <a:pPr eaLnBrk="1" hangingPunct="1"/>
            <a:r>
              <a:rPr lang="ru-RU" sz="1800" smtClean="0"/>
              <a:t> </a:t>
            </a:r>
            <a:r>
              <a:rPr lang="ru-RU" sz="1800" b="1" smtClean="0"/>
              <a:t>Мало научить детей различать цвет, форму и другие внешние свойства предметов. Задача еще и в том, чтобы в доступной форме показать: в каждой вещи заложен общественный труд, в ее создании участвовали люди разных профессий; труд взрослых нужен другим</a:t>
            </a:r>
          </a:p>
        </p:txBody>
      </p:sp>
      <p:pic>
        <p:nvPicPr>
          <p:cNvPr id="20482" name="Содержимое 4" descr="рисунок швея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341438"/>
            <a:ext cx="3384550" cy="2339975"/>
          </a:xfrm>
        </p:spPr>
      </p:pic>
      <p:pic>
        <p:nvPicPr>
          <p:cNvPr id="20483" name="Содержимое 5" descr="картинка плотника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2987675" y="2781300"/>
            <a:ext cx="3529013" cy="2597150"/>
          </a:xfrm>
        </p:spPr>
      </p:pic>
      <p:pic>
        <p:nvPicPr>
          <p:cNvPr id="20484" name="Picture 2" descr="C:\Users\FooTboLisT\Documents\рисунок токарь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14988" y="4149725"/>
            <a:ext cx="3529012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0000">
    <p:whee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2"/>
          <p:cNvSpPr>
            <a:spLocks noGrp="1"/>
          </p:cNvSpPr>
          <p:nvPr>
            <p:ph type="title"/>
          </p:nvPr>
        </p:nvSpPr>
        <p:spPr>
          <a:xfrm>
            <a:off x="539750" y="0"/>
            <a:ext cx="8147050" cy="2133600"/>
          </a:xfrm>
        </p:spPr>
        <p:txBody>
          <a:bodyPr/>
          <a:lstStyle/>
          <a:p>
            <a:pPr eaLnBrk="1" hangingPunct="1"/>
            <a:r>
              <a:rPr lang="ru-RU" sz="1800" b="1" smtClean="0"/>
              <a:t> Детей следует знакомить с достаточно широким кругом явлений, характеризующих нашу действительность. Одни из них (труд взрослых, средства связи и передвижений. проходят через все дошкольные годы, но представления о них расширяются и углубляются в зависимости от возрастных возможностей. Так, дети 3—5 лет усваивают в основном конкретные знания об отдельных видах труда родителей и тех взрослых, работу которых они могут наблюдать.</a:t>
            </a:r>
            <a:r>
              <a:rPr lang="ru-RU" sz="1600" b="1" smtClean="0"/>
              <a:t/>
            </a:r>
            <a:br>
              <a:rPr lang="ru-RU" sz="1600" b="1" smtClean="0"/>
            </a:br>
            <a:endParaRPr lang="ru-RU" sz="1600" b="1" smtClean="0"/>
          </a:p>
        </p:txBody>
      </p:sp>
      <p:pic>
        <p:nvPicPr>
          <p:cNvPr id="21506" name="Содержимое 16" descr="врач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787900" y="2492375"/>
            <a:ext cx="4038600" cy="4033838"/>
          </a:xfrm>
        </p:spPr>
      </p:pic>
      <p:pic>
        <p:nvPicPr>
          <p:cNvPr id="21507" name="Picture 2" descr="C:\Users\FooTboLisT\Documents\дворник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1916113"/>
            <a:ext cx="3600450" cy="331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20000">
    <p:strips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1800" smtClean="0"/>
              <a:t> </a:t>
            </a:r>
            <a:r>
              <a:rPr lang="ru-RU" sz="2000" b="1" smtClean="0"/>
              <a:t>Дети старшего возраста овладевают знаниями более общими: о групповом, коллективном характере труда (строителей, колхозников, работников транспорта), его общественной значимости.</a:t>
            </a:r>
            <a:r>
              <a:rPr lang="ru-RU" sz="1800" smtClean="0"/>
              <a:t/>
            </a:r>
            <a:br>
              <a:rPr lang="ru-RU" sz="1800" smtClean="0"/>
            </a:br>
            <a:endParaRPr lang="ru-RU" sz="1800" smtClean="0"/>
          </a:p>
        </p:txBody>
      </p:sp>
      <p:pic>
        <p:nvPicPr>
          <p:cNvPr id="22530" name="Содержимое 4" descr="автобус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0825" y="1773238"/>
            <a:ext cx="4038600" cy="3028950"/>
          </a:xfrm>
        </p:spPr>
      </p:pic>
      <p:pic>
        <p:nvPicPr>
          <p:cNvPr id="22531" name="Содержимое 5" descr="колхознинки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159375" y="1600200"/>
            <a:ext cx="3016250" cy="4525963"/>
          </a:xfrm>
        </p:spPr>
      </p:pic>
    </p:spTree>
  </p:cSld>
  <p:clrMapOvr>
    <a:masterClrMapping/>
  </p:clrMapOvr>
  <p:transition spd="slow" advTm="10000"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</TotalTime>
  <Words>515</Words>
  <Application>Microsoft Office PowerPoint</Application>
  <PresentationFormat>Экран (4:3)</PresentationFormat>
  <Paragraphs>14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Arial</vt:lpstr>
      <vt:lpstr>Calibri</vt:lpstr>
      <vt:lpstr>Тема Office</vt:lpstr>
      <vt:lpstr>Слайд 1</vt:lpstr>
      <vt:lpstr>Слайд 2</vt:lpstr>
      <vt:lpstr>В детском саду ознакомление с окружающим— это, по сути, самостоятельный предмет обучения. Он систематически проводится и на специальных занятиях: экскурсии</vt:lpstr>
      <vt:lpstr> беседы, чтение и рассказывание педагога</vt:lpstr>
      <vt:lpstr>Наблюдений,</vt:lpstr>
      <vt:lpstr> рассматривание картин(картинок), показ диафильмов и в ходе обучающих игр</vt:lpstr>
      <vt:lpstr> Мало научить детей различать цвет, форму и другие внешние свойства предметов. Задача еще и в том, чтобы в доступной форме показать: в каждой вещи заложен общественный труд, в ее создании участвовали люди разных профессий; труд взрослых нужен другим</vt:lpstr>
      <vt:lpstr> Детей следует знакомить с достаточно широким кругом явлений, характеризующих нашу действительность. Одни из них (труд взрослых, средства связи и передвижений. проходят через все дошкольные годы, но представления о них расширяются и углубляются в зависимости от возрастных возможностей. Так, дети 3—5 лет усваивают в основном конкретные знания об отдельных видах труда родителей и тех взрослых, работу которых они могут наблюдать. </vt:lpstr>
      <vt:lpstr> Дети старшего возраста овладевают знаниями более общими: о групповом, коллективном характере труда (строителей, колхозников, работников транспорта), его общественной значимости. </vt:lpstr>
      <vt:lpstr>. Младшие дети прежде всего приобретают так называемые лично-бытовые ориентировки. Они должны знать свое имя, фамилию, возраст, имена, отчества родителей (и воспитателей); ориентироваться в помещении своей квартиры (и группы); знать названия предметов домашнего обихода; различать и называть свойства предметов. </vt:lpstr>
      <vt:lpstr> </vt:lpstr>
      <vt:lpstr>Постепенно  у детей растет понимание того, что труд носит коллективный характер, что различные виды труда, профессии взаимосвязаны.  Так, представления о труде по пошиву одежды расширяют за счет знаний о том, что одежду шьют не только дома или в ателье, но и на специальных швейных фабриках. Здесь работают люди разных профессий (модельеры придумывают разные фасоны одежды, закройщики раскраивают материал, швеи шьют одежду).  </vt:lpstr>
      <vt:lpstr>Слайд 13</vt:lpstr>
      <vt:lpstr> Обращая внимание 6—7-летних детей на это и при знакомстве с некоторыми другими видами труда, необходимо подчеркивать добросовестное отношение взрослых к работе, желание сделать ее лучше. Так постепенно подводятся дети к пониманию характерных черт труда человека. Они узнают, что любой труд в нашей стране почетен и полезен. За хорошую работу людей награждают грамотами, медалями, орденами. Все эти знания — хорошая основа для воспитания у детей уважения к трудящемуся человеку, бережного отношения к труду людей и всему, что сделано ими.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Ознакомление дошкольников с окружающим миром</dc:title>
  <dc:creator>FooTboLisT</dc:creator>
  <cp:lastModifiedBy>USER</cp:lastModifiedBy>
  <cp:revision>24</cp:revision>
  <dcterms:created xsi:type="dcterms:W3CDTF">2011-11-09T16:09:15Z</dcterms:created>
  <dcterms:modified xsi:type="dcterms:W3CDTF">2016-03-02T13:45:47Z</dcterms:modified>
</cp:coreProperties>
</file>