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0" r:id="rId3"/>
    <p:sldId id="261" r:id="rId4"/>
    <p:sldId id="262" r:id="rId5"/>
    <p:sldId id="256" r:id="rId6"/>
    <p:sldId id="257" r:id="rId7"/>
    <p:sldId id="258" r:id="rId8"/>
    <p:sldId id="259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238ADA-E4C5-43CD-A3A2-560859745E41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16C971-5F00-4B19-B64E-8B4464AA9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CAC6-4652-4BDA-99AD-1E3A6A32EF9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7B25-7B99-49F5-B0E8-F3BC93276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76A0-13A6-4941-9018-50E0A0D1BBEC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772F-C565-4837-9FFE-1C2DDB0A5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EB28-1453-46FF-A95E-1F4BDB53F287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06D5-8135-40EC-8E65-F3D04815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0F9E08-BA6F-49ED-8120-3C4652BABA85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00FDF-E6EE-4F67-B818-C01A89124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46B06-9756-4624-A74A-17B494DB082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81EF9-F61F-407E-A4BD-C58ECB921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ED53D0-11B8-41C8-943F-8B70045935D7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757AC5-75FD-40C6-82EC-565FE8B6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5D805-3CB1-43B3-AC98-D14121F76E67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919E83-16D3-4B87-9553-DEDBEC2B1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C3C5-735D-4CBA-9D6F-CA529E1EF98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33CC-A2C8-4DD4-9101-E2C2C141F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905F23-B4A2-4946-90FD-66780E72CE9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70833-5817-44BB-AEB8-B4E5682AE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0FE426-8A97-49A2-A773-AF3E0230B99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553A159-903C-4C08-98A6-12EDB7B3B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829D842-4586-4DCB-8F52-49E122178742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A253338-C2D7-4A5A-B063-84B3E1C99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2" r:id="rId2"/>
    <p:sldLayoutId id="2147483757" r:id="rId3"/>
    <p:sldLayoutId id="2147483758" r:id="rId4"/>
    <p:sldLayoutId id="2147483759" r:id="rId5"/>
    <p:sldLayoutId id="2147483760" r:id="rId6"/>
    <p:sldLayoutId id="2147483753" r:id="rId7"/>
    <p:sldLayoutId id="2147483761" r:id="rId8"/>
    <p:sldLayoutId id="2147483762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accent1"/>
                </a:solidFill>
                <a:effectLst/>
                <a:latin typeface="Arial" charset="0"/>
              </a:rPr>
              <a:t>Прочитайте слова: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b="1" smtClean="0">
                <a:latin typeface="Times New Roman" pitchFamily="18" charset="0"/>
              </a:rPr>
              <a:t>Жили-были</a:t>
            </a:r>
          </a:p>
          <a:p>
            <a:r>
              <a:rPr lang="ru-RU" sz="4400" b="1" smtClean="0">
                <a:latin typeface="Times New Roman" pitchFamily="18" charset="0"/>
              </a:rPr>
              <a:t>Живут поживают и добра наживают</a:t>
            </a:r>
          </a:p>
          <a:p>
            <a:r>
              <a:rPr lang="ru-RU" sz="4400" b="1" smtClean="0">
                <a:latin typeface="Times New Roman" pitchFamily="18" charset="0"/>
              </a:rPr>
              <a:t>В некотором царстве…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5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Основная мысль этой сказки?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</a:rPr>
              <a:t>Самое дорогое в жизни – </a:t>
            </a:r>
            <a:r>
              <a:rPr lang="ru-RU" sz="4400" b="1" dirty="0" smtClean="0">
                <a:latin typeface="Times New Roman" pitchFamily="18" charset="0"/>
              </a:rPr>
              <a:t>материальные ценности.</a:t>
            </a:r>
          </a:p>
          <a:p>
            <a:r>
              <a:rPr lang="ru-RU" sz="4400" dirty="0" smtClean="0">
                <a:latin typeface="Times New Roman" pitchFamily="18" charset="0"/>
              </a:rPr>
              <a:t>Самое дорогое в жизни – </a:t>
            </a:r>
            <a:r>
              <a:rPr lang="ru-RU" sz="4400" b="1" dirty="0" smtClean="0">
                <a:latin typeface="Times New Roman" pitchFamily="18" charset="0"/>
              </a:rPr>
              <a:t>здоровье.</a:t>
            </a:r>
          </a:p>
          <a:p>
            <a:r>
              <a:rPr lang="ru-RU" sz="4400" dirty="0" smtClean="0">
                <a:latin typeface="Times New Roman" pitchFamily="18" charset="0"/>
              </a:rPr>
              <a:t>Самое дорогое в жизни – </a:t>
            </a:r>
            <a:r>
              <a:rPr lang="ru-RU" sz="4400" b="1" dirty="0" smtClean="0">
                <a:latin typeface="Times New Roman" pitchFamily="18" charset="0"/>
              </a:rPr>
              <a:t>умение трудиться.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60648"/>
            <a:ext cx="5598368" cy="649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Купить можно много: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Игрушку, компьютер,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Смешного бульдога,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Стремительный скутер,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Коралловый остров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(Хоть это и сложно),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 только здоровье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Купить невозможно.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Оно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нам по жизни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Всегда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пригодится.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Заботливо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надо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К 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нему относиться.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С каким произведением познакомились на уроке?</a:t>
            </a:r>
          </a:p>
          <a:p>
            <a:r>
              <a:rPr lang="ru-RU" sz="4000" smtClean="0">
                <a:latin typeface="Times New Roman" pitchFamily="18" charset="0"/>
              </a:rPr>
              <a:t>Чему учились на уроке?</a:t>
            </a:r>
          </a:p>
          <a:p>
            <a:r>
              <a:rPr lang="ru-RU" sz="4000" smtClean="0">
                <a:latin typeface="Times New Roman" pitchFamily="18" charset="0"/>
              </a:rPr>
              <a:t>Какие жизненные выводы сделали для себя?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411413" y="404813"/>
            <a:ext cx="734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chemeClr val="accent1"/>
                </a:solidFill>
                <a:latin typeface="Times New Roman" pitchFamily="18" charset="0"/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55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smtClean="0">
                <a:latin typeface="Times New Roman" pitchFamily="18" charset="0"/>
              </a:rPr>
              <a:t>С.72-75 читать выразительно.</a:t>
            </a:r>
          </a:p>
          <a:p>
            <a:r>
              <a:rPr lang="ru-RU" sz="4400" smtClean="0">
                <a:latin typeface="Times New Roman" pitchFamily="18" charset="0"/>
              </a:rPr>
              <a:t>ТПО с.40-41 учиться читать по ролям.(инд.задание)</a:t>
            </a:r>
          </a:p>
          <a:p>
            <a:r>
              <a:rPr lang="ru-RU" sz="4400" smtClean="0">
                <a:latin typeface="Times New Roman" pitchFamily="18" charset="0"/>
              </a:rPr>
              <a:t>Вопрос №4 – выполнить по желанию (мини-сочинение)</a:t>
            </a:r>
          </a:p>
          <a:p>
            <a:pPr>
              <a:buFont typeface="Wingdings 3" pitchFamily="18" charset="2"/>
              <a:buNone/>
            </a:pPr>
            <a:endParaRPr lang="ru-RU" sz="440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4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7345363" cy="1700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4624" y="1700213"/>
            <a:ext cx="9937751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7200" dirty="0">
                <a:latin typeface="Times New Roman" pitchFamily="18" charset="0"/>
              </a:rPr>
              <a:t>         </a:t>
            </a:r>
            <a:r>
              <a:rPr lang="en-US" sz="7200" dirty="0">
                <a:latin typeface="Times New Roman" pitchFamily="18" charset="0"/>
              </a:rPr>
              <a:t>     </a:t>
            </a:r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</a:rPr>
              <a:t>Тема урока:</a:t>
            </a:r>
          </a:p>
          <a:p>
            <a:r>
              <a:rPr lang="ru-RU" sz="7200" dirty="0">
                <a:latin typeface="Times New Roman" pitchFamily="18" charset="0"/>
              </a:rPr>
              <a:t>       </a:t>
            </a:r>
            <a:r>
              <a:rPr lang="ru-RU" sz="6000" dirty="0">
                <a:latin typeface="Times New Roman" pitchFamily="18" charset="0"/>
              </a:rPr>
              <a:t>русская народная сказка </a:t>
            </a:r>
          </a:p>
          <a:p>
            <a:r>
              <a:rPr lang="ru-RU" sz="7200" dirty="0">
                <a:latin typeface="Times New Roman" pitchFamily="18" charset="0"/>
              </a:rPr>
              <a:t>           </a:t>
            </a: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7200" dirty="0" smtClean="0">
                <a:solidFill>
                  <a:schemeClr val="accent1"/>
                </a:solidFill>
                <a:latin typeface="Times New Roman" pitchFamily="18" charset="0"/>
              </a:rPr>
              <a:t>Самое дорогое»</a:t>
            </a:r>
            <a:endParaRPr lang="ru-RU" sz="72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908050"/>
            <a:ext cx="7848600" cy="502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5400">
                <a:solidFill>
                  <a:schemeClr val="accent1"/>
                </a:solidFill>
                <a:latin typeface="Times New Roman" pitchFamily="18" charset="0"/>
              </a:rPr>
              <a:t>Объясни слова:</a:t>
            </a:r>
          </a:p>
          <a:p>
            <a:pPr>
              <a:buFont typeface="Arial" charset="0"/>
              <a:buChar char="•"/>
            </a:pPr>
            <a:r>
              <a:rPr lang="ru-RU" sz="5400">
                <a:latin typeface="Times New Roman" pitchFamily="18" charset="0"/>
              </a:rPr>
              <a:t>в глухой деревушке</a:t>
            </a:r>
          </a:p>
          <a:p>
            <a:pPr>
              <a:buFont typeface="Arial" charset="0"/>
              <a:buChar char="•"/>
            </a:pPr>
            <a:r>
              <a:rPr lang="ru-RU" sz="5400">
                <a:latin typeface="Times New Roman" pitchFamily="18" charset="0"/>
              </a:rPr>
              <a:t>ивовые прутья</a:t>
            </a:r>
          </a:p>
          <a:p>
            <a:pPr>
              <a:buFont typeface="Arial" charset="0"/>
              <a:buChar char="•"/>
            </a:pPr>
            <a:r>
              <a:rPr lang="ru-RU" sz="5400">
                <a:latin typeface="Times New Roman" pitchFamily="18" charset="0"/>
              </a:rPr>
              <a:t>прялка</a:t>
            </a:r>
          </a:p>
          <a:p>
            <a:pPr>
              <a:buFont typeface="Arial" charset="0"/>
              <a:buChar char="•"/>
            </a:pPr>
            <a:r>
              <a:rPr lang="ru-RU" sz="5400">
                <a:latin typeface="Times New Roman" pitchFamily="18" charset="0"/>
              </a:rPr>
              <a:t>кормиться</a:t>
            </a:r>
          </a:p>
          <a:p>
            <a:pPr>
              <a:buFont typeface="Arial" charset="0"/>
              <a:buChar char="•"/>
            </a:pPr>
            <a:endParaRPr lang="ru-RU" sz="5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150" y="0"/>
            <a:ext cx="78486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  <a:latin typeface="Times New Roman" pitchFamily="18" charset="0"/>
              </a:rPr>
              <a:t>Работа в группах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79388" y="765175"/>
            <a:ext cx="91455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Найдите в тексте и прочитайте.</a:t>
            </a:r>
          </a:p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группа :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Где жили старик со старухой и чем занимались?</a:t>
            </a:r>
          </a:p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группа: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Для чего старик пошёл в лес?</a:t>
            </a:r>
          </a:p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группа: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Кого встретил старик в лесу? Как выглядел этот персонаж?</a:t>
            </a:r>
          </a:p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группа: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Что попросил старик у Лесного деда?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Что, по мнению старика, главное в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1313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867400" y="5732463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Художник Г. Коптелова.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3249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084888" y="5876925"/>
            <a:ext cx="248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Художник Г. Коптелова.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300788" y="6237288"/>
            <a:ext cx="248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Художник Г. Коптелова.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5" y="-212725"/>
            <a:ext cx="9248775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300788" y="6165850"/>
            <a:ext cx="248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Художник Г. Коптелова.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-323850" y="26035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900" smtClean="0">
                <a:solidFill>
                  <a:schemeClr val="accent1"/>
                </a:solidFill>
                <a:effectLst/>
              </a:rPr>
              <a:t>           Работа в парах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b="1" smtClean="0">
                <a:latin typeface="Times New Roman" pitchFamily="18" charset="0"/>
              </a:rPr>
              <a:t>В ТПО с.40 – обозначьте слова деда и бабы. Прочитайте диалог по ролям.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</TotalTime>
  <Words>222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Прочитайте слова: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Работа в парах</vt:lpstr>
      <vt:lpstr>Основная мысль этой сказки?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Смирнова</cp:lastModifiedBy>
  <cp:revision>11</cp:revision>
  <dcterms:created xsi:type="dcterms:W3CDTF">2012-09-05T07:14:25Z</dcterms:created>
  <dcterms:modified xsi:type="dcterms:W3CDTF">2016-03-02T11:16:33Z</dcterms:modified>
</cp:coreProperties>
</file>