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61" r:id="rId5"/>
    <p:sldId id="262" r:id="rId6"/>
    <p:sldId id="256" r:id="rId7"/>
    <p:sldId id="263" r:id="rId8"/>
    <p:sldId id="25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F19"/>
    <a:srgbClr val="516529"/>
    <a:srgbClr val="647D33"/>
    <a:srgbClr val="D95301"/>
    <a:srgbClr val="EC9802"/>
    <a:srgbClr val="D88C02"/>
    <a:srgbClr val="ED5B01"/>
    <a:srgbClr val="FDA4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596" y="296652"/>
            <a:ext cx="7920000" cy="900113"/>
          </a:xfrm>
        </p:spPr>
        <p:txBody>
          <a:bodyPr/>
          <a:lstStyle>
            <a:lvl1pPr>
              <a:defRPr sz="6000" b="0" baseline="0">
                <a:solidFill>
                  <a:schemeClr val="bg2">
                    <a:lumMod val="25000"/>
                  </a:schemeClr>
                </a:solidFill>
                <a:latin typeface="Cassandra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935596" y="1593342"/>
            <a:ext cx="7920000" cy="4248000"/>
          </a:xfr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  <a:lvl2pPr marL="108000" indent="0">
              <a:buNone/>
              <a:defRPr/>
            </a:lvl2pPr>
            <a:lvl3pPr marL="108000" indent="0">
              <a:buNone/>
              <a:defRPr/>
            </a:lvl3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sihotesti.ru/gloss/tag/chutkost/" TargetMode="External"/><Relationship Id="rId2" Type="http://schemas.openxmlformats.org/officeDocument/2006/relationships/hyperlink" Target="https://yandex.ru/images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1571604" y="1643050"/>
            <a:ext cx="7572396" cy="33051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Урок литературного чтения,</a:t>
            </a:r>
            <a:b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</a:b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приуроченный к празднику 8 марта.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i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Б. А. Емельянов «Мамины руки»;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Н. М. Артюхова «Трудный вечер»</a:t>
            </a: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/>
            </a:r>
            <a:b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</a:br>
            <a:endParaRPr lang="ru-RU" sz="1400" b="1" i="1" dirty="0" smtClean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3 класс УМК «Гармония»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/>
            </a:r>
            <a:b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</a:b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5" name="Подзаголовок 4"/>
          <p:cNvSpPr txBox="1">
            <a:spLocks/>
          </p:cNvSpPr>
          <p:nvPr/>
        </p:nvSpPr>
        <p:spPr>
          <a:xfrm>
            <a:off x="4714876" y="5214950"/>
            <a:ext cx="4000528" cy="1157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Подготовила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: учитель 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начальных классов</a:t>
            </a:r>
          </a:p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Пакуть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Е.А.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 bwMode="auto">
          <a:xfrm>
            <a:off x="2428860" y="285728"/>
            <a:ext cx="6013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Wingdings 2" pitchFamily="18" charset="2"/>
              <a:buNone/>
              <a:defRPr/>
            </a:pPr>
            <a:r>
              <a:rPr lang="ru-RU" b="1" i="1" u="sng" dirty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  <a:cs typeface="Arial" pitchFamily="34" charset="0"/>
              </a:rPr>
              <a:t>МКОУ «Медвежьегорская СОШ №3»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2857488" y="1000108"/>
            <a:ext cx="285748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родителей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429124" y="3286124"/>
            <a:ext cx="285748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тот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071934" y="2643182"/>
            <a:ext cx="285748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Кто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5429256" y="4071942"/>
            <a:ext cx="285748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почитает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6000760" y="5000636"/>
            <a:ext cx="285748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вовек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3071802" y="1785926"/>
            <a:ext cx="357186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не погибает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7358082" y="1285860"/>
            <a:ext cx="114300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,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8000992" y="3071810"/>
            <a:ext cx="1143008" cy="1090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.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C -0.01232 -0.00925 -0.02361 -0.0199 -0.03715 -0.0243 C -0.04427 -0.02962 -0.05156 -0.03217 -0.05816 -0.03865 C -0.06458 -0.053 -0.0743 -0.06296 -0.08073 -0.07708 C -0.08732 -0.09189 -0.09132 -0.11018 -0.10156 -0.12037 C -0.10903 -0.14212 -0.10555 -0.13333 -0.11128 -0.14699 C -0.11302 -0.16875 -0.11493 -0.18981 -0.11614 -0.21157 C -0.11528 -0.23796 -0.11701 -0.26805 -0.10642 -0.29097 C -0.10486 -0.29861 -0.10399 -0.30671 -0.1 -0.31273 C -0.08837 -0.32939 -0.10225 -0.303 -0.09028 -0.32476 C -0.08593 -0.3324 -0.08941 -0.33194 -0.08559 -0.33194 " pathEditMode="relative" rAng="0" ptsTypes="ffffffffff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-1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C 0.0066 0.00162 0.01233 0.00278 0.01771 0.00856 C 0.025 0.01643 0.01979 0.01366 0.02743 0.01944 C 0.03837 0.02778 0.04913 0.03032 0.06128 0.03217 C 0.10903 0.04861 0.06979 0.03657 0.18229 0.03449 C 0.19983 0.02824 0.21406 0.02407 0.23073 0.01296 C 0.24201 0.00555 0.25035 0.0125 0.26128 -0.00208 C 0.27222 -0.01667 0.28351 -0.03056 0.29687 -0.04074 C 0.30278 -0.05301 0.31319 -0.06042 0.32101 -0.07083 C 0.32274 -0.0831 0.32257 -0.07801 0.32257 -0.08611 " pathEditMode="relative" ptsTypes="fffffffff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33333E-6 C -0.06094 -0.00277 -0.05208 0.0132 -0.08229 -0.01828 C -0.08646 -0.0287 -0.09184 -0.03518 -0.09514 -0.04722 C -0.09635 -0.05115 -0.0974 -0.05532 -0.09844 -0.05995 C -0.09965 -0.06481 -0.10156 -0.07546 -0.10156 -0.07523 C -0.10069 -0.13495 -0.10573 -0.19768 -0.08715 -0.25162 C -0.08472 -0.25879 -0.08038 -0.26342 -0.07743 -0.2699 C -0.06597 -0.29606 -0.07743 -0.2824 -0.06285 -0.29583 C -0.05608 -0.31111 -0.04792 -0.32361 -0.03872 -0.33495 C -0.03212 -0.36828 -0.03715 -0.33981 -0.03715 -0.42291 " pathEditMode="relative" rAng="0" ptsTypes="fffffffff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20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4.07407E-6 C -0.05086 -0.00139 -0.05468 0.00741 -0.08385 -0.00648 C -0.08785 -0.01065 -0.09288 -0.01273 -0.0967 -0.01713 C -0.10833 -0.03032 -0.09531 -0.02268 -0.10642 -0.02801 C -0.11701 -0.04167 -0.10573 -0.0287 -0.11615 -0.03657 C -0.11962 -0.03912 -0.12587 -0.04514 -0.12587 -0.04514 C -0.12743 -0.04792 -0.12847 -0.05139 -0.13056 -0.0537 C -0.13194 -0.05509 -0.13403 -0.0544 -0.13542 -0.05579 C -0.13698 -0.05741 -0.13733 -0.06042 -0.13872 -0.06227 C -0.14167 -0.0662 -0.14497 -0.06991 -0.14844 -0.07315 C -0.15035 -0.075 -0.15278 -0.07569 -0.15486 -0.07731 C -0.15816 -0.07986 -0.16458 -0.08588 -0.16458 -0.08588 C -0.16962 -0.1 -0.17257 -0.11574 -0.17899 -0.12893 C -0.18125 -0.14792 -0.18385 -0.16296 -0.18385 -0.18264 " pathEditMode="relative" ptsTypes="fffffffffffff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81481E-6 C 0.01059 -0.00416 0.02014 -0.01064 0.03073 -0.01458 C 0.03715 -0.02199 0.04271 -0.02337 0.04844 -0.03194 C 0.05017 -0.04282 0.05208 -0.05254 0.0533 -0.06388 C 0.0526 -0.09675 0.05833 -0.15138 0.03559 -0.1743 C 0.03125 -0.18402 0.02448 -0.19375 0.01771 -0.19884 C 0.01319 -0.20601 0.00729 -0.21064 0.0033 -0.21851 C 0.00069 -0.22337 -0.00451 -0.23773 -0.00799 -0.24305 C -0.01319 -0.25092 -0.01892 -0.25717 -0.02413 -0.26527 C -0.0309 -0.27546 -0.03872 -0.29513 -0.04826 -0.29953 C -0.05729 -0.3037 -0.0651 -0.30393 -0.07413 -0.30925 C -0.08247 -0.31944 -0.09097 -0.32847 -0.10156 -0.33148 C -0.10486 -0.33657 -0.10799 -0.3412 -0.11128 -0.34629 C -0.11476 -0.35162 -0.11424 -0.36643 -0.11615 -0.37337 C -0.11892 -0.38287 -0.1276 -0.39212 -0.13385 -0.39513 C -0.14097 -0.4118 -0.14514 -0.41296 -0.14514 -0.43449 " pathEditMode="relative" rAng="0" ptsTypes="fffffffffffffffA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-2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1 -4.81481E-6 C 0.00104 0.00139 -0.00573 0.00278 -0.01233 0.00602 C -0.01632 0.00788 -0.02344 0.01204 -0.02344 0.01227 C -0.0276 0.01713 -0.03316 0.01922 -0.03663 0.02454 C -0.04497 0.03797 -0.0474 0.05463 -0.04983 0.06922 C -0.04809 0.10487 -0.05156 0.1095 -0.02917 0.1338 C -0.02535 0.14329 -0.01944 0.15093 -0.01424 0.15996 C -0.01337 0.16135 -0.01337 0.1632 -0.01233 0.16459 C -0.00799 0.16991 -0.00069 0.175 0.00469 0.17987 C 0.01146 0.18635 0.01597 0.19399 0.02344 0.2 C 0.02639 0.20741 0.02309 0.20232 0.0309 0.20764 C 0.03594 0.21112 0.04306 0.21713 0.04983 0.21829 C 0.06337 0.22061 0.07726 0.2213 0.09097 0.22315 C 0.10365 0.22246 0.11615 0.22269 0.12865 0.22153 C 0.13941 0.22061 0.15747 0.21366 0.16806 0.21088 C 0.17448 0.20903 0.18073 0.20788 0.18698 0.20625 C 0.1908 0.2051 0.19444 0.20394 0.19826 0.20301 C 0.20017 0.20255 0.20399 0.20139 0.20399 0.20163 C 0.20868 0.19769 0.21042 0.19676 0.21319 0.19213 C 0.21615 0.1875 0.21476 0.18403 0.22083 0.18149 " pathEditMode="relative" rAng="0" ptsTypes="fffffffffffffffffff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57554" y="214290"/>
            <a:ext cx="5572164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Нина Михайловна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Артюхова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</p:txBody>
      </p:sp>
      <p:pic>
        <p:nvPicPr>
          <p:cNvPr id="2051" name="Picture 3" descr="C:\Users\DNS\Desktop\Открытый урок литературного чтения 8 марта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571612"/>
            <a:ext cx="3367091" cy="5011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Users\DNS\Desktop\Открытый урок литературного чтения 8 марта\Рисунок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00042"/>
            <a:ext cx="2828925" cy="4267200"/>
          </a:xfrm>
          <a:prstGeom prst="rect">
            <a:avLst/>
          </a:prstGeom>
          <a:noFill/>
        </p:spPr>
      </p:pic>
      <p:pic>
        <p:nvPicPr>
          <p:cNvPr id="2052" name="Picture 4" descr="C:\Users\DNS\Desktop\Открытый урок литературного чтения 8 марта\Рисунок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2500306"/>
            <a:ext cx="3127250" cy="3857627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00034" y="5929306"/>
            <a:ext cx="171451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  <a:ea typeface="+mj-ea"/>
                <a:cs typeface="Arial" pitchFamily="34" charset="0"/>
              </a:rPr>
              <a:t>У.с.66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E:\Школьное\Открытый урок литературного чтения 8 марта\Рисунок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-40688"/>
            <a:ext cx="5232766" cy="689868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 noGrp="1"/>
          </p:cNvSpPr>
          <p:nvPr>
            <p:ph idx="1"/>
          </p:nvPr>
        </p:nvSpPr>
        <p:spPr>
          <a:xfrm>
            <a:off x="0" y="4929198"/>
            <a:ext cx="3614734" cy="14112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Подготовка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к чтению, с.65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3203848" y="1844824"/>
            <a:ext cx="5472608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i="1" u="sng" dirty="0" smtClean="0">
                <a:solidFill>
                  <a:srgbClr val="323F19"/>
                </a:solidFill>
                <a:latin typeface="Cassandra" pitchFamily="66" charset="0"/>
                <a:ea typeface="+mj-ea"/>
                <a:cs typeface="Arial" pitchFamily="34" charset="0"/>
              </a:rPr>
              <a:t>Чуткость </a:t>
            </a:r>
            <a:r>
              <a:rPr lang="ru-RU" sz="3200" b="1" i="1" dirty="0" smtClean="0">
                <a:solidFill>
                  <a:srgbClr val="323F19"/>
                </a:solidFill>
                <a:latin typeface="Cassandra" pitchFamily="66" charset="0"/>
                <a:ea typeface="+mj-ea"/>
                <a:cs typeface="Arial" pitchFamily="34" charset="0"/>
              </a:rPr>
              <a:t>–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3200" b="1" i="1" dirty="0" smtClean="0">
                <a:solidFill>
                  <a:srgbClr val="323F19"/>
                </a:solidFill>
                <a:latin typeface="Cassandra" pitchFamily="66" charset="0"/>
                <a:ea typeface="+mj-ea"/>
                <a:cs typeface="Arial" pitchFamily="34" charset="0"/>
              </a:rPr>
              <a:t>черта личности, выражающаяся в уважительном отношении и заботе о людях, внимании к их нуждам.</a:t>
            </a:r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/>
            </a:r>
            <a:b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</a:br>
            <a:endParaRPr lang="ru-RU" sz="2400" b="1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pic>
        <p:nvPicPr>
          <p:cNvPr id="4098" name="Picture 2" descr="C:\Users\user\Desktop\bon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5098" y="4077072"/>
            <a:ext cx="3617678" cy="2406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NS\Desktop\Открытый урок литературного чтения 8 марта\Boris_Emelyan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2"/>
            <a:ext cx="3615407" cy="4808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786182" y="214290"/>
            <a:ext cx="5572164" cy="1285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Борис Александрович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Емельянов</a:t>
            </a:r>
            <a:endParaRPr lang="ru-RU" sz="4000" b="1" i="1" dirty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</p:txBody>
      </p:sp>
      <p:pic>
        <p:nvPicPr>
          <p:cNvPr id="1027" name="Picture 3" descr="C:\Users\DNS\Desktop\Открытый урок литературного чтения 8 марта\3786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 flipH="1">
            <a:off x="1142976" y="642918"/>
            <a:ext cx="3229431" cy="3751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DNS\Desktop\Открытый урок литературного чтения 8 марта\70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42910" y="4071942"/>
            <a:ext cx="4214842" cy="2450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929058" y="5715016"/>
            <a:ext cx="171451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  <a:ea typeface="+mj-ea"/>
                <a:cs typeface="Arial" pitchFamily="34" charset="0"/>
              </a:rPr>
              <a:t>У.с.53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2643174" y="928670"/>
            <a:ext cx="6072230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1. Какие чувства вызывает у вас это произведение?</a:t>
            </a: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2857488" y="0"/>
            <a:ext cx="6072230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Вопросы по тексту: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1428728" y="2285992"/>
            <a:ext cx="6072230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2. Что вы можете сказать об этой семье (дайте характеристику)…</a:t>
            </a: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071538" y="3786190"/>
            <a:ext cx="6072230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3. Как вы относитесь к </a:t>
            </a:r>
            <a:r>
              <a:rPr lang="ru-RU" sz="3200" b="1" i="1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поступку девочки?</a:t>
            </a:r>
            <a:endParaRPr lang="ru-RU" sz="3200" b="1" i="1" dirty="0" smtClean="0">
              <a:solidFill>
                <a:schemeClr val="accent3">
                  <a:lumMod val="50000"/>
                </a:schemeClr>
              </a:solidFill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642910" y="5143512"/>
            <a:ext cx="6072230" cy="1447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latin typeface="Cassandra" pitchFamily="66" charset="0"/>
                <a:ea typeface="+mj-ea"/>
                <a:cs typeface="Arial" pitchFamily="34" charset="0"/>
              </a:rPr>
              <a:t>4. Чем на эту семью похожа ваша семья?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1475656" y="2636912"/>
            <a:ext cx="738008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44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Спасибо за работу </a:t>
            </a:r>
          </a:p>
          <a:p>
            <a:pPr algn="ctr" eaLnBrk="0" hangingPunct="0">
              <a:defRPr/>
            </a:pPr>
            <a:r>
              <a:rPr lang="ru-RU" sz="44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на уроке!</a:t>
            </a:r>
            <a:endParaRPr lang="ru-RU" sz="4400" b="1" i="1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 bwMode="auto">
          <a:xfrm>
            <a:off x="1403648" y="908720"/>
            <a:ext cx="738008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44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Д/</a:t>
            </a:r>
            <a:r>
              <a:rPr lang="ru-RU" sz="4400" b="1" i="1" u="sng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з</a:t>
            </a:r>
            <a:r>
              <a:rPr lang="ru-RU" sz="4400" b="1" i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: У.с.53-56</a:t>
            </a:r>
            <a:endParaRPr lang="ru-RU" sz="4400" b="1" i="1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sandra" pitchFamily="66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3"/>
          <p:cNvSpPr txBox="1">
            <a:spLocks/>
          </p:cNvSpPr>
          <p:nvPr/>
        </p:nvSpPr>
        <p:spPr bwMode="auto">
          <a:xfrm>
            <a:off x="1714480" y="1857364"/>
            <a:ext cx="710567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400" b="1" i="1" dirty="0" err="1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Яндекс.Картинки</a:t>
            </a:r>
            <a:r>
              <a:rPr lang="ru-RU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i="1" dirty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b="1" i="1" dirty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i="1" dirty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. – Режим доступа : </a:t>
            </a:r>
            <a:r>
              <a:rPr lang="en-US" sz="2400" b="1" i="1" dirty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https://yandex.ru/images/</a:t>
            </a:r>
            <a:r>
              <a:rPr lang="ru-RU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r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r>
              <a:rPr lang="ru-RU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Словарь </a:t>
            </a:r>
            <a:r>
              <a:rPr lang="en-US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</a:rPr>
              <a:t>. – Режим доступа : </a:t>
            </a:r>
            <a:r>
              <a:rPr lang="en-US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://psihotesti.ru/gloss/tag/chutkost</a:t>
            </a:r>
            <a:r>
              <a:rPr lang="en-US" sz="2400" b="1" i="1" dirty="0" smtClean="0">
                <a:solidFill>
                  <a:srgbClr val="516529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2400" b="1" i="1" dirty="0" smtClean="0">
              <a:solidFill>
                <a:srgbClr val="51652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r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sz="2400" b="1" i="1" dirty="0">
              <a:solidFill>
                <a:srgbClr val="51652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sz="1600" b="1" i="1" dirty="0">
              <a:solidFill>
                <a:srgbClr val="51652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Calibri" pitchFamily="34" charset="0"/>
              <a:buAutoNum type="arabicPeriod"/>
            </a:pPr>
            <a:endParaRPr lang="ru-RU" sz="1600" b="1" i="1" dirty="0">
              <a:solidFill>
                <a:srgbClr val="647D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 bwMode="auto">
          <a:xfrm>
            <a:off x="4500562" y="285728"/>
            <a:ext cx="406714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ru-RU" sz="4400" b="1" i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sandra" pitchFamily="66" charset="0"/>
                <a:ea typeface="+mj-ea"/>
                <a:cs typeface="Arial" pitchFamily="34" charset="0"/>
              </a:rPr>
              <a:t>Источники: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146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Катерина</dc:creator>
  <cp:lastModifiedBy>user</cp:lastModifiedBy>
  <cp:revision>34</cp:revision>
  <dcterms:created xsi:type="dcterms:W3CDTF">2016-02-19T15:00:02Z</dcterms:created>
  <dcterms:modified xsi:type="dcterms:W3CDTF">2016-03-04T08:47:36Z</dcterms:modified>
</cp:coreProperties>
</file>