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011FB-CF0D-4967-B808-B7C628B19F17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E5AA8-83CC-4C6A-9D6D-87E4E73FB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617613-8F60-4F5D-85D9-36560CD3774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Наступила осень. В саду собирали плоды - румяные яблоки и жёлтые груши. Митя был в восторге и говорил отцу: </a:t>
            </a:r>
          </a:p>
          <a:p>
            <a:pPr eaLnBrk="1" hangingPunct="1"/>
            <a:r>
              <a:rPr lang="ru-RU" smtClean="0"/>
              <a:t>- Осень лучше всех времён года!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9197D-D19F-4B2B-A582-23370F126AE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Тогда отец вынул свою записную книжку и показал мальчику, что он то же самое говорил и о весне, и о зиме, и о лете.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56AF5-78CE-404E-8F57-5F0B1604C77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3782B-A2D3-43E9-82A9-3C0A16B3AC2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Выплыло на небо красное солнышко и стало рассылать повсюду свои золотые лучи - будить землю.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33B38D-DCD8-476F-A58C-E0B2E02A410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Первый луч полетел и попал на жаворонка. Встрепенулся жаворонок, выпорхнул из гнёздышка, поднялся высоко-высоко и запел свою серебряную песенку: "Ах, как хорошо в свежем утреннем воздухе! Как хорошо! Как привольно!"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137E8E-A9B1-47FF-B498-9A0B0E9F82A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Второй луч попал на зайчика. Передёрнул ушами зайчик и весело запрыгал по росистому лугу: побежал он добывать себе сочной травки на завтрак.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C7569-FCEA-4BAB-9A2C-17C7B2130A0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Третий луч попал в курятник. Петух захлопал крыльями и запел: "Ку-ка-ре-ку!" Куры слетели с нашестей, закудахтали, стали разгребать сор и червяков искать.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7ADA1-6899-43DF-9C03-AFD0937E152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Четвёртый луч попал в улей. Выползла пчёлка из восковой кельи, села на окошечко, расправила крылья и "зум-зум-зум!" - полетела собирать медок с душистых цветов.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1887E-2059-4255-932F-6FCCD4C07C6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Пятый луч попал в детскую на постельку к маленькому лентяю: режет ему прямо в глаза, а он повернулся на другой бок и опять заснул.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797CCA-9B1A-4E83-A08E-155F78B3808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DDCE3-E75A-4D59-8433-4D6744BC5D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 К . Д. Ушинский отдал много времени составлению книг для чтения и первоначального обучения: "Детский Мир" и "Родное Слово".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CE5AC-F0B8-40FA-B3C4-4C91ADCCDF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21AE6-F74F-4055-AC1A-016D56ED2B1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 помощью русских народных сказок, пословиц, поговорок, загадок, отрывков из произведений отечественных писателей К.Д.Ушинский ввёл детей в великий мир русского слова. Для многих поколений русских детей именно с учебником «Родное слово» была связана радость открытия красоты и силы родного языка.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F6D71-1CE4-4069-821E-1FB03565C4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1. Почему дети расселись по разным углам?</a:t>
            </a:r>
            <a:br>
              <a:rPr lang="ru-RU" smtClean="0"/>
            </a:br>
            <a:r>
              <a:rPr lang="ru-RU" smtClean="0"/>
              <a:t>2. Отчего им стало скучно?</a:t>
            </a:r>
            <a:br>
              <a:rPr lang="ru-RU" smtClean="0"/>
            </a:br>
            <a:r>
              <a:rPr lang="ru-RU" smtClean="0"/>
              <a:t>3. Прочти ещё раз заголовок. Попробуй объяснить, как ты его понимаешь.</a:t>
            </a:r>
            <a:br>
              <a:rPr lang="ru-RU" smtClean="0"/>
            </a:br>
            <a:r>
              <a:rPr lang="ru-RU" smtClean="0"/>
              <a:t>4. </a:t>
            </a:r>
            <a:r>
              <a:rPr lang="ru-RU" i="1" smtClean="0"/>
              <a:t>ЗАПОМНИ</a:t>
            </a:r>
            <a:r>
              <a:rPr lang="ru-RU" smtClean="0"/>
              <a:t>: эти слова стали пословицей, и ты тоже можешь употреблять её в своей речи.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89AED-622F-4BBD-A136-91428EEE77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Четыре желания </a:t>
            </a:r>
          </a:p>
          <a:p>
            <a:pPr eaLnBrk="1" hangingPunct="1"/>
            <a:r>
              <a:rPr lang="ru-RU" smtClean="0"/>
              <a:t>Митя накатался на саночках с ледяной горы и на коньках по замёрзшей реке, прибежал домой румяный, весёлый и говорит отцу: </a:t>
            </a:r>
          </a:p>
          <a:p>
            <a:pPr eaLnBrk="1" hangingPunct="1"/>
            <a:r>
              <a:rPr lang="ru-RU" smtClean="0"/>
              <a:t>- Уж как весело зимой! Я бы хотел, чтобы всё зима была. </a:t>
            </a:r>
          </a:p>
          <a:p>
            <a:pPr eaLnBrk="1" hangingPunct="1"/>
            <a:r>
              <a:rPr lang="ru-RU" smtClean="0"/>
              <a:t>- Запиши твоё желание в мою карманную книжку, - сказал отец. Митя записал.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DCAE3-3A6D-4C18-BEEE-18CE0CB170C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Пришла весна. Митя вволю набегался за пёстрыми бабочками по зелёному лугу, нарвал цветов, прибежал к отцу и говорит: </a:t>
            </a:r>
          </a:p>
          <a:p>
            <a:pPr eaLnBrk="1" hangingPunct="1"/>
            <a:r>
              <a:rPr lang="ru-RU" smtClean="0"/>
              <a:t>- Что за прелесть эта весна! Я бы желал, чтобы всё весна была. </a:t>
            </a:r>
          </a:p>
          <a:p>
            <a:pPr eaLnBrk="1" hangingPunct="1"/>
            <a:r>
              <a:rPr lang="ru-RU" smtClean="0"/>
              <a:t>Отец опять вынул книжку и приказал Мите записать своё желание.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7F5AB-3968-4075-9C56-40F36D92A20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Настало лето. Митя с отцом отправились на сенокос. Весь длинный день веселился мальчик: ловил рыбу, набрал ягод, кувыркался в душистом сене, а вечером сказал отцу: </a:t>
            </a:r>
          </a:p>
          <a:p>
            <a:pPr eaLnBrk="1" hangingPunct="1"/>
            <a:r>
              <a:rPr lang="ru-RU" smtClean="0"/>
              <a:t>- Вот уж сегодня я повеселился вволю! Я бы желал, чтобы лету конца не было. </a:t>
            </a:r>
          </a:p>
          <a:p>
            <a:pPr eaLnBrk="1" hangingPunct="1"/>
            <a:r>
              <a:rPr lang="ru-RU" smtClean="0"/>
              <a:t>И это желание Мити было записано в ту же книжку.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7837C-0913-4577-ACC6-4C0FA0A4738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3A7764-0F1C-46CE-AD14-F8D642902541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CB7B85-2320-49F2-A928-7E88A9694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0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0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0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20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20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20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20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20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20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edagogic.ru/books/item/f00/s00/z0000016/pic/000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424776" cy="425168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63409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 Д. Ушинский – великий педагог и писатель.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К.Д.Ушинский о детях</a:t>
            </a:r>
          </a:p>
        </p:txBody>
      </p:sp>
      <p:pic>
        <p:nvPicPr>
          <p:cNvPr id="6148" name="Picture 2" descr="http://www.r-rech.ru/images/stories/ras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60575"/>
            <a:ext cx="39290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5003800" y="6021388"/>
            <a:ext cx="4140200" cy="8366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Составитель: </a:t>
            </a:r>
            <a:r>
              <a:rPr lang="ru-RU" sz="1200" b="1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Кочкаева</a:t>
            </a: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Лариса Анатольевна</a:t>
            </a:r>
            <a:b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МКОУ «ОСШ №2» с. Одесское</a:t>
            </a:r>
            <a: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12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67743" y="274638"/>
            <a:ext cx="5472609" cy="77787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Физминутка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68413"/>
            <a:ext cx="7570788" cy="54006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Быстро все ребята встали,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Руки быстро вверх подняли,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Быстро хлопнули 5 раз.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 теперь морганье глаз: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Быстро 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быстро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поморгали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 … ногами постучали.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Быстро влево наклонились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 сейчас же распрямились!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Вправо – влево 10 раз –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Отдохнул уставший класс.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Как пингвины полетели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 за парты тихо сели.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6" descr="cliparts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11160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9800" y="3644900"/>
            <a:ext cx="1854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57188" y="2214562"/>
            <a:ext cx="6143625" cy="3143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  Говорит брат сестре: «Не тронь моего волчка!» Отвечает сестра брату: «А ты не тронь моих кукол!»</a:t>
            </a:r>
          </a:p>
          <a:p>
            <a:pPr>
              <a:defRPr/>
            </a:pPr>
            <a:r>
              <a:rPr lang="ru-RU" sz="2800" b="1" dirty="0"/>
              <a:t>Дети расселись по разным углам, но скоро им обоим стало скучно.</a:t>
            </a:r>
          </a:p>
        </p:txBody>
      </p:sp>
      <p:pic>
        <p:nvPicPr>
          <p:cNvPr id="16387" name="Picture 2" descr="http://nsc.1september.ru/2004/42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1925" y="2714625"/>
            <a:ext cx="263207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143375" y="6072188"/>
            <a:ext cx="241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rebuchet MS" pitchFamily="34" charset="0"/>
              </a:rPr>
              <a:t>К. Д.Ушинский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707236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Вместе тесно,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 врозь скучно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E5637AA2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8363" y="1968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proshkoly.ucoz.ru/_ph/1/2/8712745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0"/>
            <a:ext cx="1187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http://proshkoly.ucoz.ru/_ph/1/2/871274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0"/>
            <a:ext cx="11874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http://nsc.1september.ru/2004/42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858019" cy="56467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6211669"/>
            <a:ext cx="7869527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indent="9525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Что  бы ты мог посоветовать детям?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1999" y="332656"/>
            <a:ext cx="3384377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Почему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дети расселись по разным углам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?</a:t>
            </a:r>
          </a:p>
          <a:p>
            <a:pPr marL="457200" indent="-457200"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457200" indent="-457200"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2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 Отчего им стало скучно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?</a:t>
            </a:r>
          </a:p>
          <a:p>
            <a:pPr marL="457200" indent="-457200"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457200" indent="-457200"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3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 Прочти ещё раз заголовок. Попробуй объяснить, как ты его понимаешь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</a:p>
          <a:p>
            <a:pPr marL="457200" indent="-457200"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457200" indent="-457200"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4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ЗАПОМНИ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эти слова стали пословицей, и ты тоже можешь употреблять её в своей речи.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813"/>
            <a:ext cx="5184576" cy="863600"/>
          </a:xfr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паре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716463" y="1600200"/>
            <a:ext cx="3311525" cy="2620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8436" name="Рисунок 9" descr="D:\клипарты\школа\ebc3de9ca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2003425"/>
            <a:ext cx="30162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628800"/>
            <a:ext cx="36908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Перескажите рассказ 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r-rech.ru/images/stories/ras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428875"/>
            <a:ext cx="4318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vuzer.info/_ld/17/88574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3652838" cy="471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6314" y="285728"/>
            <a:ext cx="336714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желания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2BB27F3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7475" y="11763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C:\Users\Helen\Desktop\ель\ушин\2012-01-30_211615.jpg"/>
          <p:cNvPicPr>
            <a:picLocks noChangeAspect="1" noChangeArrowheads="1"/>
          </p:cNvPicPr>
          <p:nvPr/>
        </p:nvPicPr>
        <p:blipFill>
          <a:blip r:embed="rId4"/>
          <a:srcRect l="27422" t="6699" r="11940"/>
          <a:stretch>
            <a:fillRect/>
          </a:stretch>
        </p:blipFill>
        <p:spPr bwMode="auto">
          <a:xfrm>
            <a:off x="1785938" y="0"/>
            <a:ext cx="5222875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9FCB78A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4013" y="765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Helen\Desktop\ель\ушин\2012-01-30_211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4162425" cy="544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2" descr="C:\Users\Helen\Desktop\ель\ушин\2012-01-30_21175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3763" y="2357438"/>
            <a:ext cx="422433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AC8C8129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22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Helen\Desktop\ель\ушин\2012-01-30_211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6444858" cy="6400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991286F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762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Helen\Desktop\ель\ушин\2012-01-30_211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28"/>
            <a:ext cx="4124325" cy="532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4" name="Picture 2" descr="C:\Users\Helen\Desktop\ель\ушин\2012-01-30_211922.jpg"/>
          <p:cNvPicPr>
            <a:picLocks noChangeAspect="1" noChangeArrowheads="1"/>
          </p:cNvPicPr>
          <p:nvPr/>
        </p:nvPicPr>
        <p:blipFill>
          <a:blip r:embed="rId5" cstate="print"/>
          <a:srcRect l="4776" r="6051"/>
          <a:stretch>
            <a:fillRect/>
          </a:stretch>
        </p:blipFill>
        <p:spPr bwMode="auto">
          <a:xfrm>
            <a:off x="285720" y="2500306"/>
            <a:ext cx="4000528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83F51CB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Helen\Desktop\ель\ушин\2012-01-30_2119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-14288"/>
            <a:ext cx="5970587" cy="669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842A54E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0225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Прозвенел и смолк звонок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Всех собрал нас на урок.</a:t>
            </a:r>
            <a:endParaRPr lang="ru-RU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Ровно встали,                        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Тихо сели,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меня все посмотрели.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уроке не зевать,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работать и читать.</a:t>
            </a:r>
          </a:p>
          <a:p>
            <a:pPr>
              <a:buFont typeface="Wingdings 2" pitchFamily="18" charset="2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1" name="Picture 3" descr="newy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51465">
            <a:off x="6410325" y="969963"/>
            <a:ext cx="220662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48680"/>
            <a:ext cx="6464014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начала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Helen\Desktop\ель\ушин\2012-01-30_212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4503706" cy="527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285728"/>
            <a:ext cx="366158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Утренние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лучи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262DCDB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2514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Helen\Desktop\ель\ушин\2012-01-30_212214.jpg"/>
          <p:cNvPicPr>
            <a:picLocks noChangeAspect="1" noChangeArrowheads="1"/>
          </p:cNvPicPr>
          <p:nvPr/>
        </p:nvPicPr>
        <p:blipFill>
          <a:blip r:embed="rId4" cstate="print"/>
          <a:srcRect r="1754"/>
          <a:stretch>
            <a:fillRect/>
          </a:stretch>
        </p:blipFill>
        <p:spPr bwMode="auto">
          <a:xfrm>
            <a:off x="571472" y="357166"/>
            <a:ext cx="8001056" cy="605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339597BE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elen\Desktop\ель\ушин\2012-01-30_212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14290"/>
            <a:ext cx="4857784" cy="6310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E554990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Helen\Desktop\ель\ушин\2012-01-30_212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04"/>
            <a:ext cx="6520575" cy="603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728309D4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938" y="765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Helen\Desktop\ель\ушин\2012-01-30_212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7" y="214290"/>
            <a:ext cx="6300443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3A77278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549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Helen\Desktop\ель\ушин\2012-01-30_212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290"/>
            <a:ext cx="6493417" cy="636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44EF9C3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3414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Helen\Desktop\ель\ушин\2012-01-30_21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7166"/>
            <a:ext cx="6196042" cy="628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C98ED9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7575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476672"/>
            <a:ext cx="6336704" cy="49006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Творческая работа.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Сочинение рассказа</a:t>
            </a:r>
          </a:p>
        </p:txBody>
      </p:sp>
      <p:sp>
        <p:nvSpPr>
          <p:cNvPr id="32773" name="AutoShape 4" descr="http://buy-club.ru/photohost/img/599/2013-06/12/1qmy7p59m8h3vmy8zyx9lk76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Рисунок 9" descr="D:\клипарты\школа\ebc3de9ca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1844675"/>
            <a:ext cx="2146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635375" y="1916113"/>
            <a:ext cx="3744913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– Придумайте свои рассказы на основе жизненных ситуаций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Итог урока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09725"/>
            <a:ext cx="7632700" cy="484663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 какими рассказами познакомились?</a:t>
            </a:r>
          </a:p>
          <a:p>
            <a:pPr>
              <a:buNone/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Кто их автор?</a:t>
            </a:r>
          </a:p>
          <a:p>
            <a:pPr>
              <a:defRPr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Какой урок вы получили из этих рассказов?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8243888" cy="4846638"/>
          </a:xfrm>
        </p:spPr>
        <p:txBody>
          <a:bodyPr/>
          <a:lstStyle/>
          <a:p>
            <a:pPr marL="136525" indent="0">
              <a:buFontTx/>
              <a:buNone/>
            </a:pPr>
            <a:r>
              <a:rPr lang="ru-RU" sz="2200" b="1" dirty="0" smtClean="0"/>
              <a:t>	</a:t>
            </a:r>
            <a:r>
              <a:rPr lang="ru-RU" sz="2400" b="1" dirty="0" smtClean="0"/>
              <a:t>Учащимся дается индивидуальная карточка, в</a:t>
            </a:r>
          </a:p>
          <a:p>
            <a:pPr marL="136525" indent="0">
              <a:buFontTx/>
              <a:buNone/>
            </a:pPr>
            <a:endParaRPr lang="ru-RU" sz="2400" b="1" dirty="0" smtClean="0"/>
          </a:p>
          <a:p>
            <a:pPr marL="136525" indent="0"/>
            <a:endParaRPr lang="ru-RU" sz="2400" b="1" dirty="0" smtClean="0"/>
          </a:p>
          <a:p>
            <a:pPr marL="136525" indent="0">
              <a:buFontTx/>
              <a:buNone/>
            </a:pPr>
            <a:r>
              <a:rPr lang="ru-RU" sz="2000" b="1" u="sng" dirty="0" smtClean="0"/>
              <a:t>Урок	</a:t>
            </a:r>
            <a:r>
              <a:rPr lang="ru-RU" sz="1800" b="1" dirty="0" smtClean="0"/>
              <a:t>                       </a:t>
            </a:r>
            <a:r>
              <a:rPr lang="ru-RU" sz="2000" b="1" u="sng" dirty="0" smtClean="0"/>
              <a:t>Я на уроке</a:t>
            </a:r>
            <a:r>
              <a:rPr lang="ru-RU" sz="1800" b="1" dirty="0" smtClean="0"/>
              <a:t>	                    </a:t>
            </a:r>
            <a:r>
              <a:rPr lang="ru-RU" sz="2000" b="1" u="sng" dirty="0" smtClean="0"/>
              <a:t>Итог</a:t>
            </a:r>
          </a:p>
          <a:p>
            <a:pPr marL="136525" indent="0">
              <a:buFontTx/>
              <a:buNone/>
            </a:pPr>
            <a:r>
              <a:rPr lang="ru-RU" sz="1800" b="1" dirty="0" smtClean="0"/>
              <a:t>1. интересно	     1. работал	                  1. понял материал</a:t>
            </a:r>
          </a:p>
          <a:p>
            <a:pPr marL="136525" indent="0">
              <a:buFontTx/>
              <a:buNone/>
            </a:pPr>
            <a:r>
              <a:rPr lang="ru-RU" sz="1800" b="1" dirty="0" smtClean="0"/>
              <a:t>2. скучно	     2. отдыхал                     2. узнал больше, чем знал                            </a:t>
            </a:r>
          </a:p>
          <a:p>
            <a:pPr marL="136525" indent="0">
              <a:buFontTx/>
              <a:buNone/>
            </a:pPr>
            <a:r>
              <a:rPr lang="ru-RU" sz="1800" b="1" dirty="0" smtClean="0"/>
              <a:t>3.безразлично	     3.помогал </a:t>
            </a:r>
            <a:r>
              <a:rPr lang="ru-RU" sz="1800" b="1" smtClean="0"/>
              <a:t>другим         </a:t>
            </a:r>
            <a:r>
              <a:rPr lang="ru-RU" sz="1800" b="1" dirty="0" smtClean="0"/>
              <a:t>3. не понял</a:t>
            </a:r>
            <a:endParaRPr lang="ru-RU" sz="2200" b="1" dirty="0" smtClean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1520" y="620688"/>
            <a:ext cx="7416824" cy="1785104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99"/>
                </a:solidFill>
              </a:rPr>
              <a:t>Прием рефлексии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0099"/>
                </a:solidFill>
              </a:rPr>
              <a:t> «Оцени себя на уроке»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080" y="548680"/>
            <a:ext cx="3794950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«Лесенка»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539929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 _ </a:t>
            </a:r>
          </a:p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 _ _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4005063"/>
            <a:ext cx="584666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 _ _ _</a:t>
            </a:r>
          </a:p>
          <a:p>
            <a:pPr eaLnBrk="0" hangingPunct="0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 _ _ _ _ _ _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7346" y="1484784"/>
            <a:ext cx="3616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рог, 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348880"/>
            <a:ext cx="46805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рысь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рыба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140968"/>
            <a:ext cx="23583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рыбак</a:t>
            </a:r>
          </a:p>
        </p:txBody>
      </p:sp>
      <p:sp>
        <p:nvSpPr>
          <p:cNvPr id="8200" name="Прямоугольник 12"/>
          <p:cNvSpPr>
            <a:spLocks noChangeArrowheads="1"/>
          </p:cNvSpPr>
          <p:nvPr/>
        </p:nvSpPr>
        <p:spPr bwMode="auto">
          <a:xfrm>
            <a:off x="4094163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4077072"/>
            <a:ext cx="3168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941168"/>
            <a:ext cx="29968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857232"/>
            <a:ext cx="838842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 за работу!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75" y="548680"/>
            <a:ext cx="5392566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«Слоговое лото»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268413"/>
            <a:ext cx="77041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как можно больше слов со слогами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5" y="1916833"/>
            <a:ext cx="537475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      РО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44450"/>
            <a:ext cx="223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8100" eaLnBrk="0" hangingPunct="0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77072"/>
            <a:ext cx="7488832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indent="38100" algn="ctr" eaLnBrk="0" hangingPunct="0">
              <a:defRPr/>
            </a:pPr>
            <a:r>
              <a:rPr lang="ru-RU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Радуга, рама, гора, бараны, нора, барабан; 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indent="38100" algn="ctr" eaLnBrk="0" hangingPunct="0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рота, дорога, ворота, перо, розы, ведро.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4212" y="1557338"/>
            <a:ext cx="8102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предметы в классе, в названиях которых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636912"/>
            <a:ext cx="30243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[т], [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′]</a:t>
            </a:r>
          </a:p>
        </p:txBody>
      </p:sp>
      <p:sp>
        <p:nvSpPr>
          <p:cNvPr id="9225" name="Прямоугольник 9"/>
          <p:cNvSpPr>
            <a:spLocks noChangeArrowheads="1"/>
          </p:cNvSpPr>
          <p:nvPr/>
        </p:nvSpPr>
        <p:spPr bwMode="auto">
          <a:xfrm>
            <a:off x="264477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725144"/>
            <a:ext cx="734481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Стол, стул, цветок, картина, парта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ortret.ru/modules/GalleryMuseum/album/coeval/Ushinskii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457700" cy="598170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436096" y="3573017"/>
            <a:ext cx="2592288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К . Д. Ушинский отдал много времени составлению книг для чтения и первоначального обучения: "Детский Мир" и "Родное Слово".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ouquiniste.appee.ru/media/cardim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000375"/>
            <a:ext cx="2541587" cy="359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knigosklad.narod.ru/det/bd662.jpg"/>
          <p:cNvPicPr>
            <a:picLocks noChangeAspect="1" noChangeArrowheads="1"/>
          </p:cNvPicPr>
          <p:nvPr/>
        </p:nvPicPr>
        <p:blipFill>
          <a:blip r:embed="rId4"/>
          <a:srcRect l="2044" t="3000" r="3950" b="2499"/>
          <a:stretch>
            <a:fillRect/>
          </a:stretch>
        </p:blipFill>
        <p:spPr bwMode="auto">
          <a:xfrm>
            <a:off x="3143250" y="3071813"/>
            <a:ext cx="255587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http://raremarket.ru/sites/default/files/imagecache/product_full/59/detskie_knigi_-01.jpg"/>
          <p:cNvPicPr>
            <a:picLocks noChangeAspect="1" noChangeArrowheads="1"/>
          </p:cNvPicPr>
          <p:nvPr/>
        </p:nvPicPr>
        <p:blipFill>
          <a:blip r:embed="rId5"/>
          <a:srcRect l="8404" b="5977"/>
          <a:stretch>
            <a:fillRect/>
          </a:stretch>
        </p:blipFill>
        <p:spPr bwMode="auto">
          <a:xfrm>
            <a:off x="6176963" y="3101975"/>
            <a:ext cx="2690812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57166"/>
            <a:ext cx="532859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К.Д. Ушинского для детей</a:t>
            </a:r>
          </a:p>
        </p:txBody>
      </p:sp>
      <p:pic>
        <p:nvPicPr>
          <p:cNvPr id="7" name="Picture 2" descr="http://hobbitaniya.ru/img/ushinski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14290"/>
            <a:ext cx="2403475" cy="264318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orthgymn.ru/publish/rodnoeslovo/pics/ush-rodnoe-slo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8100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orthgymn.ru/publish/rodnoeslovo/pics/detm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88913"/>
            <a:ext cx="4040187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157192"/>
            <a:ext cx="846388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 помощью русских народных сказок, пословиц, поговорок, загадок, отрывков из произведений отечественных писателей К.Д.Ушинский ввёл детей в великий мир русского слова. Для многих поколений русских детей именно с учебником «Родное слово» была связана радость открытия красоты и силы родного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 descr="C:\Users\Helen\Desktop\схемы\шаблоны мои\азбука\2011-10-14_181747.jpg"/>
          <p:cNvPicPr>
            <a:picLocks noChangeAspect="1" noChangeArrowheads="1"/>
          </p:cNvPicPr>
          <p:nvPr/>
        </p:nvPicPr>
        <p:blipFill>
          <a:blip r:embed="rId2"/>
          <a:srcRect r="1382" b="1216"/>
          <a:stretch>
            <a:fillRect/>
          </a:stretch>
        </p:blipFill>
        <p:spPr bwMode="auto">
          <a:xfrm>
            <a:off x="539750" y="620713"/>
            <a:ext cx="771525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205038"/>
            <a:ext cx="2874962" cy="3954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971550" y="1628775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с.95–</a:t>
            </a:r>
            <a:r>
              <a:rPr lang="ru-RU" sz="2000"/>
              <a:t> Работа с рассказом</a:t>
            </a:r>
            <a:endParaRPr lang="ru-RU" sz="2000" b="1"/>
          </a:p>
        </p:txBody>
      </p:sp>
      <p:pic>
        <p:nvPicPr>
          <p:cNvPr id="13318" name="Picture 6" descr="http://dg52.mycdn.me/getImage?photoId=529045663138&amp;photoType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84313"/>
            <a:ext cx="705643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ttp://proshkoly.ucoz.ru/_ph/1/2/8712745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4250" y="0"/>
            <a:ext cx="15589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776864" cy="863600"/>
          </a:xfr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Выразительное чтение по ролям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716463" y="1600200"/>
            <a:ext cx="3311525" cy="2620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Приготовьте выразительное чтение рассказа по ролям.</a:t>
            </a:r>
          </a:p>
        </p:txBody>
      </p:sp>
      <p:pic>
        <p:nvPicPr>
          <p:cNvPr id="14340" name="Рисунок 9" descr="D:\клипарты\школа\ebc3de9ca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66106">
            <a:off x="663575" y="2085975"/>
            <a:ext cx="22463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9" descr="D:\клипарты\школа\ebc3de9ca3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94230">
            <a:off x="3005138" y="1922463"/>
            <a:ext cx="2081212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4000504"/>
            <a:ext cx="74212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525" eaLnBrk="0" hangingPunct="0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Calibri" pitchFamily="34" charset="0"/>
                <a:cs typeface="Arial" pitchFamily="34" charset="0"/>
              </a:rPr>
              <a:t>–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Что попросили у Гриши?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indent="9525" eaLnBrk="0" hangingPunct="0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Calibri" pitchFamily="34" charset="0"/>
                <a:cs typeface="Arial" pitchFamily="34" charset="0"/>
              </a:rPr>
              <a:t>–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Что он ответил?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indent="9525" eaLnBrk="0" hangingPunct="0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Calibri" pitchFamily="34" charset="0"/>
                <a:cs typeface="Arial" pitchFamily="34" charset="0"/>
              </a:rPr>
              <a:t>–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О какой помощи попросили  Гришу?</a:t>
            </a:r>
          </a:p>
          <a:p>
            <a:pPr indent="9525" eaLnBrk="0" hangingPunct="0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ea typeface="Calibri" pitchFamily="34" charset="0"/>
                <a:cs typeface="Arial" pitchFamily="34" charset="0"/>
              </a:rPr>
              <a:t>–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Arial" pitchFamily="34" charset="0"/>
              </a:rPr>
              <a:t> Что он ответил?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952</Words>
  <Application>Microsoft Office PowerPoint</Application>
  <PresentationFormat>Экран (4:3)</PresentationFormat>
  <Paragraphs>139</Paragraphs>
  <Slides>30</Slides>
  <Notes>18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Выразительное чтение по ролям Работа в группах</vt:lpstr>
      <vt:lpstr>Слайд 10</vt:lpstr>
      <vt:lpstr>Слайд 11</vt:lpstr>
      <vt:lpstr>Слайд 12</vt:lpstr>
      <vt:lpstr>Работа в паре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Итог урока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6</cp:revision>
  <dcterms:created xsi:type="dcterms:W3CDTF">2016-03-04T10:16:20Z</dcterms:created>
  <dcterms:modified xsi:type="dcterms:W3CDTF">2016-03-04T11:02:51Z</dcterms:modified>
</cp:coreProperties>
</file>