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0" r:id="rId2"/>
    <p:sldId id="261" r:id="rId3"/>
    <p:sldId id="262" r:id="rId4"/>
    <p:sldId id="272" r:id="rId5"/>
    <p:sldId id="274" r:id="rId6"/>
    <p:sldId id="259" r:id="rId7"/>
    <p:sldId id="264" r:id="rId8"/>
    <p:sldId id="268" r:id="rId9"/>
    <p:sldId id="263" r:id="rId10"/>
    <p:sldId id="265" r:id="rId11"/>
    <p:sldId id="258" r:id="rId12"/>
    <p:sldId id="278" r:id="rId13"/>
    <p:sldId id="277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82" autoAdjust="0"/>
    <p:restoredTop sz="94660"/>
  </p:normalViewPr>
  <p:slideViewPr>
    <p:cSldViewPr snapToObjects="1"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C017E-D2D1-466B-96FF-9B66BF27449E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9B34F-3955-4116-80FF-74D13630A0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CA158-7D7F-4DF9-9678-7D815389030F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FA2A-8AEE-4E54-A1FD-3CFE0A5551DA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D3996-FE31-464C-A788-DBE5F902B9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FA2A-8AEE-4E54-A1FD-3CFE0A5551DA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D3996-FE31-464C-A788-DBE5F902B9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FA2A-8AEE-4E54-A1FD-3CFE0A5551DA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D3996-FE31-464C-A788-DBE5F902B9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FA2A-8AEE-4E54-A1FD-3CFE0A5551DA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D3996-FE31-464C-A788-DBE5F902B9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FA2A-8AEE-4E54-A1FD-3CFE0A5551DA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D3996-FE31-464C-A788-DBE5F902B9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FA2A-8AEE-4E54-A1FD-3CFE0A5551DA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D3996-FE31-464C-A788-DBE5F902B9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FA2A-8AEE-4E54-A1FD-3CFE0A5551DA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D3996-FE31-464C-A788-DBE5F902B9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FA2A-8AEE-4E54-A1FD-3CFE0A5551DA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D3996-FE31-464C-A788-DBE5F902B9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FA2A-8AEE-4E54-A1FD-3CFE0A5551DA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D3996-FE31-464C-A788-DBE5F902B9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FA2A-8AEE-4E54-A1FD-3CFE0A5551DA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D3996-FE31-464C-A788-DBE5F902B9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FA2A-8AEE-4E54-A1FD-3CFE0A5551DA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D3996-FE31-464C-A788-DBE5F902B9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2FA2A-8AEE-4E54-A1FD-3CFE0A5551DA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D3996-FE31-464C-A788-DBE5F902B9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428603"/>
            <a:ext cx="8143932" cy="3786215"/>
          </a:xfrm>
        </p:spPr>
        <p:txBody>
          <a:bodyPr>
            <a:noAutofit/>
          </a:bodyPr>
          <a:lstStyle/>
          <a:p>
            <a:pPr algn="l"/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Решение задач изученных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видов. Прибавить 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вычесть числа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1,2,3. </a:t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Состав 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чисел 7,8,9.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4500570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Урок математики в 1 классе</a:t>
            </a:r>
          </a:p>
          <a:p>
            <a:pPr algn="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«Комсомольская СОШ»</a:t>
            </a:r>
          </a:p>
          <a:p>
            <a:pPr algn="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Учитель: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Сыйразова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Х.Г.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D:\Мамины документы\Оформление\BD05092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3089" y="4214818"/>
            <a:ext cx="2125790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 t="77417" r="28903"/>
          <a:stretch>
            <a:fillRect/>
          </a:stretch>
        </p:blipFill>
        <p:spPr bwMode="auto">
          <a:xfrm>
            <a:off x="0" y="1357298"/>
            <a:ext cx="9053844" cy="2428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15370" cy="78105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Реши задачу: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214282" y="4572008"/>
            <a:ext cx="7271108" cy="202882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+ 4 = 7</a:t>
            </a:r>
          </a:p>
          <a:p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Ответ:4 шоколадных конфет.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146950" y="3291848"/>
          <a:ext cx="1568454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4227"/>
                <a:gridCol w="784227"/>
              </a:tblGrid>
              <a:tr h="623355">
                <a:tc gridSpan="2"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23355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23355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23355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внобедренный треугольник 4"/>
          <p:cNvSpPr/>
          <p:nvPr/>
        </p:nvSpPr>
        <p:spPr>
          <a:xfrm>
            <a:off x="500034" y="1071546"/>
            <a:ext cx="1643074" cy="107157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atin typeface="Book Antiqua" pitchFamily="18" charset="0"/>
              </a:rPr>
              <a:t>Заселяем   дома</a:t>
            </a:r>
            <a:endParaRPr lang="ru-RU" b="1" dirty="0">
              <a:latin typeface="Book Antiqua" pitchFamily="18" charset="0"/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2500298" y="2643182"/>
            <a:ext cx="1643074" cy="107157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4572000" y="1142984"/>
            <a:ext cx="1643074" cy="107157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6572264" y="2643182"/>
            <a:ext cx="1643074" cy="1071570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071538" y="1500174"/>
            <a:ext cx="500066" cy="5000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sz="4000" b="1" dirty="0">
                <a:solidFill>
                  <a:schemeClr val="tx1"/>
                </a:solidFill>
              </a:rPr>
              <a:t>6</a:t>
            </a:r>
            <a:r>
              <a:rPr lang="ru-RU" dirty="0" smtClean="0"/>
              <a:t>88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7143768" y="3071810"/>
            <a:ext cx="500066" cy="5000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7</a:t>
            </a:r>
            <a:endParaRPr lang="ru-RU" sz="4000" dirty="0"/>
          </a:p>
        </p:txBody>
      </p:sp>
      <p:sp>
        <p:nvSpPr>
          <p:cNvPr id="12" name="Овал 11"/>
          <p:cNvSpPr/>
          <p:nvPr/>
        </p:nvSpPr>
        <p:spPr>
          <a:xfrm>
            <a:off x="5143504" y="1571612"/>
            <a:ext cx="500066" cy="5000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 smtClean="0">
              <a:solidFill>
                <a:schemeClr val="tx1"/>
              </a:solidFill>
            </a:endParaRPr>
          </a:p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9</a:t>
            </a:r>
            <a:r>
              <a:rPr lang="ru-RU" sz="4000" dirty="0" smtClean="0"/>
              <a:t>9</a:t>
            </a:r>
            <a:endParaRPr lang="ru-RU" sz="4000" dirty="0"/>
          </a:p>
        </p:txBody>
      </p:sp>
      <p:sp>
        <p:nvSpPr>
          <p:cNvPr id="11" name="Овал 10"/>
          <p:cNvSpPr/>
          <p:nvPr/>
        </p:nvSpPr>
        <p:spPr>
          <a:xfrm>
            <a:off x="3071802" y="3071810"/>
            <a:ext cx="500066" cy="5000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8</a:t>
            </a:r>
            <a:endParaRPr lang="ru-RU" sz="4000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500034" y="2214554"/>
          <a:ext cx="1643074" cy="2250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537"/>
                <a:gridCol w="821537"/>
              </a:tblGrid>
              <a:tr h="750099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  4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 </a:t>
                      </a:r>
                      <a:endParaRPr lang="ru-RU" sz="4000" dirty="0"/>
                    </a:p>
                  </a:txBody>
                  <a:tcPr/>
                </a:tc>
              </a:tr>
              <a:tr h="750099">
                <a:tc>
                  <a:txBody>
                    <a:bodyPr/>
                    <a:lstStyle/>
                    <a:p>
                      <a:endParaRPr lang="ru-RU" sz="4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750099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ru-RU" sz="4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500298" y="3714752"/>
          <a:ext cx="1643074" cy="2250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537"/>
                <a:gridCol w="821537"/>
              </a:tblGrid>
              <a:tr h="75009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3</a:t>
                      </a:r>
                      <a:endParaRPr lang="ru-RU" sz="4000" dirty="0"/>
                    </a:p>
                  </a:txBody>
                  <a:tcPr/>
                </a:tc>
              </a:tr>
              <a:tr h="750099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ru-RU" sz="4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750099">
                <a:tc>
                  <a:txBody>
                    <a:bodyPr/>
                    <a:lstStyle/>
                    <a:p>
                      <a:pPr algn="ctr"/>
                      <a:endParaRPr lang="ru-RU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ru-RU" sz="4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6572264" y="3786190"/>
          <a:ext cx="1643074" cy="2250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537"/>
                <a:gridCol w="821537"/>
              </a:tblGrid>
              <a:tr h="750099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2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5009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ru-RU" sz="4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750099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ru-RU" sz="4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4572000" y="2214554"/>
          <a:ext cx="1643074" cy="2250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818"/>
                <a:gridCol w="857256"/>
              </a:tblGrid>
              <a:tr h="750099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3</a:t>
                      </a:r>
                      <a:endParaRPr lang="ru-RU" sz="4000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/>
                </a:tc>
              </a:tr>
              <a:tr h="750099">
                <a:tc>
                  <a:txBody>
                    <a:bodyPr/>
                    <a:lstStyle/>
                    <a:p>
                      <a:pPr algn="ctr"/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lang="ru-RU" sz="4000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</a:rPr>
                        <a:t>2</a:t>
                      </a:r>
                      <a:endParaRPr lang="ru-RU" sz="40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750099">
                <a:tc>
                  <a:txBody>
                    <a:bodyPr/>
                    <a:lstStyle/>
                    <a:p>
                      <a:pPr algn="ctr"/>
                      <a:endParaRPr lang="ru-RU" sz="4000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</a:rPr>
                        <a:t>4</a:t>
                      </a:r>
                      <a:endParaRPr lang="ru-RU" sz="40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7572396" y="3786190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5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500166" y="2214554"/>
            <a:ext cx="444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2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14348" y="3000372"/>
            <a:ext cx="444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5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786578" y="4572008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4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643174" y="3714752"/>
            <a:ext cx="6751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5 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500694" y="2214554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6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714876" y="3000372"/>
            <a:ext cx="5597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7 </a:t>
            </a:r>
            <a:endParaRPr lang="ru-RU" sz="400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428992" y="4500570"/>
            <a:ext cx="6751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6 </a:t>
            </a:r>
            <a:endParaRPr lang="ru-RU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500166" y="3714752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b="1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643174" y="5214950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b="1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714876" y="3714752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7643834" y="5286388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b="1" dirty="0">
                <a:solidFill>
                  <a:prstClr val="black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3" grpId="0"/>
      <p:bldP spid="24" grpId="0"/>
      <p:bldP spid="28" grpId="0"/>
      <p:bldP spid="29" grpId="0"/>
      <p:bldP spid="30" grpId="0"/>
      <p:bldP spid="31" grpId="0"/>
      <p:bldP spid="25" grpId="0"/>
      <p:bldP spid="26" grpId="0"/>
      <p:bldP spid="27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Проверь себя!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5 + 2 + 2=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         9 – 3 – 1=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8 – 2 – 2=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          3 + 3 + 1=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10 – 2 – 2=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        6 + 1 + 2=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Классно!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3843194"/>
            <a:ext cx="2366000" cy="2542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Оцени свои успехи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" y="1785926"/>
            <a:ext cx="5810291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Овал 7"/>
          <p:cNvSpPr/>
          <p:nvPr/>
        </p:nvSpPr>
        <p:spPr>
          <a:xfrm>
            <a:off x="6607983" y="3393281"/>
            <a:ext cx="1071570" cy="107157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607983" y="5000636"/>
            <a:ext cx="1071570" cy="10715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607983" y="1785926"/>
            <a:ext cx="1071570" cy="107157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1500198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  <a:b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8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5072074"/>
            <a:ext cx="85011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урок!</a:t>
            </a:r>
            <a:endParaRPr lang="ru-RU" sz="8000" dirty="0">
              <a:solidFill>
                <a:schemeClr val="bg1"/>
              </a:solidFill>
            </a:endParaRPr>
          </a:p>
        </p:txBody>
      </p:sp>
      <p:pic>
        <p:nvPicPr>
          <p:cNvPr id="5" name="Picture 2" descr="Классно!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571744"/>
            <a:ext cx="2366000" cy="2542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000240"/>
            <a:ext cx="8229600" cy="2225668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Знаешь – говори, не знаешь – слушай.</a:t>
            </a:r>
            <a:endParaRPr lang="ru-RU" sz="8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Устный счёт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357298"/>
            <a:ext cx="864399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Назовите следующее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число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 числом 7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Как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получить следующее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число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Назовите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предыдущее число 10. Как получить предыдущее число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Какое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число стоит между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числами 8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 10, а между 5 и 7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Какое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число стоит справа от 9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А слева от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2?</a:t>
            </a:r>
          </a:p>
          <a:p>
            <a:pPr lvl="0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Назовите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"соседей" числа 7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Установите закономерность и продолжите</a:t>
            </a:r>
            <a:b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числовой ряд на три числа: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5722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1,  2,  4,  5,  7,  …,  …,   … .</a:t>
            </a:r>
          </a:p>
          <a:p>
            <a:pPr>
              <a:buNone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3929066"/>
            <a:ext cx="77581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1,  3,  4,  6,  7,  …,  …,   … .</a:t>
            </a:r>
            <a:endParaRPr lang="ru-RU" sz="4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57200" y="2571744"/>
            <a:ext cx="8229600" cy="928694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ru-RU" sz="10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1,  2,  4,  5,  7,  </a:t>
            </a:r>
            <a:r>
              <a:rPr lang="ru-RU" sz="10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0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0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10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0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kumimoji="0" lang="ru-RU" sz="10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.</a:t>
            </a:r>
          </a:p>
          <a:p>
            <a:pPr marL="342900" indent="-342900">
              <a:spcBef>
                <a:spcPct val="20000"/>
              </a:spcBef>
            </a:pP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+1         +2        +1        +2        +1        +2            +1 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457200" y="5143512"/>
            <a:ext cx="8229600" cy="928694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ru-RU" sz="10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1,  3,  4,  6,  7,  </a:t>
            </a:r>
            <a:r>
              <a:rPr kumimoji="0" lang="ru-RU" sz="10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</a:t>
            </a:r>
            <a:r>
              <a:rPr lang="ru-RU" sz="10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0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10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0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kumimoji="0" lang="ru-RU" sz="10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.</a:t>
            </a:r>
          </a:p>
          <a:p>
            <a:pPr marL="342900" indent="-342900">
              <a:spcBef>
                <a:spcPct val="20000"/>
              </a:spcBef>
            </a:pP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+2        +1        +2        +1        +2           +1           +2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571612"/>
            <a:ext cx="1219200" cy="4669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Копия Изображение 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1571612"/>
            <a:ext cx="1000132" cy="1023391"/>
          </a:xfrm>
          <a:prstGeom prst="rect">
            <a:avLst/>
          </a:prstGeom>
        </p:spPr>
      </p:pic>
      <p:pic>
        <p:nvPicPr>
          <p:cNvPr id="4" name="Рисунок 3" descr="Копия (2) Изображение 002.jpg"/>
          <p:cNvPicPr>
            <a:picLocks noChangeAspect="1"/>
          </p:cNvPicPr>
          <p:nvPr/>
        </p:nvPicPr>
        <p:blipFill>
          <a:blip r:embed="rId4" cstate="print"/>
          <a:srcRect l="14168" r="14990"/>
          <a:stretch>
            <a:fillRect/>
          </a:stretch>
        </p:blipFill>
        <p:spPr>
          <a:xfrm>
            <a:off x="3929058" y="2643182"/>
            <a:ext cx="1071570" cy="1000132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Условные обозначения: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Копия (3) Изображение 002.jpg"/>
          <p:cNvPicPr>
            <a:picLocks noChangeAspect="1"/>
          </p:cNvPicPr>
          <p:nvPr/>
        </p:nvPicPr>
        <p:blipFill>
          <a:blip r:embed="rId5" cstate="print"/>
          <a:srcRect l="9900" r="15852"/>
          <a:stretch>
            <a:fillRect/>
          </a:stretch>
        </p:blipFill>
        <p:spPr>
          <a:xfrm>
            <a:off x="3929058" y="4000504"/>
            <a:ext cx="1071570" cy="1000132"/>
          </a:xfrm>
          <a:prstGeom prst="rect">
            <a:avLst/>
          </a:prstGeom>
        </p:spPr>
      </p:pic>
      <p:pic>
        <p:nvPicPr>
          <p:cNvPr id="7" name="Рисунок 6" descr="Копия (4) Изображение 00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43372" y="5150093"/>
            <a:ext cx="1000133" cy="1091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img2.nevesta.info/content/photo/471900/471833/201504/4706883/4706883_ctf0gelklhs8c4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2714620"/>
            <a:ext cx="2585529" cy="37018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543956" cy="1143000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/>
            </a:r>
            <a:br>
              <a:rPr lang="ru-RU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Чему  будем учиться сегодня на уроке? </a:t>
            </a:r>
            <a:r>
              <a:rPr lang="ru-RU" sz="3600" dirty="0" smtClean="0">
                <a:solidFill>
                  <a:prstClr val="black"/>
                </a:solidFill>
                <a:latin typeface="Arial" pitchFamily="34" charset="0"/>
              </a:rPr>
              <a:t/>
            </a:r>
            <a:br>
              <a:rPr lang="ru-RU" sz="3600" dirty="0" smtClean="0">
                <a:solidFill>
                  <a:prstClr val="black"/>
                </a:solidFill>
                <a:latin typeface="Arial" pitchFamily="34" charset="0"/>
              </a:rPr>
            </a:br>
            <a:r>
              <a:rPr lang="ru-RU" i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2439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2357430"/>
            <a:ext cx="69403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продолжим учиться решать задачи;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3643314"/>
            <a:ext cx="477874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выполнять сложение и </a:t>
            </a:r>
          </a:p>
          <a:p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вычитание;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5000636"/>
            <a:ext cx="512390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чертить и называть</a:t>
            </a:r>
          </a:p>
          <a:p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геометрические фигуры.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94830" y="214290"/>
            <a:ext cx="841146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85720" y="4857760"/>
            <a:ext cx="8429684" cy="114300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каком примере ответ будет больше, чем в другом?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4490768" y="-1561866"/>
            <a:ext cx="1640260" cy="676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 t="50401" r="19638" b="20924"/>
          <a:stretch>
            <a:fillRect/>
          </a:stretch>
        </p:blipFill>
        <p:spPr bwMode="auto">
          <a:xfrm>
            <a:off x="642910" y="3857616"/>
            <a:ext cx="7786709" cy="254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1519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Начерти такие фигуры и назови их: 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642910" y="3071810"/>
            <a:ext cx="7115196" cy="785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Вставь пропущенные знаки: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rot="1740020">
            <a:off x="816651" y="3227834"/>
            <a:ext cx="362810" cy="10715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+ 1</a:t>
            </a:r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96908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Работа в парах «Цепочка»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4572008"/>
            <a:ext cx="720000" cy="720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643174" y="4500570"/>
            <a:ext cx="720000" cy="720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715272" y="2500306"/>
            <a:ext cx="720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572000" y="4500570"/>
            <a:ext cx="720000" cy="720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786578" y="4572008"/>
            <a:ext cx="720000" cy="720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423636" y="2500306"/>
            <a:ext cx="720000" cy="720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440000" y="2520000"/>
            <a:ext cx="720000" cy="720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494810" y="2520000"/>
            <a:ext cx="720000" cy="720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 flipH="1" flipV="1">
            <a:off x="678629" y="3536157"/>
            <a:ext cx="1214446" cy="71438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 flipH="1" flipV="1">
            <a:off x="2821769" y="3536157"/>
            <a:ext cx="1214446" cy="71438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 flipH="1" flipV="1">
            <a:off x="4753405" y="3538967"/>
            <a:ext cx="1077190" cy="71438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 flipH="1" flipV="1">
            <a:off x="7108049" y="3464719"/>
            <a:ext cx="1214446" cy="71438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6200000" flipH="1">
            <a:off x="1692867" y="3429000"/>
            <a:ext cx="1143008" cy="857256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6200000" flipH="1">
            <a:off x="3688987" y="3500438"/>
            <a:ext cx="1143008" cy="857256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6200000" flipH="1">
            <a:off x="5764901" y="3429000"/>
            <a:ext cx="1143008" cy="857256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 rot="1740020">
            <a:off x="2924543" y="3218731"/>
            <a:ext cx="362810" cy="1049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+ 3</a:t>
            </a:r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 rot="1740020">
            <a:off x="4921258" y="3099611"/>
            <a:ext cx="429025" cy="10685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+ 2</a:t>
            </a:r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 rot="1740020">
            <a:off x="7237904" y="3227833"/>
            <a:ext cx="362810" cy="10715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+ 2</a:t>
            </a:r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 rot="8476284">
            <a:off x="2246720" y="3087175"/>
            <a:ext cx="362810" cy="9866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- 2</a:t>
            </a:r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 rot="8476284">
            <a:off x="4369052" y="3201561"/>
            <a:ext cx="362810" cy="9866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- 1</a:t>
            </a:r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 rot="8476284">
            <a:off x="6369315" y="3067616"/>
            <a:ext cx="362810" cy="9866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- 3</a:t>
            </a:r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1440000" y="2500306"/>
            <a:ext cx="6163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693000" y="4500570"/>
            <a:ext cx="5993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659138" y="2506800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626652" y="4500570"/>
            <a:ext cx="6163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5484231" y="2488660"/>
            <a:ext cx="6163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890262" y="4512684"/>
            <a:ext cx="6163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7773552" y="2520000"/>
            <a:ext cx="6617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4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369</Words>
  <Application>Microsoft Office PowerPoint</Application>
  <PresentationFormat>Экран (4:3)</PresentationFormat>
  <Paragraphs>101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Решение задач изученных видов. Прибавить и вычесть числа 1,2,3.  Состав чисел 7,8,9.</vt:lpstr>
      <vt:lpstr>Знаешь – говори, не знаешь – слушай.</vt:lpstr>
      <vt:lpstr>Устный счёт</vt:lpstr>
      <vt:lpstr>Установите закономерность и продолжите числовой ряд на три числа:</vt:lpstr>
      <vt:lpstr>Условные обозначения:</vt:lpstr>
      <vt:lpstr> Чему  будем учиться сегодня на уроке?   </vt:lpstr>
      <vt:lpstr>Слайд 7</vt:lpstr>
      <vt:lpstr>Начерти такие фигуры и назови их: </vt:lpstr>
      <vt:lpstr>Работа в парах «Цепочка»</vt:lpstr>
      <vt:lpstr>Реши задачу:</vt:lpstr>
      <vt:lpstr>Заселяем   дома</vt:lpstr>
      <vt:lpstr>Проверь себя!</vt:lpstr>
      <vt:lpstr>Оцени свои успехи</vt:lpstr>
      <vt:lpstr>  Молодцы!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СХГ</dc:creator>
  <cp:lastModifiedBy>СХГ</cp:lastModifiedBy>
  <cp:revision>205</cp:revision>
  <dcterms:created xsi:type="dcterms:W3CDTF">2016-01-08T16:13:10Z</dcterms:created>
  <dcterms:modified xsi:type="dcterms:W3CDTF">2016-03-05T20:05:10Z</dcterms:modified>
</cp:coreProperties>
</file>