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8" r:id="rId13"/>
    <p:sldId id="279" r:id="rId14"/>
    <p:sldId id="280" r:id="rId15"/>
    <p:sldId id="271" r:id="rId16"/>
    <p:sldId id="272" r:id="rId17"/>
    <p:sldId id="270" r:id="rId18"/>
    <p:sldId id="273" r:id="rId19"/>
    <p:sldId id="275" r:id="rId20"/>
    <p:sldId id="283" r:id="rId21"/>
    <p:sldId id="284" r:id="rId22"/>
    <p:sldId id="282" r:id="rId23"/>
    <p:sldId id="281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бюджетное учреждение «Средняя общеобразовательная школа № 15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760640" cy="12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25" y="2597150"/>
            <a:ext cx="625475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941168"/>
            <a:ext cx="36004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Любовь\Desktop\Анимации\comp (22)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00302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kern="0" cap="none" dirty="0">
                <a:ln>
                  <a:noFill/>
                </a:ln>
                <a:solidFill>
                  <a:srgbClr val="002060"/>
                </a:solidFill>
                <a:latin typeface="Times New Roman"/>
                <a:cs typeface="Arial"/>
              </a:rPr>
              <a:t>Презентации в программе </a:t>
            </a:r>
            <a:r>
              <a:rPr lang="en-US" sz="3600" kern="0" cap="none" dirty="0">
                <a:ln>
                  <a:noFill/>
                </a:ln>
                <a:solidFill>
                  <a:srgbClr val="002060"/>
                </a:solidFill>
                <a:latin typeface="Times New Roman"/>
                <a:cs typeface="Arial"/>
              </a:rPr>
              <a:t>PowerPoint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None/>
            </a:pPr>
            <a:r>
              <a:rPr lang="ru-RU" sz="1800" b="1" kern="0" dirty="0">
                <a:solidFill>
                  <a:srgbClr val="C00000"/>
                </a:solidFill>
                <a:latin typeface="Arial"/>
                <a:cs typeface="Arial"/>
              </a:rPr>
              <a:t>Я применяю средства ИКТ на уроках очень часто. Так, использование презентаций в программе </a:t>
            </a:r>
            <a:r>
              <a:rPr lang="ru-RU" sz="1800" b="1" kern="0" dirty="0" err="1">
                <a:solidFill>
                  <a:srgbClr val="C00000"/>
                </a:solidFill>
                <a:latin typeface="Arial"/>
                <a:cs typeface="Arial"/>
              </a:rPr>
              <a:t>PowerPoint</a:t>
            </a:r>
            <a:r>
              <a:rPr lang="ru-RU" sz="1800" b="1" kern="0" dirty="0">
                <a:solidFill>
                  <a:srgbClr val="C00000"/>
                </a:solidFill>
                <a:latin typeface="Arial"/>
                <a:cs typeface="Arial"/>
              </a:rPr>
              <a:t> на уроках просто незаменимо. Подбираю презентации на разные уроки, по разным темам, нахожу в Интернете, делаю сама. Благодаря презентациям, дети, которые обычно не отличались высокой активностью на уроках, стали активно высказывать свое мнение, рассуждать. </a:t>
            </a:r>
          </a:p>
        </p:txBody>
      </p:sp>
      <p:pic>
        <p:nvPicPr>
          <p:cNvPr id="7170" name="Picture 2" descr="C:\Users\Любовь\Desktop\семинар\IMG_069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3006" y="1412776"/>
            <a:ext cx="3403707" cy="246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юбовь\Desktop\семинар\IMG_06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3" y="4005065"/>
            <a:ext cx="40324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Использование икт: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89240"/>
            <a:ext cx="3520440" cy="73536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</a:pPr>
            <a:r>
              <a:rPr lang="ru-RU" sz="2000" kern="0" dirty="0">
                <a:solidFill>
                  <a:srgbClr val="A8088A"/>
                </a:solidFill>
                <a:latin typeface="Arial"/>
                <a:cs typeface="Arial"/>
              </a:rPr>
              <a:t>На уроках литературного чтения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661248"/>
            <a:ext cx="3520440" cy="663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</a:pPr>
            <a:r>
              <a:rPr lang="ru-RU" sz="2200" kern="0" dirty="0">
                <a:solidFill>
                  <a:srgbClr val="A8088A"/>
                </a:solidFill>
                <a:latin typeface="Arial"/>
                <a:cs typeface="Arial"/>
              </a:rPr>
              <a:t>На уроках русского языка</a:t>
            </a:r>
          </a:p>
          <a:p>
            <a:endParaRPr lang="ru-RU" dirty="0"/>
          </a:p>
        </p:txBody>
      </p:sp>
      <p:pic>
        <p:nvPicPr>
          <p:cNvPr id="1027" name="Picture 3" descr="C:\Users\Любовь\Desktop\семинар\IMG_06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293" y="2816932"/>
            <a:ext cx="2304256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юбовь\Desktop\семинар\IMG_06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1872208" cy="237626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Любовь\Desktop\семинар\IMG_0701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473090"/>
            <a:ext cx="2850777" cy="207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Любовь\Desktop\семинар\IMG_070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8208" y="3573016"/>
            <a:ext cx="457813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5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000" kern="0" cap="none" dirty="0" smtClean="0">
                <a:ln>
                  <a:noFill/>
                </a:ln>
                <a:solidFill>
                  <a:schemeClr val="bg1"/>
                </a:solidFill>
                <a:latin typeface="Arial"/>
              </a:rPr>
              <a:t>ЩЕНОК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О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днажды 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М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итя ш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ё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л из школы д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о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мой. Была чудесная погода. Снег хру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ст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ел под ногами. Дерев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ь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я надели белый н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а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ряд.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         Вдруг 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М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итя 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остановился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. На дорожке с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и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дел щенок. Он сделал два ша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ж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ка и зап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и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щал. Щенок подбежал к 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М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ите и поставил лапки на его с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а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пожки. М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о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р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о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з был сильный. Пёсик совсем замерз.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          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М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итя взял с</a:t>
            </a:r>
            <a:r>
              <a:rPr lang="ru-RU" sz="2800" b="1" u="sng" kern="0" dirty="0">
                <a:solidFill>
                  <a:srgbClr val="FF0000"/>
                </a:solidFill>
                <a:latin typeface="Arial"/>
              </a:rPr>
              <a:t>о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ба</a:t>
            </a:r>
            <a:r>
              <a:rPr lang="ru-RU" sz="2800" b="1" kern="0" dirty="0">
                <a:solidFill>
                  <a:srgbClr val="FF0000"/>
                </a:solidFill>
                <a:latin typeface="Arial"/>
              </a:rPr>
              <a:t>чк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у домой.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8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kern="0" cap="none" dirty="0">
                <a:ln>
                  <a:noFill/>
                </a:ln>
                <a:solidFill>
                  <a:srgbClr val="000000"/>
                </a:solidFill>
                <a:latin typeface="Arial"/>
              </a:rPr>
              <a:t>Беседа по содержанию текста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ru-RU" sz="3200" b="1" kern="0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ru-RU" sz="3200" kern="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О ком говорится в тексте?</a:t>
            </a:r>
            <a:br>
              <a:rPr lang="ru-RU" sz="2800" b="1" kern="0" dirty="0">
                <a:solidFill>
                  <a:srgbClr val="000000"/>
                </a:solidFill>
                <a:latin typeface="Arial"/>
              </a:rPr>
            </a:b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2. Когда происходит действие рассказа?</a:t>
            </a:r>
            <a:br>
              <a:rPr lang="ru-RU" sz="2800" b="1" kern="0" dirty="0">
                <a:solidFill>
                  <a:srgbClr val="000000"/>
                </a:solidFill>
                <a:latin typeface="Arial"/>
              </a:rPr>
            </a:b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3. Как описывается это время года?</a:t>
            </a:r>
            <a:br>
              <a:rPr lang="ru-RU" sz="2800" b="1" kern="0" dirty="0">
                <a:solidFill>
                  <a:srgbClr val="000000"/>
                </a:solidFill>
                <a:latin typeface="Arial"/>
              </a:rPr>
            </a:b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4. Кого встретил Митя?</a:t>
            </a:r>
            <a:br>
              <a:rPr lang="ru-RU" sz="2800" b="1" kern="0" dirty="0">
                <a:solidFill>
                  <a:srgbClr val="000000"/>
                </a:solidFill>
                <a:latin typeface="Arial"/>
              </a:rPr>
            </a:b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5. Что говорится о щенке?</a:t>
            </a:r>
            <a:br>
              <a:rPr lang="ru-RU" sz="2800" b="1" kern="0" dirty="0">
                <a:solidFill>
                  <a:srgbClr val="000000"/>
                </a:solidFill>
                <a:latin typeface="Arial"/>
              </a:rPr>
            </a:b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6. Почему песик пищал?</a:t>
            </a:r>
            <a:br>
              <a:rPr lang="ru-RU" sz="2800" b="1" kern="0" dirty="0">
                <a:solidFill>
                  <a:srgbClr val="000000"/>
                </a:solidFill>
                <a:latin typeface="Arial"/>
              </a:rPr>
            </a:br>
            <a:r>
              <a:rPr lang="ru-RU" sz="2800" b="1" kern="0" dirty="0">
                <a:solidFill>
                  <a:srgbClr val="000000"/>
                </a:solidFill>
                <a:latin typeface="Arial"/>
              </a:rPr>
              <a:t>7. Как поступил Митя?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2389287" cy="281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8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4000" b="1" kern="0" dirty="0">
                <a:solidFill>
                  <a:srgbClr val="000000"/>
                </a:solidFill>
                <a:latin typeface="Arial"/>
              </a:rPr>
              <a:t>Однажды зимой.</a:t>
            </a:r>
            <a:br>
              <a:rPr lang="ru-RU" sz="4000" b="1" kern="0" dirty="0">
                <a:solidFill>
                  <a:srgbClr val="000000"/>
                </a:solidFill>
                <a:latin typeface="Arial"/>
              </a:rPr>
            </a:br>
            <a:endParaRPr lang="ru-RU" sz="4000" b="1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4000" b="1" kern="0" dirty="0">
                <a:solidFill>
                  <a:srgbClr val="000000"/>
                </a:solidFill>
                <a:latin typeface="Arial"/>
              </a:rPr>
              <a:t>Находка.</a:t>
            </a:r>
            <a:br>
              <a:rPr lang="ru-RU" sz="4000" b="1" kern="0" dirty="0">
                <a:solidFill>
                  <a:srgbClr val="000000"/>
                </a:solidFill>
                <a:latin typeface="Arial"/>
              </a:rPr>
            </a:br>
            <a:endParaRPr lang="ru-RU" sz="4000" b="1" kern="0" dirty="0">
              <a:solidFill>
                <a:srgbClr val="000000"/>
              </a:solidFill>
              <a:latin typeface="Arial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4000" b="1" kern="0" dirty="0">
                <a:solidFill>
                  <a:srgbClr val="000000"/>
                </a:solidFill>
                <a:latin typeface="Arial"/>
              </a:rPr>
              <a:t>Митя спас щенка.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0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ИВА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На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регу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речки стоит ива. Она спустила ветки в воду. Под ветками притаилась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щу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-ка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Ива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цве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тёт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Летит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пче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ла 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первым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дком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Весело над ивой жужжит шмель. Летнее солнышко согревает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млю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Тёплый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терок быстро </a:t>
            </a:r>
            <a:r>
              <a:rPr lang="ru-RU" altLang="ru-RU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alt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жит </a:t>
            </a:r>
            <a:r>
              <a:rPr lang="ru-RU" alt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веточкам ивы</a:t>
            </a: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976" y="1876796"/>
            <a:ext cx="342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0455" y="2935545"/>
            <a:ext cx="342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2987164"/>
            <a:ext cx="342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515954"/>
            <a:ext cx="342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0306" y="3515954"/>
            <a:ext cx="342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342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0200" y="5157192"/>
            <a:ext cx="342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712" y="5178296"/>
            <a:ext cx="342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0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dirty="0" smtClean="0"/>
              <a:t>антонимы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Медленно</a:t>
            </a:r>
          </a:p>
          <a:p>
            <a:endParaRPr lang="ru-RU" dirty="0"/>
          </a:p>
          <a:p>
            <a:r>
              <a:rPr lang="ru-RU" dirty="0" smtClean="0"/>
              <a:t>Дешевле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Моложе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700808"/>
            <a:ext cx="3520440" cy="4425355"/>
          </a:xfrm>
        </p:spPr>
        <p:txBody>
          <a:bodyPr/>
          <a:lstStyle/>
          <a:p>
            <a:r>
              <a:rPr lang="ru-RU" dirty="0" smtClean="0"/>
              <a:t>Быстро </a:t>
            </a:r>
          </a:p>
          <a:p>
            <a:endParaRPr lang="ru-RU" dirty="0"/>
          </a:p>
          <a:p>
            <a:r>
              <a:rPr lang="ru-RU" dirty="0" smtClean="0"/>
              <a:t>Дороже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Старше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1584176" cy="102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152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725143"/>
            <a:ext cx="2152650" cy="164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18669"/>
            <a:ext cx="24765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2438" y="3274142"/>
            <a:ext cx="1671809" cy="88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3339" y="3274141"/>
            <a:ext cx="1553108" cy="88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3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8961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Какое слово задумано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1484784"/>
            <a:ext cx="5897880" cy="602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РО - ЗА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279367"/>
            <a:ext cx="3096344" cy="77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39552" y="2584636"/>
            <a:ext cx="7239000" cy="4371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/>
              <a:t> </a:t>
            </a:r>
            <a:r>
              <a:rPr lang="ru-RU" sz="4800" b="1" dirty="0" smtClean="0"/>
              <a:t>          КО – ЗА</a:t>
            </a:r>
          </a:p>
          <a:p>
            <a:pPr marL="0" indent="0">
              <a:buNone/>
            </a:pP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2683" y="2636912"/>
            <a:ext cx="1999289" cy="75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244334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2060"/>
              </a:solidFill>
              <a:latin typeface="Verdana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Verdana"/>
              </a:rPr>
              <a:t>Чертим схему предложения                                            </a:t>
            </a:r>
            <a:endParaRPr lang="ru-RU" sz="3200" b="1" i="0" dirty="0">
              <a:solidFill>
                <a:srgbClr val="002060"/>
              </a:solidFill>
              <a:effectLst/>
              <a:latin typeface="Verdan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6768751" cy="95250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61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9681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Даниил </a:t>
            </a:r>
            <a:r>
              <a:rPr lang="ru-RU" dirty="0" err="1" smtClean="0"/>
              <a:t>хармс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«весёлые чижи»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211144" cy="60251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/>
              <a:t>ЗАПЯТКИ – место для слуги позади экипажа, кареты.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857500"/>
            <a:ext cx="4459932" cy="29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Любовь\Desktop\Анимации\other (79)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3974194"/>
            <a:ext cx="2164804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9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7242048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ЗАНИМАТЕЛЬНАЯ МАТЕМАТИКА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5189" y="2513970"/>
            <a:ext cx="2522135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781969"/>
            <a:ext cx="17922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83264"/>
            <a:ext cx="17922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916832"/>
            <a:ext cx="17922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12" y="3490487"/>
            <a:ext cx="17922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794" y="3490487"/>
            <a:ext cx="17922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429501"/>
            <a:ext cx="17922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970" y="5136724"/>
            <a:ext cx="17922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847" y="4934734"/>
            <a:ext cx="17922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34" y="2311401"/>
            <a:ext cx="1481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134" y="3880349"/>
            <a:ext cx="14144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983" y="2318144"/>
            <a:ext cx="14144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6217" y="3941336"/>
            <a:ext cx="1481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052" y="2311400"/>
            <a:ext cx="1481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67" y="5587573"/>
            <a:ext cx="15970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9908" y="5136724"/>
            <a:ext cx="2139950" cy="1427163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288" y="3941336"/>
            <a:ext cx="1481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1758" y="5385583"/>
            <a:ext cx="141446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9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kern="0" cap="none" dirty="0">
                <a:ln>
                  <a:noFill/>
                </a:ln>
                <a:solidFill>
                  <a:schemeClr val="tx2"/>
                </a:solidFill>
                <a:latin typeface="Times New Roman"/>
                <a:cs typeface="Arial"/>
              </a:rPr>
              <a:t>В функции учителя компьютер представляет собой: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7239000" cy="4106856"/>
          </a:xfrm>
        </p:spPr>
        <p:txBody>
          <a:bodyPr>
            <a:normAutofit/>
          </a:bodyPr>
          <a:lstStyle/>
          <a:p>
            <a:r>
              <a:rPr lang="ru-RU" altLang="ru-RU" sz="3600" b="1" dirty="0"/>
              <a:t>источник учебной информации;</a:t>
            </a:r>
          </a:p>
          <a:p>
            <a:r>
              <a:rPr lang="ru-RU" altLang="ru-RU" sz="3600" b="1" dirty="0"/>
              <a:t>наглядное пособие;</a:t>
            </a:r>
          </a:p>
          <a:p>
            <a:r>
              <a:rPr lang="ru-RU" altLang="ru-RU" sz="3600" b="1" dirty="0"/>
              <a:t>тренажер;</a:t>
            </a:r>
          </a:p>
          <a:p>
            <a:r>
              <a:rPr lang="ru-RU" altLang="ru-RU" sz="3600" b="1" dirty="0"/>
              <a:t>средство диагностики </a:t>
            </a:r>
            <a:r>
              <a:rPr lang="ru-RU" altLang="ru-RU" sz="3600" b="1"/>
              <a:t>и </a:t>
            </a:r>
            <a:r>
              <a:rPr lang="ru-RU" altLang="ru-RU" sz="3600" b="1" smtClean="0"/>
              <a:t>контроля.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260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92" y="188640"/>
            <a:ext cx="52800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6956425" cy="95726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360" y="2734344"/>
            <a:ext cx="4687887" cy="95726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859" y="3800500"/>
            <a:ext cx="52308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517" y="4955593"/>
            <a:ext cx="6443663" cy="9572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567" y="2682107"/>
            <a:ext cx="17192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178" y="4416638"/>
            <a:ext cx="118903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1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052736"/>
            <a:ext cx="17621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404664"/>
            <a:ext cx="15367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6" y="3439842"/>
            <a:ext cx="7704857" cy="8540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722" y="4869160"/>
            <a:ext cx="7510463" cy="8540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117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38" y="764704"/>
            <a:ext cx="4462463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66516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379" y="1525365"/>
            <a:ext cx="9334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3351" y="2898775"/>
            <a:ext cx="13843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8522" y="4149080"/>
            <a:ext cx="6651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3132" y="2587625"/>
            <a:ext cx="6651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651" y="3861048"/>
            <a:ext cx="201771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441" y="545977"/>
            <a:ext cx="8651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7646" y="597571"/>
            <a:ext cx="1884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713" y="638239"/>
            <a:ext cx="3316287" cy="74453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314" y="1630362"/>
            <a:ext cx="8651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443" y="1681955"/>
            <a:ext cx="1884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7713" y="1736723"/>
            <a:ext cx="2762250" cy="7445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9263" y="2761855"/>
            <a:ext cx="3060700" cy="8540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224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Кроссворд «какие бывают растения»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944458"/>
            <a:ext cx="3384376" cy="386080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683568" y="1720840"/>
            <a:ext cx="3384376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1. Лиственный кустарник.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2. Растения, у которых листья в виде пластинок.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3. Растения, у которых от корня отходит один толстый стебель.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4. Толстый стебель у дерева.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5. Хвойный кустарник.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6. Растения. у которых листья в виде иголок.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7. Листья хвойных деревьев.</a:t>
            </a:r>
          </a:p>
          <a:p>
            <a:r>
              <a:rPr lang="ru-RU" dirty="0">
                <a:solidFill>
                  <a:srgbClr val="000000"/>
                </a:solidFill>
                <a:latin typeface="Arial"/>
              </a:rPr>
              <a:t>8. Травянистые растения, у которых стебли мягкие и сочные.</a:t>
            </a:r>
            <a:endParaRPr lang="ru-RU" b="0" i="0" dirty="0">
              <a:solidFill>
                <a:srgbClr val="000000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110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kern="0" cap="none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ИКТ оправдывает себя во всех отношениях: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Char char="l"/>
            </a:pPr>
            <a:r>
              <a:rPr lang="ru-RU" sz="2400" b="1" kern="0" dirty="0">
                <a:solidFill>
                  <a:srgbClr val="FFFFFF"/>
                </a:solidFill>
                <a:latin typeface="Arial"/>
                <a:cs typeface="Arial"/>
              </a:rPr>
              <a:t>Повышает качество знаний.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Char char="l"/>
            </a:pPr>
            <a:r>
              <a:rPr lang="ru-RU" sz="2400" b="1" kern="0" dirty="0">
                <a:solidFill>
                  <a:srgbClr val="FFFFFF"/>
                </a:solidFill>
                <a:latin typeface="Arial"/>
                <a:cs typeface="Arial"/>
              </a:rPr>
              <a:t>Продвигает ребенка в общем развитии.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Char char="l"/>
            </a:pPr>
            <a:r>
              <a:rPr lang="ru-RU" sz="2400" b="1" kern="0" dirty="0">
                <a:solidFill>
                  <a:srgbClr val="FFFFFF"/>
                </a:solidFill>
                <a:latin typeface="Arial"/>
                <a:cs typeface="Arial"/>
              </a:rPr>
              <a:t>Помогает преодолеть трудности.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Char char="l"/>
            </a:pPr>
            <a:r>
              <a:rPr lang="ru-RU" sz="2400" b="1" kern="0" dirty="0">
                <a:solidFill>
                  <a:srgbClr val="FFFFFF"/>
                </a:solidFill>
                <a:latin typeface="Arial"/>
                <a:cs typeface="Arial"/>
              </a:rPr>
              <a:t>Вносит радость в жизнь ребенка.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Char char="l"/>
            </a:pPr>
            <a:r>
              <a:rPr lang="ru-RU" sz="2400" b="1" kern="0" dirty="0">
                <a:solidFill>
                  <a:srgbClr val="FFFFFF"/>
                </a:solidFill>
                <a:latin typeface="Arial"/>
                <a:cs typeface="Arial"/>
              </a:rPr>
              <a:t>Позволяет вести обучение в зоне ближайшего развития.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Char char="l"/>
            </a:pPr>
            <a:r>
              <a:rPr lang="ru-RU" sz="2400" b="1" kern="0" dirty="0">
                <a:solidFill>
                  <a:srgbClr val="FFFFFF"/>
                </a:solidFill>
                <a:latin typeface="Arial"/>
                <a:cs typeface="Arial"/>
              </a:rPr>
              <a:t>Создает благоприятные условия для лучшего взаимопонимания учителя и учащихся их сотрудничества в учебном процессе.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2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96109"/>
            <a:ext cx="7056784" cy="35271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</a:pPr>
            <a:r>
              <a:rPr lang="ru-RU" altLang="ru-RU" sz="3600" b="1" kern="0" dirty="0">
                <a:solidFill>
                  <a:srgbClr val="92D050"/>
                </a:solidFill>
                <a:latin typeface="Arial"/>
                <a:cs typeface="Arial"/>
              </a:rPr>
              <a:t>Применение ИКТ в образовательном процессе позволяет решить одну из важных задач обучения –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</a:pPr>
            <a:r>
              <a:rPr lang="ru-RU" altLang="ru-RU" sz="3600" b="1" i="1" kern="0" dirty="0">
                <a:solidFill>
                  <a:srgbClr val="92D050"/>
                </a:solidFill>
                <a:latin typeface="Arial"/>
                <a:cs typeface="Arial"/>
              </a:rPr>
              <a:t>           повышение уровня знаний</a:t>
            </a:r>
          </a:p>
        </p:txBody>
      </p:sp>
      <p:pic>
        <p:nvPicPr>
          <p:cNvPr id="1026" name="Picture 2" descr="C:\Users\Любовь\Desktop\Анимации\comp (374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301208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бовь\Desktop\Анимации\comp (543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5260867"/>
            <a:ext cx="9715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2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altLang="ru-RU" sz="2400" dirty="0">
                <a:solidFill>
                  <a:srgbClr val="FFFFFF"/>
                </a:solidFill>
                <a:latin typeface="Calibri" pitchFamily="34" charset="0"/>
              </a:rPr>
              <a:t>Современный ребёнок  </a:t>
            </a:r>
            <a:br>
              <a:rPr lang="ru-RU" altLang="ru-RU" sz="2400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ru-RU" altLang="ru-RU" sz="2400" dirty="0">
                <a:solidFill>
                  <a:srgbClr val="FFFFFF"/>
                </a:solidFill>
                <a:latin typeface="Calibri" pitchFamily="34" charset="0"/>
              </a:rPr>
              <a:t>                живёт в мире электронной культуры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585202"/>
            <a:ext cx="3521075" cy="55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86352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300" y="1628800"/>
            <a:ext cx="370606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4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kern="0" cap="none" dirty="0">
                <a:ln>
                  <a:noFill/>
                </a:ln>
                <a:solidFill>
                  <a:srgbClr val="FA8D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«Я услышал и забыл, я увидел и запомнил».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157192"/>
            <a:ext cx="3520440" cy="1167408"/>
          </a:xfrm>
        </p:spPr>
        <p:txBody>
          <a:bodyPr>
            <a:normAutofit fontScale="32500" lnSpcReduction="20000"/>
          </a:bodyPr>
          <a:lstStyle/>
          <a:p>
            <a:pPr lvl="0" indent="454025" algn="just" fontAlgn="base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1" lang="ru-RU" sz="4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 уроке чтения Азбука нас знакомил с буквами, учила читать. Я хорошо всё поняла и </a:t>
            </a:r>
            <a:r>
              <a:rPr kumimoji="1" lang="ru-RU" sz="4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запомнила</a:t>
            </a:r>
            <a:r>
              <a:rPr kumimoji="1" lang="ru-RU" sz="4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1" lang="ru-RU" sz="4900" dirty="0">
              <a:solidFill>
                <a:srgbClr val="FFFFFF"/>
              </a:solidFill>
              <a:latin typeface="Arial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157192"/>
            <a:ext cx="3520440" cy="1167408"/>
          </a:xfrm>
        </p:spPr>
        <p:txBody>
          <a:bodyPr>
            <a:normAutofit fontScale="32500" lnSpcReduction="200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1" lang="ru-RU" sz="2900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endParaRPr kumimoji="1" lang="ru-RU" sz="2900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1" lang="ru-RU" sz="43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kumimoji="1" lang="ru-RU" sz="43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 -  Компьютер </a:t>
            </a:r>
            <a:r>
              <a:rPr kumimoji="1" lang="ru-RU" sz="4300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нужен на уроках окружающего мира. Нам показывают картинки животных, растений. И даже фильмы, как в кино.</a:t>
            </a:r>
          </a:p>
          <a:p>
            <a:endParaRPr lang="ru-RU" dirty="0"/>
          </a:p>
        </p:txBody>
      </p:sp>
      <p:pic>
        <p:nvPicPr>
          <p:cNvPr id="1026" name="Picture 2" descr="C:\Users\Любовь\Desktop\семинар\IMG_06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300" y="1772816"/>
            <a:ext cx="3521075" cy="283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бовь\Desktop\семинар\IMG_068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69691"/>
            <a:ext cx="3521075" cy="26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kern="0" cap="none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Применение ИКТ на уроках усиливает: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7239000" cy="4538904"/>
          </a:xfrm>
        </p:spPr>
        <p:txBody>
          <a:bodyPr/>
          <a:lstStyle/>
          <a:p>
            <a:pPr marL="1143000" lvl="2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Tx/>
              <a:buFont typeface="Wingdings" pitchFamily="2" charset="2"/>
              <a:buChar char="ü"/>
            </a:pPr>
            <a:r>
              <a:rPr lang="ru-RU" altLang="ru-RU" sz="2400" b="1" kern="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lang="ru-RU" altLang="ru-RU" sz="3200" b="1" kern="0" dirty="0">
                <a:solidFill>
                  <a:srgbClr val="FF0066"/>
                </a:solidFill>
                <a:latin typeface="Arial"/>
                <a:cs typeface="Arial"/>
              </a:rPr>
              <a:t>положительную мотивацию обучения</a:t>
            </a:r>
            <a:r>
              <a:rPr lang="ru-RU" altLang="ru-RU" sz="3200" b="1" kern="0" dirty="0" smtClean="0">
                <a:solidFill>
                  <a:srgbClr val="FF0066"/>
                </a:solidFill>
                <a:latin typeface="Arial"/>
                <a:cs typeface="Arial"/>
              </a:rPr>
              <a:t>;</a:t>
            </a:r>
          </a:p>
          <a:p>
            <a:pPr marL="914400" lvl="2" indent="0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Tx/>
              <a:buNone/>
            </a:pPr>
            <a:endParaRPr lang="ru-RU" altLang="ru-RU" sz="3200" b="1" kern="0" dirty="0">
              <a:solidFill>
                <a:srgbClr val="FF0066"/>
              </a:solidFill>
              <a:latin typeface="Arial"/>
              <a:cs typeface="Arial"/>
            </a:endParaRPr>
          </a:p>
          <a:p>
            <a:pPr marL="1143000" lvl="2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Tx/>
              <a:buNone/>
            </a:pPr>
            <a:endParaRPr lang="ru-RU" altLang="ru-RU" sz="3200" b="1" kern="0" dirty="0">
              <a:solidFill>
                <a:srgbClr val="FF0066"/>
              </a:solidFill>
              <a:latin typeface="Arial"/>
              <a:cs typeface="Arial"/>
            </a:endParaRPr>
          </a:p>
          <a:p>
            <a:pPr marL="1143000" lvl="2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Tx/>
              <a:buFont typeface="Wingdings" pitchFamily="2" charset="2"/>
              <a:buChar char="ü"/>
            </a:pPr>
            <a:r>
              <a:rPr lang="ru-RU" altLang="ru-RU" sz="3200" b="1" kern="0" dirty="0">
                <a:solidFill>
                  <a:srgbClr val="FF0066"/>
                </a:solidFill>
                <a:latin typeface="Arial"/>
                <a:cs typeface="Arial"/>
              </a:rPr>
              <a:t>активизирует познавательную деятельность обучающихся.</a:t>
            </a:r>
            <a:r>
              <a:rPr lang="ru-RU" altLang="ru-RU" sz="2400" b="1" kern="0" dirty="0">
                <a:solidFill>
                  <a:srgbClr val="FF0066"/>
                </a:solidFill>
                <a:latin typeface="Arial"/>
                <a:cs typeface="Arial"/>
              </a:rPr>
              <a:t>    </a:t>
            </a:r>
            <a:endParaRPr lang="ru-RU" sz="2400" b="1" kern="0" dirty="0">
              <a:solidFill>
                <a:srgbClr val="FF0066"/>
              </a:solidFill>
              <a:latin typeface="Arial"/>
              <a:cs typeface="Arial"/>
            </a:endParaRPr>
          </a:p>
        </p:txBody>
      </p:sp>
      <p:pic>
        <p:nvPicPr>
          <p:cNvPr id="1026" name="Picture 2" descr="C:\Users\Любовь\Desktop\Анимации\comp (57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81643"/>
            <a:ext cx="140970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юбовь\Desktop\Анимации\comp (72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281643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4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708" y="276255"/>
            <a:ext cx="7239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altLang="ru-RU" sz="4800" kern="0" cap="none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Применение 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7239000" cy="39628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None/>
            </a:pPr>
            <a:r>
              <a:rPr lang="ru-RU" altLang="ru-RU" sz="6000" b="1" kern="0" dirty="0">
                <a:solidFill>
                  <a:srgbClr val="C00000"/>
                </a:solidFill>
                <a:latin typeface="Arial"/>
                <a:cs typeface="Arial"/>
              </a:rPr>
              <a:t>повышение качества образования</a:t>
            </a:r>
          </a:p>
        </p:txBody>
      </p:sp>
      <p:pic>
        <p:nvPicPr>
          <p:cNvPr id="2051" name="Picture 3" descr="C:\Users\Любовь\Desktop\Анимации\clip_image005_000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1844824"/>
            <a:ext cx="381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2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kern="0" cap="none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Цель применения ИКТ: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2881670"/>
          </a:xfrm>
        </p:spPr>
        <p:txBody>
          <a:bodyPr>
            <a:normAutofit fontScale="70000" lnSpcReduction="20000"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Char char="l"/>
            </a:pPr>
            <a:r>
              <a:rPr lang="ru-RU" altLang="ru-RU" sz="4400" b="1" kern="0" dirty="0">
                <a:solidFill>
                  <a:srgbClr val="FFFFFF"/>
                </a:solidFill>
                <a:latin typeface="Arial"/>
                <a:cs typeface="Arial"/>
              </a:rPr>
              <a:t>развитие мышления;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Char char="l"/>
            </a:pPr>
            <a:r>
              <a:rPr lang="ru-RU" altLang="ru-RU" sz="4400" b="1" kern="0" dirty="0">
                <a:solidFill>
                  <a:srgbClr val="FFFFFF"/>
                </a:solidFill>
                <a:latin typeface="Arial"/>
                <a:cs typeface="Arial"/>
              </a:rPr>
              <a:t>формирование приемов мыслительной деятельности.</a:t>
            </a:r>
          </a:p>
        </p:txBody>
      </p:sp>
      <p:pic>
        <p:nvPicPr>
          <p:cNvPr id="4099" name="Picture 3" descr="C:\Users\Любовь\Desktop\семинар\IMG_066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81075"/>
            <a:ext cx="4205288" cy="42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3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76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4400" kern="0" cap="none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/>
              </a:rPr>
              <a:t>Электронные ресурсы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2332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Любовь\Desktop\семинар\IMG_07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352839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Любовь\Desktop\семинар\IMG_06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8164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2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610" y="260648"/>
            <a:ext cx="724204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Электронные </a:t>
            </a:r>
            <a:r>
              <a:rPr lang="ru-RU" dirty="0" err="1" smtClean="0"/>
              <a:t>физминутки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None/>
            </a:pPr>
            <a:r>
              <a:rPr lang="ru-RU" sz="2000" b="1" kern="0" dirty="0">
                <a:solidFill>
                  <a:srgbClr val="AAE2FF">
                    <a:lumMod val="50000"/>
                  </a:srgbClr>
                </a:solidFill>
                <a:latin typeface="Arial"/>
                <a:cs typeface="Arial"/>
              </a:rPr>
              <a:t>Использую на уроках электронные </a:t>
            </a:r>
            <a:r>
              <a:rPr lang="ru-RU" sz="2000" b="1" kern="0" dirty="0" err="1">
                <a:solidFill>
                  <a:srgbClr val="AAE2FF">
                    <a:lumMod val="50000"/>
                  </a:srgbClr>
                </a:solidFill>
                <a:latin typeface="Arial"/>
                <a:cs typeface="Arial"/>
              </a:rPr>
              <a:t>физминутки</a:t>
            </a:r>
            <a:r>
              <a:rPr lang="ru-RU" sz="2000" b="1" kern="0" dirty="0">
                <a:solidFill>
                  <a:srgbClr val="AAE2FF">
                    <a:lumMod val="50000"/>
                  </a:srgbClr>
                </a:solidFill>
                <a:latin typeface="Arial"/>
                <a:cs typeface="Arial"/>
              </a:rPr>
              <a:t> (готовые, или создаю сама в программе </a:t>
            </a:r>
            <a:r>
              <a:rPr lang="ru-RU" sz="2000" b="1" kern="0" dirty="0" err="1">
                <a:solidFill>
                  <a:srgbClr val="AAE2FF">
                    <a:lumMod val="50000"/>
                  </a:srgbClr>
                </a:solidFill>
                <a:latin typeface="Arial"/>
                <a:cs typeface="Arial"/>
              </a:rPr>
              <a:t>PowerPoint</a:t>
            </a:r>
            <a:r>
              <a:rPr lang="ru-RU" sz="2000" b="1" kern="0" dirty="0">
                <a:solidFill>
                  <a:srgbClr val="AAE2FF">
                    <a:lumMod val="50000"/>
                  </a:srgbClr>
                </a:solidFill>
                <a:latin typeface="Arial"/>
                <a:cs typeface="Arial"/>
              </a:rPr>
              <a:t>) с музыкальным сопровождением. Упражнения, предложенные в презентациях, снимают усталость и напряжение, помогают настроиться на учебную деятельность, вызывают приятные эмоции. </a:t>
            </a:r>
          </a:p>
          <a:p>
            <a:endParaRPr lang="ru-RU" dirty="0"/>
          </a:p>
        </p:txBody>
      </p:sp>
      <p:pic>
        <p:nvPicPr>
          <p:cNvPr id="6147" name="Picture 3" descr="C:\Users\Любовь\Desktop\семинар\IMG_068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77583" y="4277031"/>
            <a:ext cx="3521075" cy="2271253"/>
          </a:xfrm>
          <a:prstGeom prst="flowChartManualOperati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Любовь\Desktop\семинар\IMG_068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8357" y="1700810"/>
            <a:ext cx="3630714" cy="22960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8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303</TotalTime>
  <Words>551</Words>
  <Application>Microsoft Office PowerPoint</Application>
  <PresentationFormat>Экран (4:3)</PresentationFormat>
  <Paragraphs>81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Муниципальное бюджетное учреждение «Средняя общеобразовательная школа № 15</vt:lpstr>
      <vt:lpstr>В функции учителя компьютер представляет собой:</vt:lpstr>
      <vt:lpstr>Современный ребёнок                   живёт в мире электронной культуры</vt:lpstr>
      <vt:lpstr>«Я услышал и забыл, я увидел и запомнил».</vt:lpstr>
      <vt:lpstr>Применение ИКТ на уроках усиливает:</vt:lpstr>
      <vt:lpstr>Применение ИКТ</vt:lpstr>
      <vt:lpstr>Цель применения ИКТ:</vt:lpstr>
      <vt:lpstr>Электронные ресурсы</vt:lpstr>
      <vt:lpstr>Электронные физминутки</vt:lpstr>
      <vt:lpstr>Презентации в программе PowerPoint </vt:lpstr>
      <vt:lpstr>Использование икт:</vt:lpstr>
      <vt:lpstr>ЩЕНОК</vt:lpstr>
      <vt:lpstr>Беседа по содержанию текста</vt:lpstr>
      <vt:lpstr>ПЛАН:</vt:lpstr>
      <vt:lpstr>ИВА</vt:lpstr>
      <vt:lpstr>антонимы</vt:lpstr>
      <vt:lpstr>Какое слово задумано</vt:lpstr>
      <vt:lpstr>Даниил хармс  «весёлые чижи»</vt:lpstr>
      <vt:lpstr>ЗАНИМАТЕЛЬНАЯ МАТЕМАТИКА</vt:lpstr>
      <vt:lpstr>Презентация PowerPoint</vt:lpstr>
      <vt:lpstr>Презентация PowerPoint</vt:lpstr>
      <vt:lpstr>Презентация PowerPoint</vt:lpstr>
      <vt:lpstr>Кроссворд «какие бывают растения»</vt:lpstr>
      <vt:lpstr>ИКТ оправдывает себя во всех отношениях: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«Средняя общеобразовательная школа № 15</dc:title>
  <dc:creator>Любовь</dc:creator>
  <cp:lastModifiedBy>Любовь</cp:lastModifiedBy>
  <cp:revision>53</cp:revision>
  <dcterms:created xsi:type="dcterms:W3CDTF">2016-02-27T23:34:35Z</dcterms:created>
  <dcterms:modified xsi:type="dcterms:W3CDTF">2016-03-08T10:37:26Z</dcterms:modified>
</cp:coreProperties>
</file>