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84"/>
  </p:notesMasterIdLst>
  <p:sldIdLst>
    <p:sldId id="273" r:id="rId2"/>
    <p:sldId id="338" r:id="rId3"/>
    <p:sldId id="337" r:id="rId4"/>
    <p:sldId id="339" r:id="rId5"/>
    <p:sldId id="336" r:id="rId6"/>
    <p:sldId id="257" r:id="rId7"/>
    <p:sldId id="258" r:id="rId8"/>
    <p:sldId id="256" r:id="rId9"/>
    <p:sldId id="259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333" r:id="rId19"/>
    <p:sldId id="272" r:id="rId20"/>
    <p:sldId id="271" r:id="rId21"/>
    <p:sldId id="270" r:id="rId22"/>
    <p:sldId id="276" r:id="rId23"/>
    <p:sldId id="274" r:id="rId24"/>
    <p:sldId id="275" r:id="rId25"/>
    <p:sldId id="277" r:id="rId26"/>
    <p:sldId id="278" r:id="rId27"/>
    <p:sldId id="323" r:id="rId28"/>
    <p:sldId id="324" r:id="rId29"/>
    <p:sldId id="279" r:id="rId30"/>
    <p:sldId id="280" r:id="rId31"/>
    <p:sldId id="334" r:id="rId32"/>
    <p:sldId id="281" r:id="rId33"/>
    <p:sldId id="282" r:id="rId34"/>
    <p:sldId id="283" r:id="rId35"/>
    <p:sldId id="284" r:id="rId36"/>
    <p:sldId id="325" r:id="rId37"/>
    <p:sldId id="326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292" r:id="rId46"/>
    <p:sldId id="328" r:id="rId47"/>
    <p:sldId id="327" r:id="rId48"/>
    <p:sldId id="293" r:id="rId49"/>
    <p:sldId id="294" r:id="rId50"/>
    <p:sldId id="295" r:id="rId51"/>
    <p:sldId id="296" r:id="rId52"/>
    <p:sldId id="297" r:id="rId53"/>
    <p:sldId id="298" r:id="rId54"/>
    <p:sldId id="299" r:id="rId55"/>
    <p:sldId id="300" r:id="rId56"/>
    <p:sldId id="329" r:id="rId57"/>
    <p:sldId id="330" r:id="rId58"/>
    <p:sldId id="301" r:id="rId59"/>
    <p:sldId id="302" r:id="rId60"/>
    <p:sldId id="303" r:id="rId61"/>
    <p:sldId id="304" r:id="rId62"/>
    <p:sldId id="305" r:id="rId63"/>
    <p:sldId id="306" r:id="rId64"/>
    <p:sldId id="307" r:id="rId65"/>
    <p:sldId id="308" r:id="rId66"/>
    <p:sldId id="309" r:id="rId67"/>
    <p:sldId id="310" r:id="rId68"/>
    <p:sldId id="317" r:id="rId69"/>
    <p:sldId id="318" r:id="rId70"/>
    <p:sldId id="311" r:id="rId71"/>
    <p:sldId id="312" r:id="rId72"/>
    <p:sldId id="313" r:id="rId73"/>
    <p:sldId id="314" r:id="rId74"/>
    <p:sldId id="315" r:id="rId75"/>
    <p:sldId id="316" r:id="rId76"/>
    <p:sldId id="319" r:id="rId77"/>
    <p:sldId id="320" r:id="rId78"/>
    <p:sldId id="321" r:id="rId79"/>
    <p:sldId id="322" r:id="rId80"/>
    <p:sldId id="332" r:id="rId81"/>
    <p:sldId id="331" r:id="rId82"/>
    <p:sldId id="335" r:id="rId8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24" autoAdjust="0"/>
    <p:restoredTop sz="94660"/>
  </p:normalViewPr>
  <p:slideViewPr>
    <p:cSldViewPr>
      <p:cViewPr varScale="1">
        <p:scale>
          <a:sx n="68" d="100"/>
          <a:sy n="68" d="100"/>
        </p:scale>
        <p:origin x="-7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429FCE-BCAE-46FE-8DAA-903467DAE3C5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B08184-7A6E-47F7-ABE6-E189A80672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1180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08184-7A6E-47F7-ABE6-E189A806721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2883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52AC2-513F-4F2E-AF61-79EB8467E8C1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25229-87D4-42BF-BC23-F79651E846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52AC2-513F-4F2E-AF61-79EB8467E8C1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25229-87D4-42BF-BC23-F79651E846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52AC2-513F-4F2E-AF61-79EB8467E8C1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25229-87D4-42BF-BC23-F79651E846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52AC2-513F-4F2E-AF61-79EB8467E8C1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25229-87D4-42BF-BC23-F79651E846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52AC2-513F-4F2E-AF61-79EB8467E8C1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25229-87D4-42BF-BC23-F79651E846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52AC2-513F-4F2E-AF61-79EB8467E8C1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25229-87D4-42BF-BC23-F79651E846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52AC2-513F-4F2E-AF61-79EB8467E8C1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25229-87D4-42BF-BC23-F79651E846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52AC2-513F-4F2E-AF61-79EB8467E8C1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25229-87D4-42BF-BC23-F79651E846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52AC2-513F-4F2E-AF61-79EB8467E8C1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25229-87D4-42BF-BC23-F79651E846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52AC2-513F-4F2E-AF61-79EB8467E8C1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25229-87D4-42BF-BC23-F79651E846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52AC2-513F-4F2E-AF61-79EB8467E8C1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25229-87D4-42BF-BC23-F79651E846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75552AC2-513F-4F2E-AF61-79EB8467E8C1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08B25229-87D4-42BF-BC23-F79651E846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3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3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37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39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41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43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45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49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51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53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55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57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59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1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3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5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7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9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13" Type="http://schemas.openxmlformats.org/officeDocument/2006/relationships/slide" Target="slide31.xml"/><Relationship Id="rId18" Type="http://schemas.openxmlformats.org/officeDocument/2006/relationships/slide" Target="slide42.xml"/><Relationship Id="rId26" Type="http://schemas.openxmlformats.org/officeDocument/2006/relationships/slide" Target="slide58.xml"/><Relationship Id="rId3" Type="http://schemas.openxmlformats.org/officeDocument/2006/relationships/slide" Target="slide10.xml"/><Relationship Id="rId21" Type="http://schemas.openxmlformats.org/officeDocument/2006/relationships/slide" Target="slide48.xml"/><Relationship Id="rId34" Type="http://schemas.openxmlformats.org/officeDocument/2006/relationships/slide" Target="slide74.xml"/><Relationship Id="rId7" Type="http://schemas.openxmlformats.org/officeDocument/2006/relationships/slide" Target="slide19.xml"/><Relationship Id="rId12" Type="http://schemas.openxmlformats.org/officeDocument/2006/relationships/slide" Target="slide29.xml"/><Relationship Id="rId17" Type="http://schemas.openxmlformats.org/officeDocument/2006/relationships/slide" Target="slide40.xml"/><Relationship Id="rId25" Type="http://schemas.openxmlformats.org/officeDocument/2006/relationships/slide" Target="slide56.xml"/><Relationship Id="rId33" Type="http://schemas.openxmlformats.org/officeDocument/2006/relationships/slide" Target="slide72.xml"/><Relationship Id="rId2" Type="http://schemas.openxmlformats.org/officeDocument/2006/relationships/slide" Target="slide8.xml"/><Relationship Id="rId16" Type="http://schemas.openxmlformats.org/officeDocument/2006/relationships/slide" Target="slide38.xml"/><Relationship Id="rId20" Type="http://schemas.openxmlformats.org/officeDocument/2006/relationships/slide" Target="slide46.xml"/><Relationship Id="rId29" Type="http://schemas.openxmlformats.org/officeDocument/2006/relationships/slide" Target="slide6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11" Type="http://schemas.openxmlformats.org/officeDocument/2006/relationships/slide" Target="slide27.xml"/><Relationship Id="rId24" Type="http://schemas.openxmlformats.org/officeDocument/2006/relationships/slide" Target="slide54.xml"/><Relationship Id="rId32" Type="http://schemas.openxmlformats.org/officeDocument/2006/relationships/slide" Target="slide70.xml"/><Relationship Id="rId5" Type="http://schemas.openxmlformats.org/officeDocument/2006/relationships/slide" Target="slide14.xml"/><Relationship Id="rId15" Type="http://schemas.openxmlformats.org/officeDocument/2006/relationships/slide" Target="slide36.xml"/><Relationship Id="rId23" Type="http://schemas.openxmlformats.org/officeDocument/2006/relationships/slide" Target="slide52.xml"/><Relationship Id="rId28" Type="http://schemas.openxmlformats.org/officeDocument/2006/relationships/slide" Target="slide62.xml"/><Relationship Id="rId36" Type="http://schemas.openxmlformats.org/officeDocument/2006/relationships/slide" Target="slide78.xml"/><Relationship Id="rId10" Type="http://schemas.openxmlformats.org/officeDocument/2006/relationships/slide" Target="slide25.xml"/><Relationship Id="rId19" Type="http://schemas.openxmlformats.org/officeDocument/2006/relationships/slide" Target="slide44.xml"/><Relationship Id="rId31" Type="http://schemas.openxmlformats.org/officeDocument/2006/relationships/slide" Target="slide68.xml"/><Relationship Id="rId4" Type="http://schemas.openxmlformats.org/officeDocument/2006/relationships/slide" Target="slide12.xml"/><Relationship Id="rId9" Type="http://schemas.openxmlformats.org/officeDocument/2006/relationships/slide" Target="slide23.xml"/><Relationship Id="rId14" Type="http://schemas.openxmlformats.org/officeDocument/2006/relationships/slide" Target="slide34.xml"/><Relationship Id="rId22" Type="http://schemas.openxmlformats.org/officeDocument/2006/relationships/slide" Target="slide50.xml"/><Relationship Id="rId27" Type="http://schemas.openxmlformats.org/officeDocument/2006/relationships/slide" Target="slide60.xml"/><Relationship Id="rId30" Type="http://schemas.openxmlformats.org/officeDocument/2006/relationships/slide" Target="slide66.xml"/><Relationship Id="rId35" Type="http://schemas.openxmlformats.org/officeDocument/2006/relationships/slide" Target="slide7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71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73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75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77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79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slide" Target="slide7.xml"/><Relationship Id="rId4" Type="http://schemas.openxmlformats.org/officeDocument/2006/relationships/slide" Target="slide9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ravoslavie.ru/smi/36618.htm" TargetMode="External"/><Relationship Id="rId13" Type="http://schemas.openxmlformats.org/officeDocument/2006/relationships/hyperlink" Target="http://www.spbkids.com/2011/06/skazki-andersena/" TargetMode="External"/><Relationship Id="rId3" Type="http://schemas.openxmlformats.org/officeDocument/2006/relationships/hyperlink" Target="http://bibnout.ru/andersen/p232aa1.html" TargetMode="External"/><Relationship Id="rId7" Type="http://schemas.openxmlformats.org/officeDocument/2006/relationships/hyperlink" Target="http://coollib.net/b/230324/read" TargetMode="External"/><Relationship Id="rId12" Type="http://schemas.openxmlformats.org/officeDocument/2006/relationships/hyperlink" Target="http://www.liveinternet.ru/tags/%E3%E0%ED%F1+%F5%F0%E8%F1%F2%E8%E0%ED+%E0%ED%E4%E5%F0%F1%E5%ED/" TargetMode="External"/><Relationship Id="rId2" Type="http://schemas.openxmlformats.org/officeDocument/2006/relationships/hyperlink" Target="http://zanimatika.narod.ru/DetKniga7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liveinternet.ru/" TargetMode="External"/><Relationship Id="rId11" Type="http://schemas.openxmlformats.org/officeDocument/2006/relationships/hyperlink" Target="http://top-antropos.com/literature/item/97-libico-maraja" TargetMode="External"/><Relationship Id="rId5" Type="http://schemas.openxmlformats.org/officeDocument/2006/relationships/hyperlink" Target="http://www.firstmagazin.ru/category/sanki/" TargetMode="External"/><Relationship Id="rId10" Type="http://schemas.openxmlformats.org/officeDocument/2006/relationships/hyperlink" Target="http://polezenli.ru/zdorovie/535-polezny-li-ozhogi-krapivy.html" TargetMode="External"/><Relationship Id="rId4" Type="http://schemas.openxmlformats.org/officeDocument/2006/relationships/hyperlink" Target="http://vk.com/wall-35057643_648" TargetMode="External"/><Relationship Id="rId9" Type="http://schemas.openxmlformats.org/officeDocument/2006/relationships/hyperlink" Target="http://mfamily.ru/otnosheniya/70-chto-budet-esli-dolgo-smotret-v-zerkalo.html" TargetMode="External"/><Relationship Id="rId14" Type="http://schemas.openxmlformats.org/officeDocument/2006/relationships/hyperlink" Target="http://www.sky-art.com/andersen/tales/ru/010_4_ru.htm" TargetMode="External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hyperlink" Target="http://ollforkids.ru/uploads/posts/2012-07/1342664312_010_0k.jpg" TargetMode="External"/><Relationship Id="rId13" Type="http://schemas.openxmlformats.org/officeDocument/2006/relationships/hyperlink" Target="http://www.oldskazki.chat.ru/picture/gk2.jpg" TargetMode="External"/><Relationship Id="rId3" Type="http://schemas.openxmlformats.org/officeDocument/2006/relationships/hyperlink" Target="http://img2.labirint.ru/books/277592/big.jpg" TargetMode="External"/><Relationship Id="rId7" Type="http://schemas.openxmlformats.org/officeDocument/2006/relationships/hyperlink" Target="http://img2.labirint.ru/books/208412/big.jpg" TargetMode="External"/><Relationship Id="rId12" Type="http://schemas.openxmlformats.org/officeDocument/2006/relationships/hyperlink" Target="http://900igr.net/datai/literatura/Snezhnaja-koroleva/0008-007-Kakoe-slovo-iz-ldinok-nikak-ne-mog-sostavit-Kaj-po-prosbe-Snezhnoj.jpg" TargetMode="External"/><Relationship Id="rId17" Type="http://schemas.openxmlformats.org/officeDocument/2006/relationships/hyperlink" Target="http://detochki-doma.ru/wp-content/uploads/2012/04/Dikie-lebedi-12.jpg" TargetMode="External"/><Relationship Id="rId2" Type="http://schemas.openxmlformats.org/officeDocument/2006/relationships/hyperlink" Target="http://multfilmi.at.ua/index/gadkij_utjonok/0-37" TargetMode="External"/><Relationship Id="rId16" Type="http://schemas.openxmlformats.org/officeDocument/2006/relationships/hyperlink" Target="http://multiki.arjlover.net/ap/stojkii.olovyannyi.soldatik.avi/stojkii.olovyannyi.soldatik.avi.image6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g2.labirint.ru/books/208408/big.jpg" TargetMode="External"/><Relationship Id="rId11" Type="http://schemas.openxmlformats.org/officeDocument/2006/relationships/hyperlink" Target="http://pix.vashdosug.ru/pix/feature540/performances/31/300491.jpg" TargetMode="External"/><Relationship Id="rId5" Type="http://schemas.openxmlformats.org/officeDocument/2006/relationships/hyperlink" Target="http://www.loveread.ec/img/photo_books/7456.jpg" TargetMode="External"/><Relationship Id="rId15" Type="http://schemas.openxmlformats.org/officeDocument/2006/relationships/hyperlink" Target="http://1.bp.blogspot.com/-PMycZJua19I/UFWRRsbSu9I/AAAAAAAABB4/09Adzs7ZuhQ/s1600/ole21-296x300.jpg" TargetMode="External"/><Relationship Id="rId10" Type="http://schemas.openxmlformats.org/officeDocument/2006/relationships/hyperlink" Target="http://topm.3dn.ru/2/gadkiy.utenok.0-07-04.jpg" TargetMode="External"/><Relationship Id="rId4" Type="http://schemas.openxmlformats.org/officeDocument/2006/relationships/hyperlink" Target="http://the-planet-books.com/pic/covers/andersen-svinopas-lefler-ru.jpg" TargetMode="External"/><Relationship Id="rId9" Type="http://schemas.openxmlformats.org/officeDocument/2006/relationships/hyperlink" Target="http://kotenokgav.ru/wp-content/gallery/dyujmovochka/duym298.gif" TargetMode="External"/><Relationship Id="rId14" Type="http://schemas.openxmlformats.org/officeDocument/2006/relationships/hyperlink" Target="http://coollib.com/i/24/230324/i_004.pn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img1.liveinternet.ru/images/attach/c/1/57/273/57273487_Hans_Christian_Andersen_11671694061226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6424" cy="43888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2"/>
          <p:cNvSpPr txBox="1">
            <a:spLocks/>
          </p:cNvSpPr>
          <p:nvPr/>
        </p:nvSpPr>
        <p:spPr>
          <a:xfrm>
            <a:off x="467544" y="3068960"/>
            <a:ext cx="8352928" cy="165618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0897" name="Rectangle 1"/>
          <p:cNvSpPr>
            <a:spLocks noChangeArrowheads="1"/>
          </p:cNvSpPr>
          <p:nvPr/>
        </p:nvSpPr>
        <p:spPr bwMode="auto">
          <a:xfrm>
            <a:off x="1187624" y="4996626"/>
            <a:ext cx="7200800" cy="92333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1 14 5 6 17 18 6 14</a:t>
            </a:r>
            <a:endParaRPr kumimoji="0" lang="ru-RU" sz="6000" b="1" i="0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995936" y="692696"/>
            <a:ext cx="4896544" cy="286232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  <a:cs typeface="Arial" pitchFamily="34" charset="0"/>
              </a:rPr>
              <a:t>Ханс</a:t>
            </a:r>
            <a:r>
              <a:rPr kumimoji="0" lang="ru-RU" sz="6000" b="1" i="0" u="none" strike="noStrike" normalizeH="0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  <a:cs typeface="Arial" pitchFamily="34" charset="0"/>
              </a:rPr>
              <a:t> </a:t>
            </a:r>
            <a:r>
              <a:rPr kumimoji="0" lang="ru-RU" sz="6000" b="1" i="0" u="none" strike="noStrike" normalizeH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  <a:cs typeface="Arial" pitchFamily="34" charset="0"/>
              </a:rPr>
              <a:t>Кристиан</a:t>
            </a:r>
            <a:r>
              <a:rPr kumimoji="0" lang="ru-RU" sz="6000" b="1" i="0" u="none" strike="noStrike" normalizeH="0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  <a:cs typeface="Arial" pitchFamily="34" charset="0"/>
              </a:rPr>
              <a:t> Андерсен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6000" b="1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  <a:cs typeface="Arial" pitchFamily="34" charset="0"/>
              </a:rPr>
              <a:t>(1805-1875)</a:t>
            </a:r>
            <a:endParaRPr kumimoji="0" lang="ru-RU" sz="6000" b="1" i="0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Monotype Corsiva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822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08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08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0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0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0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80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808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7" grpId="0" animBg="1"/>
      <p:bldP spid="80897" grpId="1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88641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Бюро </a:t>
            </a:r>
            <a:r>
              <a:rPr lang="ru-RU" sz="2400" b="1" dirty="0" smtClean="0">
                <a:solidFill>
                  <a:srgbClr val="FFFF00"/>
                </a:solidFill>
              </a:rPr>
              <a:t>находок  20</a:t>
            </a:r>
            <a:endParaRPr lang="ru-RU" sz="2400" dirty="0" smtClean="0"/>
          </a:p>
          <a:p>
            <a:pPr algn="ctr"/>
            <a:r>
              <a:rPr lang="ru-RU" sz="2400" dirty="0" smtClean="0"/>
              <a:t>Кому принадлежат эти предметы и из какой сказки?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627784" y="6237313"/>
            <a:ext cx="2820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hlinkClick r:id="rId2" action="ppaction://hlinksldjump"/>
              </a:rPr>
              <a:t>Проверить ответ</a:t>
            </a:r>
            <a:endParaRPr lang="ru-RU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263213"/>
            <a:ext cx="4176464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7956376" y="5978897"/>
            <a:ext cx="720080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831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363527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Зонтик Оле-</a:t>
            </a:r>
            <a:r>
              <a:rPr lang="ru-RU" sz="3600" dirty="0" err="1" smtClean="0"/>
              <a:t>Лукойе</a:t>
            </a:r>
            <a:r>
              <a:rPr lang="ru-RU" sz="3600" dirty="0" smtClean="0"/>
              <a:t> из сказки «Оле-</a:t>
            </a:r>
            <a:r>
              <a:rPr lang="ru-RU" sz="3600" dirty="0" err="1" smtClean="0"/>
              <a:t>Лукойе</a:t>
            </a:r>
            <a:r>
              <a:rPr lang="ru-RU" sz="3600" dirty="0" smtClean="0"/>
              <a:t>»</a:t>
            </a:r>
            <a:endParaRPr lang="ru-RU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4801" y="2112386"/>
            <a:ext cx="4209435" cy="3260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7956376" y="5978897"/>
            <a:ext cx="720080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761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3750" y="1340768"/>
            <a:ext cx="4185223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476672"/>
            <a:ext cx="62504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Бюро </a:t>
            </a:r>
            <a:r>
              <a:rPr lang="ru-RU" sz="2400" b="1" dirty="0" smtClean="0">
                <a:solidFill>
                  <a:srgbClr val="FFFF00"/>
                </a:solidFill>
              </a:rPr>
              <a:t>находок 30</a:t>
            </a:r>
            <a:endParaRPr lang="ru-RU" sz="2400" dirty="0" smtClean="0"/>
          </a:p>
          <a:p>
            <a:r>
              <a:rPr lang="ru-RU" sz="2400" dirty="0" smtClean="0"/>
              <a:t>Кому принадлежит этот предмет и из какой сказки?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771800" y="5949280"/>
            <a:ext cx="2151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 </a:t>
            </a:r>
            <a:r>
              <a:rPr lang="ru-RU" dirty="0" smtClean="0">
                <a:hlinkClick r:id="rId3" action="ppaction://hlinksldjump"/>
              </a:rPr>
              <a:t>Проверить ответ</a:t>
            </a:r>
            <a:endParaRPr lang="ru-RU" dirty="0"/>
          </a:p>
        </p:txBody>
      </p:sp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7956376" y="5978897"/>
            <a:ext cx="720080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730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9" y="836713"/>
            <a:ext cx="87129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Горшочек с бубенчиками принадлежит принцу </a:t>
            </a:r>
          </a:p>
          <a:p>
            <a:pPr algn="ctr"/>
            <a:r>
              <a:rPr lang="ru-RU" sz="3600" dirty="0" smtClean="0"/>
              <a:t>из сказки «Свинопас»</a:t>
            </a:r>
            <a:endParaRPr lang="ru-RU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76872"/>
            <a:ext cx="4968552" cy="3621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7956376" y="5978897"/>
            <a:ext cx="720080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4294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7950" y="1340768"/>
            <a:ext cx="3681645" cy="4374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9672" y="476672"/>
            <a:ext cx="62151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Бюро </a:t>
            </a:r>
            <a:r>
              <a:rPr lang="ru-RU" sz="2400" b="1" dirty="0" smtClean="0">
                <a:solidFill>
                  <a:srgbClr val="FFFF00"/>
                </a:solidFill>
              </a:rPr>
              <a:t>находок 40</a:t>
            </a:r>
            <a:endParaRPr lang="ru-RU" sz="2400" dirty="0" smtClean="0"/>
          </a:p>
          <a:p>
            <a:r>
              <a:rPr lang="ru-RU" sz="2400" dirty="0" smtClean="0"/>
              <a:t>Кому принадлежит этот предмет и из какой сказки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771800" y="6237312"/>
            <a:ext cx="2204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  </a:t>
            </a:r>
            <a:r>
              <a:rPr lang="ru-RU" dirty="0" smtClean="0">
                <a:hlinkClick r:id="rId3" action="ppaction://hlinksldjump"/>
              </a:rPr>
              <a:t>Проверить ответ</a:t>
            </a:r>
            <a:endParaRPr lang="ru-RU" dirty="0"/>
          </a:p>
        </p:txBody>
      </p:sp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7956376" y="5978897"/>
            <a:ext cx="720080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29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764704"/>
            <a:ext cx="697421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Волшебное зеркало тролля</a:t>
            </a:r>
          </a:p>
          <a:p>
            <a:r>
              <a:rPr lang="ru-RU" sz="4000" dirty="0" smtClean="0"/>
              <a:t> из сказки «Снежная королева»</a:t>
            </a:r>
            <a:endParaRPr lang="ru-RU" sz="4000" dirty="0"/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7956376" y="5978897"/>
            <a:ext cx="720080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675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548680"/>
            <a:ext cx="748883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Бюро </a:t>
            </a:r>
            <a:r>
              <a:rPr lang="ru-RU" sz="2400" b="1" dirty="0" smtClean="0">
                <a:solidFill>
                  <a:srgbClr val="FFFF00"/>
                </a:solidFill>
              </a:rPr>
              <a:t>находок 50</a:t>
            </a:r>
          </a:p>
          <a:p>
            <a:endParaRPr lang="ru-RU" sz="2400" b="1" dirty="0">
              <a:solidFill>
                <a:srgbClr val="FFFF00"/>
              </a:solidFill>
            </a:endParaRPr>
          </a:p>
          <a:p>
            <a:endParaRPr lang="ru-RU" sz="2400" b="1" dirty="0" smtClean="0">
              <a:solidFill>
                <a:srgbClr val="FFFF00"/>
              </a:solidFill>
            </a:endParaRPr>
          </a:p>
          <a:p>
            <a:endParaRPr lang="ru-RU" sz="2400" b="1" dirty="0" smtClean="0">
              <a:solidFill>
                <a:srgbClr val="FFFF00"/>
              </a:solidFill>
            </a:endParaRPr>
          </a:p>
          <a:p>
            <a:endParaRPr lang="ru-RU" sz="2400" b="1" dirty="0" smtClean="0">
              <a:solidFill>
                <a:srgbClr val="FFFF00"/>
              </a:solidFill>
            </a:endParaRPr>
          </a:p>
          <a:p>
            <a:pPr algn="ctr"/>
            <a:r>
              <a:rPr lang="ru-RU" sz="6600" b="1" dirty="0" smtClean="0">
                <a:solidFill>
                  <a:srgbClr val="FF0000"/>
                </a:solidFill>
              </a:rPr>
              <a:t>КОТ В МЕШКЕ</a:t>
            </a: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7956376" y="5978897"/>
            <a:ext cx="720080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445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1" y="548680"/>
            <a:ext cx="889248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        </a:t>
            </a:r>
            <a:r>
              <a:rPr lang="ru-RU" sz="4000" dirty="0">
                <a:solidFill>
                  <a:srgbClr val="FF0000"/>
                </a:solidFill>
              </a:rPr>
              <a:t>Какое слово выкладывал из льдинок Кай в чертогах Снежной королевы? </a:t>
            </a:r>
            <a:endParaRPr lang="ru-RU" sz="4000" dirty="0" smtClean="0">
              <a:solidFill>
                <a:srgbClr val="FF0000"/>
              </a:solidFill>
            </a:endParaRPr>
          </a:p>
          <a:p>
            <a:endParaRPr lang="ru-RU" sz="4000" dirty="0"/>
          </a:p>
          <a:p>
            <a:pPr marL="571500" indent="-571500">
              <a:buFont typeface="Wingdings" pitchFamily="2" charset="2"/>
              <a:buChar char="v"/>
            </a:pPr>
            <a:r>
              <a:rPr lang="ru-RU" sz="4000" dirty="0" smtClean="0"/>
              <a:t>власть </a:t>
            </a:r>
          </a:p>
          <a:p>
            <a:endParaRPr lang="ru-RU" sz="4000" dirty="0" smtClean="0"/>
          </a:p>
          <a:p>
            <a:pPr marL="571500" indent="-571500">
              <a:buFont typeface="Wingdings" pitchFamily="2" charset="2"/>
              <a:buChar char="v"/>
            </a:pPr>
            <a:r>
              <a:rPr lang="ru-RU" sz="4000" dirty="0" smtClean="0"/>
              <a:t>бессмертие </a:t>
            </a:r>
          </a:p>
          <a:p>
            <a:endParaRPr lang="ru-RU" sz="4000" dirty="0" smtClean="0"/>
          </a:p>
          <a:p>
            <a:pPr marL="571500" indent="-571500">
              <a:buFont typeface="Wingdings" pitchFamily="2" charset="2"/>
              <a:buChar char="v"/>
            </a:pPr>
            <a:r>
              <a:rPr lang="ru-RU" sz="4000" dirty="0" smtClean="0"/>
              <a:t>вечность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771800" y="6093296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Проверить ответ</a:t>
            </a:r>
            <a:endParaRPr lang="ru-RU" dirty="0"/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7956376" y="5978897"/>
            <a:ext cx="720080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65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1988840"/>
            <a:ext cx="640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latin typeface="Arial Black" pitchFamily="34" charset="0"/>
                <a:ea typeface="BatangChe" pitchFamily="49" charset="-127"/>
              </a:rPr>
              <a:t>вечность</a:t>
            </a:r>
            <a:endParaRPr lang="ru-RU" sz="7200" dirty="0">
              <a:latin typeface="Arial Black" pitchFamily="34" charset="0"/>
              <a:ea typeface="BatangChe" pitchFamily="49" charset="-127"/>
            </a:endParaRP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7956376" y="5978897"/>
            <a:ext cx="720080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584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20689"/>
            <a:ext cx="727280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 smtClean="0">
                <a:solidFill>
                  <a:srgbClr val="FFFF00"/>
                </a:solidFill>
              </a:rPr>
              <a:t>Математическая 10</a:t>
            </a:r>
          </a:p>
          <a:p>
            <a:pPr lvl="0"/>
            <a:endParaRPr lang="ru-RU" sz="3200" b="1" dirty="0" smtClean="0">
              <a:solidFill>
                <a:srgbClr val="FFFF00"/>
              </a:solidFill>
            </a:endParaRPr>
          </a:p>
          <a:p>
            <a:pPr lvl="0"/>
            <a:r>
              <a:rPr lang="ru-RU" sz="3200" dirty="0" smtClean="0">
                <a:solidFill>
                  <a:srgbClr val="FFFFFF"/>
                </a:solidFill>
              </a:rPr>
              <a:t>Сколько </a:t>
            </a:r>
            <a:r>
              <a:rPr lang="ru-RU" sz="3200" dirty="0">
                <a:solidFill>
                  <a:srgbClr val="FFFFFF"/>
                </a:solidFill>
              </a:rPr>
              <a:t>братьев было у </a:t>
            </a:r>
            <a:r>
              <a:rPr lang="ru-RU" sz="3200" dirty="0" err="1" smtClean="0">
                <a:solidFill>
                  <a:srgbClr val="FFFFFF"/>
                </a:solidFill>
              </a:rPr>
              <a:t>Элизы</a:t>
            </a:r>
            <a:r>
              <a:rPr lang="ru-RU" sz="3200" dirty="0" smtClean="0">
                <a:solidFill>
                  <a:srgbClr val="FFFFFF"/>
                </a:solidFill>
              </a:rPr>
              <a:t> </a:t>
            </a:r>
            <a:r>
              <a:rPr lang="ru-RU" sz="3200" dirty="0">
                <a:solidFill>
                  <a:srgbClr val="FFFFFF"/>
                </a:solidFill>
              </a:rPr>
              <a:t>в сказке «Дикие лебеди»?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35896" y="5589240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Проверить ответ</a:t>
            </a:r>
            <a:endParaRPr lang="ru-RU" dirty="0"/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7956376" y="5978897"/>
            <a:ext cx="720080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475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2"/>
          <p:cNvSpPr txBox="1">
            <a:spLocks/>
          </p:cNvSpPr>
          <p:nvPr/>
        </p:nvSpPr>
        <p:spPr>
          <a:xfrm>
            <a:off x="467544" y="3068960"/>
            <a:ext cx="8352928" cy="165618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971600" y="1025441"/>
            <a:ext cx="7920880" cy="193899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6000" b="1" i="1" dirty="0" smtClean="0"/>
              <a:t>Перро </a:t>
            </a:r>
            <a:r>
              <a:rPr lang="ru-RU" sz="6000" b="1" i="1" dirty="0" smtClean="0"/>
              <a:t>           </a:t>
            </a:r>
            <a:r>
              <a:rPr lang="ru-RU" sz="6000" b="1" i="1" dirty="0" smtClean="0"/>
              <a:t>Есенин</a:t>
            </a:r>
            <a:endParaRPr lang="ru-RU" sz="6000" dirty="0" smtClean="0"/>
          </a:p>
          <a:p>
            <a:pPr algn="ctr"/>
            <a:r>
              <a:rPr lang="ru-RU" sz="6000" b="1" i="1" dirty="0" smtClean="0"/>
              <a:t>Гримм  </a:t>
            </a:r>
            <a:r>
              <a:rPr lang="ru-RU" sz="6000" b="1" i="1" dirty="0" smtClean="0"/>
              <a:t>         Тютчев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xmlns="" val="248822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1340768"/>
            <a:ext cx="47525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dirty="0" smtClean="0"/>
              <a:t>11 братьев</a:t>
            </a:r>
            <a:endParaRPr lang="ru-RU" sz="9600" b="1" dirty="0"/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7956376" y="5978897"/>
            <a:ext cx="720080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898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620688"/>
            <a:ext cx="68407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rgbClr val="FFFF00"/>
              </a:solidFill>
            </a:endParaRPr>
          </a:p>
          <a:p>
            <a:r>
              <a:rPr lang="ru-RU" sz="2800" b="1" dirty="0" smtClean="0">
                <a:solidFill>
                  <a:srgbClr val="FFFF00"/>
                </a:solidFill>
              </a:rPr>
              <a:t>Математическая 20</a:t>
            </a:r>
          </a:p>
          <a:p>
            <a:endParaRPr lang="ru-RU" sz="2800" dirty="0" smtClean="0"/>
          </a:p>
          <a:p>
            <a:r>
              <a:rPr lang="ru-RU" sz="2800" dirty="0" smtClean="0"/>
              <a:t> </a:t>
            </a:r>
            <a:r>
              <a:rPr lang="ru-RU" sz="2800" dirty="0"/>
              <a:t>С какого возраста русалочкам разрешалось всплывать на поверхность моря?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35896" y="5589240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Проверить ответ</a:t>
            </a:r>
            <a:endParaRPr lang="ru-RU" dirty="0"/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7956376" y="5978897"/>
            <a:ext cx="720080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716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2996952"/>
            <a:ext cx="38041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dirty="0" smtClean="0"/>
              <a:t>15 лет</a:t>
            </a:r>
            <a:endParaRPr lang="ru-RU" sz="9600" b="1" dirty="0"/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7956376" y="5978897"/>
            <a:ext cx="720080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968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980728"/>
            <a:ext cx="72789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Математическая 30 </a:t>
            </a:r>
          </a:p>
          <a:p>
            <a:endParaRPr lang="ru-RU" sz="2800" dirty="0" smtClean="0"/>
          </a:p>
          <a:p>
            <a:r>
              <a:rPr lang="ru-RU" sz="2800" dirty="0" smtClean="0"/>
              <a:t>Сколько </a:t>
            </a:r>
            <a:r>
              <a:rPr lang="ru-RU" sz="2800" dirty="0"/>
              <a:t>братьев было у оловянного солдатика?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35896" y="5589240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Проверить ответ</a:t>
            </a:r>
            <a:endParaRPr lang="ru-RU" dirty="0"/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7956376" y="5978897"/>
            <a:ext cx="720080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285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5856" y="2276872"/>
            <a:ext cx="28888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9600" b="1" dirty="0"/>
              <a:t>24</a:t>
            </a: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7956376" y="5978897"/>
            <a:ext cx="720080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416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196752"/>
            <a:ext cx="69847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Математическая 40</a:t>
            </a:r>
          </a:p>
          <a:p>
            <a:endParaRPr lang="ru-RU" sz="2800" dirty="0" smtClean="0"/>
          </a:p>
          <a:p>
            <a:r>
              <a:rPr lang="ru-RU" sz="2800" dirty="0" smtClean="0"/>
              <a:t>Какая </a:t>
            </a:r>
            <a:r>
              <a:rPr lang="ru-RU" sz="2800" dirty="0"/>
              <a:t>цена была назначена за трещотку в сказке «Свинопас»?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35896" y="5589240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Проверить ответ</a:t>
            </a:r>
            <a:endParaRPr lang="ru-RU" dirty="0"/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7956376" y="5978897"/>
            <a:ext cx="720080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53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3244334"/>
            <a:ext cx="693972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/>
              <a:t>100 поцелуев</a:t>
            </a: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7956376" y="5978897"/>
            <a:ext cx="720080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930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764704"/>
            <a:ext cx="82089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Математическая 50</a:t>
            </a:r>
          </a:p>
          <a:p>
            <a:endParaRPr lang="ru-RU" sz="3200" dirty="0" smtClean="0"/>
          </a:p>
          <a:p>
            <a:r>
              <a:rPr lang="ru-RU" sz="3200" dirty="0" smtClean="0"/>
              <a:t>Сколько </a:t>
            </a:r>
            <a:r>
              <a:rPr lang="ru-RU" sz="3200" dirty="0"/>
              <a:t>принцесс было в подводном царстве в сказке «Русалочка»?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35896" y="5589240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Проверить ответ</a:t>
            </a:r>
            <a:endParaRPr lang="ru-RU" dirty="0"/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7956376" y="5978897"/>
            <a:ext cx="720080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779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2924944"/>
            <a:ext cx="63367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dirty="0" smtClean="0"/>
              <a:t>6 принцесс</a:t>
            </a:r>
            <a:endParaRPr lang="ru-RU" sz="9600" b="1" dirty="0"/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7956376" y="5978897"/>
            <a:ext cx="720080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4472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2204864"/>
            <a:ext cx="7272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FF00"/>
                </a:solidFill>
              </a:rPr>
              <a:t>Узнай сказку</a:t>
            </a:r>
            <a:r>
              <a:rPr lang="ru-RU" sz="3200" b="1" dirty="0" smtClean="0">
                <a:solidFill>
                  <a:srgbClr val="FFFF00"/>
                </a:solidFill>
              </a:rPr>
              <a:t> 10</a:t>
            </a:r>
          </a:p>
          <a:p>
            <a:endParaRPr lang="ru-RU" sz="3200" b="1" dirty="0" smtClean="0">
              <a:solidFill>
                <a:srgbClr val="FFFF00"/>
              </a:solidFill>
            </a:endParaRPr>
          </a:p>
          <a:p>
            <a:r>
              <a:rPr lang="ru-RU" sz="3200" dirty="0" smtClean="0"/>
              <a:t>нора</a:t>
            </a:r>
            <a:r>
              <a:rPr lang="ru-RU" sz="3200" dirty="0"/>
              <a:t>, мышь, крот, эльф, ласточка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35896" y="5589240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Проверить ответ</a:t>
            </a:r>
            <a:endParaRPr lang="ru-RU" dirty="0"/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7956376" y="5978897"/>
            <a:ext cx="720080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557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2"/>
          <p:cNvSpPr txBox="1">
            <a:spLocks/>
          </p:cNvSpPr>
          <p:nvPr/>
        </p:nvSpPr>
        <p:spPr>
          <a:xfrm>
            <a:off x="467544" y="3068960"/>
            <a:ext cx="8352928" cy="165618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0897" name="Rectangle 1"/>
          <p:cNvSpPr>
            <a:spLocks noChangeArrowheads="1"/>
          </p:cNvSpPr>
          <p:nvPr/>
        </p:nvSpPr>
        <p:spPr bwMode="auto">
          <a:xfrm>
            <a:off x="1187624" y="4996626"/>
            <a:ext cx="7200800" cy="92333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</a:rPr>
              <a:t>Е </a:t>
            </a:r>
            <a:r>
              <a:rPr lang="ru-RU" sz="5400" b="1" dirty="0" smtClean="0">
                <a:solidFill>
                  <a:schemeClr val="bg1"/>
                </a:solidFill>
              </a:rPr>
              <a:t>Ё У </a:t>
            </a:r>
            <a:r>
              <a:rPr lang="ru-RU" sz="5400" b="1" dirty="0" smtClean="0">
                <a:solidFill>
                  <a:schemeClr val="bg1"/>
                </a:solidFill>
              </a:rPr>
              <a:t>К Д П Е </a:t>
            </a:r>
            <a:r>
              <a:rPr lang="ru-RU" sz="5400" b="1" dirty="0" smtClean="0">
                <a:solidFill>
                  <a:schemeClr val="bg1"/>
                </a:solidFill>
              </a:rPr>
              <a:t>Б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5364088" y="393338"/>
            <a:ext cx="3528392" cy="304698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  <a:cs typeface="Arial" pitchFamily="34" charset="0"/>
              </a:rPr>
              <a:t>Ханс</a:t>
            </a:r>
            <a:r>
              <a:rPr kumimoji="0" lang="ru-RU" sz="4800" b="1" i="0" u="none" strike="noStrike" normalizeH="0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  <a:cs typeface="Arial" pitchFamily="34" charset="0"/>
              </a:rPr>
              <a:t> </a:t>
            </a:r>
            <a:r>
              <a:rPr kumimoji="0" lang="ru-RU" sz="4800" b="1" i="0" u="none" strike="noStrike" normalizeH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  <a:cs typeface="Arial" pitchFamily="34" charset="0"/>
              </a:rPr>
              <a:t>Кристиан</a:t>
            </a:r>
            <a:r>
              <a:rPr kumimoji="0" lang="ru-RU" sz="4800" b="1" i="0" u="none" strike="noStrike" normalizeH="0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  <a:cs typeface="Arial" pitchFamily="34" charset="0"/>
              </a:rPr>
              <a:t> Андерсен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  <a:cs typeface="Arial" pitchFamily="34" charset="0"/>
              </a:rPr>
              <a:t>«Дети года»</a:t>
            </a:r>
            <a:endParaRPr kumimoji="0" lang="ru-RU" sz="4800" b="1" i="0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96258" name="Picture 2" descr="http://365mag.ru/wp-content/uploads/2015/03/2013_04_01_1724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60032" cy="4990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48822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08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08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0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0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0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80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808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7" grpId="0" animBg="1"/>
      <p:bldP spid="80897" grpId="1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7744" y="548680"/>
            <a:ext cx="500489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dirty="0"/>
              <a:t>«</a:t>
            </a:r>
            <a:r>
              <a:rPr lang="ru-RU" sz="6600" dirty="0" err="1"/>
              <a:t>Дюймовочка</a:t>
            </a:r>
            <a:r>
              <a:rPr lang="ru-RU" sz="6600" dirty="0" smtClean="0"/>
              <a:t>»</a:t>
            </a:r>
            <a:endParaRPr lang="ru-RU" sz="6600" dirty="0"/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7956376" y="5978897"/>
            <a:ext cx="720080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://img2.labirint.ru/books/277592/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69118">
            <a:off x="3392563" y="2113748"/>
            <a:ext cx="2634631" cy="3490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8322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2276872"/>
            <a:ext cx="6624736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</a:rPr>
              <a:t>Узнай сказку </a:t>
            </a:r>
            <a:r>
              <a:rPr lang="ru-RU" sz="2800" b="1" dirty="0" smtClean="0">
                <a:solidFill>
                  <a:srgbClr val="FFFF00"/>
                </a:solidFill>
              </a:rPr>
              <a:t>20 </a:t>
            </a:r>
          </a:p>
          <a:p>
            <a:endParaRPr lang="ru-RU" b="1" dirty="0">
              <a:solidFill>
                <a:srgbClr val="FFFF00"/>
              </a:solidFill>
            </a:endParaRPr>
          </a:p>
          <a:p>
            <a:r>
              <a:rPr lang="ru-RU" sz="7200" b="1" dirty="0" smtClean="0">
                <a:solidFill>
                  <a:srgbClr val="FF0000"/>
                </a:solidFill>
              </a:rPr>
              <a:t>Вопрос-аукцион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7956376" y="5978897"/>
            <a:ext cx="720080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6912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420888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FF00"/>
                </a:solidFill>
              </a:rPr>
              <a:t>Узнай </a:t>
            </a:r>
            <a:r>
              <a:rPr lang="ru-RU" sz="3200" b="1" dirty="0" smtClean="0">
                <a:solidFill>
                  <a:srgbClr val="FFFF00"/>
                </a:solidFill>
              </a:rPr>
              <a:t>сказку 20</a:t>
            </a:r>
          </a:p>
          <a:p>
            <a:endParaRPr lang="ru-RU" sz="3200" dirty="0" smtClean="0"/>
          </a:p>
          <a:p>
            <a:r>
              <a:rPr lang="ru-RU" sz="3200" dirty="0" smtClean="0"/>
              <a:t>роза</a:t>
            </a:r>
            <a:r>
              <a:rPr lang="ru-RU" sz="3200" dirty="0"/>
              <a:t>, соловей, горшочек, трещотка, принцесса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35896" y="5589240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Проверить ответ</a:t>
            </a:r>
            <a:endParaRPr lang="ru-RU" dirty="0"/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7956376" y="5978897"/>
            <a:ext cx="720080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756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260648"/>
            <a:ext cx="56886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dirty="0" smtClean="0"/>
              <a:t>«</a:t>
            </a:r>
            <a:r>
              <a:rPr lang="ru-RU" sz="7200" dirty="0"/>
              <a:t>Свинопас»</a:t>
            </a: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7956376" y="5978897"/>
            <a:ext cx="720080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http://the-planet-books.com/pic/covers/andersen-svinopas-lefler-r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532360">
            <a:off x="2448906" y="1939505"/>
            <a:ext cx="3136025" cy="403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0085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5137" y="2348880"/>
            <a:ext cx="642195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FF00"/>
                </a:solidFill>
              </a:rPr>
              <a:t>Узнай </a:t>
            </a:r>
            <a:r>
              <a:rPr lang="ru-RU" sz="3200" b="1" dirty="0" smtClean="0">
                <a:solidFill>
                  <a:srgbClr val="FFFF00"/>
                </a:solidFill>
              </a:rPr>
              <a:t>сказку 30</a:t>
            </a:r>
          </a:p>
          <a:p>
            <a:endParaRPr lang="ru-RU" sz="3200" dirty="0" smtClean="0"/>
          </a:p>
          <a:p>
            <a:r>
              <a:rPr lang="ru-RU" sz="3200" dirty="0" smtClean="0"/>
              <a:t>трава</a:t>
            </a:r>
            <a:r>
              <a:rPr lang="ru-RU" sz="3200" dirty="0"/>
              <a:t>, жаба, кольцо, крапива, терпение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35896" y="5589240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Проверить ответ</a:t>
            </a:r>
            <a:endParaRPr lang="ru-RU" dirty="0"/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7956376" y="5978897"/>
            <a:ext cx="720080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391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692696"/>
            <a:ext cx="49696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 smtClean="0"/>
              <a:t>«</a:t>
            </a:r>
            <a:r>
              <a:rPr lang="ru-RU" sz="6000" dirty="0"/>
              <a:t>Дикие лебеди»</a:t>
            </a: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7956376" y="5978897"/>
            <a:ext cx="720080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http://www.loveread.ec/img/photo_books/74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711729">
            <a:off x="2513594" y="2134708"/>
            <a:ext cx="2924848" cy="3948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5520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2060848"/>
            <a:ext cx="74888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</a:rPr>
              <a:t>Узнай </a:t>
            </a:r>
            <a:r>
              <a:rPr lang="ru-RU" sz="2800" b="1" dirty="0" smtClean="0">
                <a:solidFill>
                  <a:srgbClr val="FFFF00"/>
                </a:solidFill>
              </a:rPr>
              <a:t>сказку  40</a:t>
            </a:r>
          </a:p>
          <a:p>
            <a:endParaRPr lang="ru-RU" sz="2800" dirty="0" smtClean="0"/>
          </a:p>
          <a:p>
            <a:r>
              <a:rPr lang="ru-RU" sz="2800" dirty="0" smtClean="0"/>
              <a:t>старая </a:t>
            </a:r>
            <a:r>
              <a:rPr lang="ru-RU" sz="2800" dirty="0"/>
              <a:t>оловянная ложка, бумажная балерина, чертёнок из табакерки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91880" y="5589240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Проверить ответ</a:t>
            </a:r>
            <a:endParaRPr lang="ru-RU" dirty="0"/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7956376" y="5978897"/>
            <a:ext cx="720080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278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7" y="620688"/>
            <a:ext cx="77171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/>
              <a:t>«Стойкий оловянный солдатик»</a:t>
            </a: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7956376" y="5978897"/>
            <a:ext cx="720080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http://img2.labirint.ru/books/208408/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561428">
            <a:off x="2785239" y="1881266"/>
            <a:ext cx="2774868" cy="390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8280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5195" y="2689639"/>
            <a:ext cx="642355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FF00"/>
                </a:solidFill>
              </a:rPr>
              <a:t>Узнай </a:t>
            </a:r>
            <a:r>
              <a:rPr lang="ru-RU" sz="3200" b="1" dirty="0" smtClean="0">
                <a:solidFill>
                  <a:srgbClr val="FFFF00"/>
                </a:solidFill>
              </a:rPr>
              <a:t>сказку 50</a:t>
            </a:r>
          </a:p>
          <a:p>
            <a:endParaRPr lang="ru-RU" sz="3200" dirty="0" smtClean="0"/>
          </a:p>
          <a:p>
            <a:r>
              <a:rPr lang="ru-RU" sz="3200" dirty="0" smtClean="0"/>
              <a:t>ведьма</a:t>
            </a:r>
            <a:r>
              <a:rPr lang="ru-RU" sz="3200" dirty="0"/>
              <a:t>, собака, трубка, дупло, кремень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35896" y="5589240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Проверить ответ</a:t>
            </a:r>
            <a:endParaRPr lang="ru-RU" dirty="0"/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7956376" y="5978897"/>
            <a:ext cx="720080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052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357627"/>
            <a:ext cx="393248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0" dirty="0" smtClean="0"/>
              <a:t>«</a:t>
            </a:r>
            <a:r>
              <a:rPr lang="ru-RU" sz="8000" dirty="0"/>
              <a:t>Огниво</a:t>
            </a:r>
            <a:r>
              <a:rPr lang="ru-RU" sz="8000" dirty="0" smtClean="0"/>
              <a:t>»</a:t>
            </a:r>
            <a:endParaRPr lang="ru-RU" sz="8000" dirty="0"/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7956376" y="5978897"/>
            <a:ext cx="720080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http://img2.labirint.ru/books/208412/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575855">
            <a:off x="2989603" y="2312575"/>
            <a:ext cx="2501352" cy="368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2070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2"/>
          <p:cNvSpPr txBox="1">
            <a:spLocks/>
          </p:cNvSpPr>
          <p:nvPr/>
        </p:nvSpPr>
        <p:spPr>
          <a:xfrm>
            <a:off x="467544" y="3068960"/>
            <a:ext cx="8352928" cy="165618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971600" y="478409"/>
            <a:ext cx="7920880" cy="378565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Monotype Corsiva" pitchFamily="66" charset="0"/>
              </a:rPr>
              <a:t>НР.В</a:t>
            </a:r>
          </a:p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6000" b="1" dirty="0" smtClean="0">
                <a:solidFill>
                  <a:schemeClr val="bg1"/>
                </a:solidFill>
                <a:latin typeface="Monotype Corsiva" pitchFamily="66" charset="0"/>
              </a:rPr>
              <a:t>П.РЧ.</a:t>
            </a:r>
            <a:endParaRPr lang="ru-RU" sz="6000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Monotype Corsiva" pitchFamily="66" charset="0"/>
              </a:rPr>
              <a:t>ГР.М.С. </a:t>
            </a:r>
            <a:endParaRPr lang="ru-RU" sz="6000" b="1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Monotype Corsiva" pitchFamily="66" charset="0"/>
              </a:rPr>
              <a:t>Х.НДР</a:t>
            </a:r>
            <a:r>
              <a:rPr lang="ru-RU" sz="6000" b="1" dirty="0" smtClean="0">
                <a:solidFill>
                  <a:schemeClr val="bg1"/>
                </a:solidFill>
                <a:latin typeface="Monotype Corsiva" pitchFamily="66" charset="0"/>
              </a:rPr>
              <a:t>.</a:t>
            </a:r>
            <a:endParaRPr lang="ru-RU" sz="60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55576" y="1196752"/>
            <a:ext cx="7920880" cy="378565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Monotype Corsiva" pitchFamily="66" charset="0"/>
              </a:rPr>
              <a:t>НРАВ </a:t>
            </a:r>
          </a:p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Monotype Corsiva" pitchFamily="66" charset="0"/>
              </a:rPr>
              <a:t>ПАРЧА</a:t>
            </a:r>
            <a:endParaRPr lang="ru-RU" sz="6000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Monotype Corsiva" pitchFamily="66" charset="0"/>
              </a:rPr>
              <a:t>ГРИМАСА </a:t>
            </a:r>
          </a:p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Monotype Corsiva" pitchFamily="66" charset="0"/>
              </a:rPr>
              <a:t>ХАНДР</a:t>
            </a:r>
            <a:r>
              <a:rPr lang="ru-RU" sz="6000" b="1" dirty="0" smtClean="0">
                <a:solidFill>
                  <a:schemeClr val="bg1"/>
                </a:solidFill>
                <a:latin typeface="Monotype Corsiva" pitchFamily="66" charset="0"/>
              </a:rPr>
              <a:t>А</a:t>
            </a:r>
            <a:endParaRPr lang="ru-RU" sz="60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822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6255" y="1229722"/>
            <a:ext cx="59401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Четвертый лишний 10</a:t>
            </a:r>
          </a:p>
          <a:p>
            <a:pPr algn="ctr"/>
            <a:endParaRPr lang="ru-RU" sz="3600" b="1" dirty="0" smtClean="0">
              <a:solidFill>
                <a:srgbClr val="FFFF00"/>
              </a:solidFill>
            </a:endParaRPr>
          </a:p>
          <a:p>
            <a:r>
              <a:rPr lang="ru-RU" sz="3600" dirty="0" smtClean="0"/>
              <a:t>«Принцесса </a:t>
            </a:r>
            <a:r>
              <a:rPr lang="ru-RU" sz="3600" dirty="0"/>
              <a:t>на </a:t>
            </a:r>
            <a:r>
              <a:rPr lang="ru-RU" sz="3600" dirty="0" smtClean="0"/>
              <a:t>горошине» </a:t>
            </a:r>
          </a:p>
          <a:p>
            <a:r>
              <a:rPr lang="ru-RU" sz="3600" dirty="0" smtClean="0"/>
              <a:t>«</a:t>
            </a:r>
            <a:r>
              <a:rPr lang="ru-RU" sz="3600" dirty="0" err="1" smtClean="0"/>
              <a:t>Дюймовочка</a:t>
            </a:r>
            <a:r>
              <a:rPr lang="ru-RU" sz="3600" dirty="0" smtClean="0"/>
              <a:t>»</a:t>
            </a:r>
          </a:p>
          <a:p>
            <a:r>
              <a:rPr lang="ru-RU" sz="3600" dirty="0" smtClean="0"/>
              <a:t>«Золушка» </a:t>
            </a:r>
          </a:p>
          <a:p>
            <a:r>
              <a:rPr lang="ru-RU" sz="3600" dirty="0" smtClean="0"/>
              <a:t>«Русалочка»</a:t>
            </a:r>
          </a:p>
          <a:p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635896" y="5589240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Проверить ответ</a:t>
            </a:r>
            <a:endParaRPr lang="ru-RU" dirty="0"/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7956376" y="5978897"/>
            <a:ext cx="720080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661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412776"/>
            <a:ext cx="77048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/>
              <a:t>Сказку «Золушка» написал Шарль Перро.</a:t>
            </a:r>
            <a:endParaRPr lang="ru-RU" sz="6000" dirty="0"/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7956376" y="5978897"/>
            <a:ext cx="720080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911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908720"/>
            <a:ext cx="79208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 </a:t>
            </a:r>
            <a:r>
              <a:rPr lang="ru-RU" sz="3600" b="1" dirty="0">
                <a:solidFill>
                  <a:srgbClr val="FFFF00"/>
                </a:solidFill>
              </a:rPr>
              <a:t>Четвертый лишний </a:t>
            </a:r>
            <a:r>
              <a:rPr lang="ru-RU" sz="3600" b="1" dirty="0" smtClean="0">
                <a:solidFill>
                  <a:srgbClr val="FFFF00"/>
                </a:solidFill>
              </a:rPr>
              <a:t>20</a:t>
            </a:r>
            <a:endParaRPr lang="ru-RU" sz="3600" b="1" dirty="0">
              <a:solidFill>
                <a:srgbClr val="FFFF00"/>
              </a:solidFill>
            </a:endParaRPr>
          </a:p>
          <a:p>
            <a:endParaRPr lang="ru-RU" sz="3600" dirty="0" smtClean="0"/>
          </a:p>
          <a:p>
            <a:r>
              <a:rPr lang="ru-RU" sz="3600" dirty="0" smtClean="0"/>
              <a:t>«</a:t>
            </a:r>
            <a:r>
              <a:rPr lang="ru-RU" sz="3600" dirty="0"/>
              <a:t>Горшок каши</a:t>
            </a:r>
            <a:r>
              <a:rPr lang="ru-RU" sz="3600" dirty="0" smtClean="0"/>
              <a:t>»</a:t>
            </a:r>
          </a:p>
          <a:p>
            <a:r>
              <a:rPr lang="ru-RU" sz="3600" dirty="0" smtClean="0"/>
              <a:t> </a:t>
            </a:r>
            <a:r>
              <a:rPr lang="ru-RU" sz="3600" dirty="0"/>
              <a:t>«Штопальная игла</a:t>
            </a:r>
            <a:r>
              <a:rPr lang="ru-RU" sz="3600" dirty="0" smtClean="0"/>
              <a:t>»</a:t>
            </a:r>
          </a:p>
          <a:p>
            <a:r>
              <a:rPr lang="ru-RU" sz="3600" dirty="0" smtClean="0"/>
              <a:t> </a:t>
            </a:r>
            <a:r>
              <a:rPr lang="ru-RU" sz="3600" dirty="0"/>
              <a:t>«Новое платье короля</a:t>
            </a:r>
            <a:r>
              <a:rPr lang="ru-RU" sz="3600" dirty="0" smtClean="0"/>
              <a:t>»</a:t>
            </a:r>
          </a:p>
          <a:p>
            <a:r>
              <a:rPr lang="ru-RU" sz="3600" dirty="0" smtClean="0"/>
              <a:t> </a:t>
            </a:r>
            <a:r>
              <a:rPr lang="ru-RU" sz="3600" dirty="0"/>
              <a:t>«Свинопас»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35896" y="5589240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Проверить ответ</a:t>
            </a:r>
            <a:endParaRPr lang="ru-RU" dirty="0"/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7956376" y="5978897"/>
            <a:ext cx="720080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111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836712"/>
            <a:ext cx="77048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 smtClean="0"/>
              <a:t>Сказку «Горшок </a:t>
            </a:r>
            <a:r>
              <a:rPr lang="ru-RU" sz="6600" dirty="0"/>
              <a:t>каши</a:t>
            </a:r>
            <a:r>
              <a:rPr lang="ru-RU" sz="6600" dirty="0" smtClean="0"/>
              <a:t>» написали братья Гримм</a:t>
            </a:r>
            <a:endParaRPr lang="ru-RU" sz="6600" dirty="0"/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7956376" y="5978897"/>
            <a:ext cx="720080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126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1052736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Четвертый </a:t>
            </a:r>
            <a:r>
              <a:rPr lang="ru-RU" sz="3600" b="1" dirty="0">
                <a:solidFill>
                  <a:srgbClr val="FFFF00"/>
                </a:solidFill>
              </a:rPr>
              <a:t>лишний </a:t>
            </a:r>
            <a:r>
              <a:rPr lang="ru-RU" sz="3600" b="1" dirty="0" smtClean="0">
                <a:solidFill>
                  <a:srgbClr val="FFFF00"/>
                </a:solidFill>
              </a:rPr>
              <a:t>30</a:t>
            </a:r>
            <a:endParaRPr lang="ru-RU" sz="3600" b="1" dirty="0">
              <a:solidFill>
                <a:srgbClr val="FFFF00"/>
              </a:solidFill>
            </a:endParaRPr>
          </a:p>
          <a:p>
            <a:endParaRPr lang="ru-RU" sz="3600" dirty="0" smtClean="0"/>
          </a:p>
          <a:p>
            <a:r>
              <a:rPr lang="ru-RU" sz="3600" dirty="0" smtClean="0"/>
              <a:t>«</a:t>
            </a:r>
            <a:r>
              <a:rPr lang="ru-RU" sz="3600" dirty="0"/>
              <a:t>Соловей</a:t>
            </a:r>
            <a:r>
              <a:rPr lang="ru-RU" sz="3600" dirty="0" smtClean="0"/>
              <a:t>» </a:t>
            </a:r>
          </a:p>
          <a:p>
            <a:r>
              <a:rPr lang="ru-RU" sz="3600" dirty="0" smtClean="0"/>
              <a:t>«</a:t>
            </a:r>
            <a:r>
              <a:rPr lang="ru-RU" sz="3600" dirty="0"/>
              <a:t>Золотой гусь</a:t>
            </a:r>
            <a:r>
              <a:rPr lang="ru-RU" sz="3600" dirty="0" smtClean="0"/>
              <a:t>»</a:t>
            </a:r>
          </a:p>
          <a:p>
            <a:r>
              <a:rPr lang="ru-RU" sz="3600" dirty="0" smtClean="0"/>
              <a:t>«</a:t>
            </a:r>
            <a:r>
              <a:rPr lang="ru-RU" sz="3600" dirty="0"/>
              <a:t>Гадкий утёнок</a:t>
            </a:r>
            <a:r>
              <a:rPr lang="ru-RU" sz="3600" dirty="0" smtClean="0"/>
              <a:t>»</a:t>
            </a:r>
          </a:p>
          <a:p>
            <a:r>
              <a:rPr lang="ru-RU" sz="3600" dirty="0" smtClean="0"/>
              <a:t>«</a:t>
            </a:r>
            <a:r>
              <a:rPr lang="ru-RU" sz="3600" dirty="0"/>
              <a:t>Дикие лебеди»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35896" y="5589240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Проверить ответ</a:t>
            </a:r>
            <a:endParaRPr lang="ru-RU" dirty="0"/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7956376" y="5978897"/>
            <a:ext cx="720080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64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484784"/>
            <a:ext cx="81369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dirty="0" smtClean="0"/>
              <a:t>Сказку «Золотой </a:t>
            </a:r>
            <a:r>
              <a:rPr lang="ru-RU" sz="7200" dirty="0"/>
              <a:t>гусь</a:t>
            </a:r>
            <a:r>
              <a:rPr lang="ru-RU" sz="7200" dirty="0" smtClean="0"/>
              <a:t>» написали братья Гримм</a:t>
            </a:r>
            <a:endParaRPr lang="ru-RU" sz="7200" dirty="0"/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7956376" y="5978897"/>
            <a:ext cx="720080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459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78353" y="1196752"/>
            <a:ext cx="55355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FFFF00"/>
                </a:solidFill>
              </a:rPr>
              <a:t>Четвертый лишний </a:t>
            </a:r>
            <a:r>
              <a:rPr lang="ru-RU" sz="4000" b="1" dirty="0" smtClean="0">
                <a:solidFill>
                  <a:srgbClr val="FFFF00"/>
                </a:solidFill>
              </a:rPr>
              <a:t>40</a:t>
            </a:r>
            <a:endParaRPr lang="ru-RU" sz="4000" b="1" dirty="0">
              <a:solidFill>
                <a:srgbClr val="FFFF00"/>
              </a:solidFill>
            </a:endParaRPr>
          </a:p>
          <a:p>
            <a:endParaRPr lang="ru-RU" sz="4000" dirty="0" smtClean="0"/>
          </a:p>
          <a:p>
            <a:r>
              <a:rPr lang="ru-RU" sz="4000" dirty="0" smtClean="0"/>
              <a:t>«</a:t>
            </a:r>
            <a:r>
              <a:rPr lang="ru-RU" sz="4000" dirty="0"/>
              <a:t>Огниво</a:t>
            </a:r>
            <a:r>
              <a:rPr lang="ru-RU" sz="4000" dirty="0" smtClean="0"/>
              <a:t>» </a:t>
            </a:r>
          </a:p>
          <a:p>
            <a:r>
              <a:rPr lang="ru-RU" sz="4000" dirty="0" smtClean="0"/>
              <a:t>«</a:t>
            </a:r>
            <a:r>
              <a:rPr lang="ru-RU" sz="4000" dirty="0"/>
              <a:t>Двенадцать пассажиров</a:t>
            </a:r>
            <a:r>
              <a:rPr lang="ru-RU" sz="4000" dirty="0" smtClean="0"/>
              <a:t>»</a:t>
            </a:r>
          </a:p>
          <a:p>
            <a:r>
              <a:rPr lang="ru-RU" sz="4000" dirty="0" smtClean="0"/>
              <a:t>«</a:t>
            </a:r>
            <a:r>
              <a:rPr lang="ru-RU" sz="4000" dirty="0"/>
              <a:t>Девочка со спичками</a:t>
            </a:r>
            <a:r>
              <a:rPr lang="ru-RU" sz="4000" dirty="0" smtClean="0"/>
              <a:t>»</a:t>
            </a:r>
          </a:p>
          <a:p>
            <a:r>
              <a:rPr lang="ru-RU" sz="4000" dirty="0" smtClean="0"/>
              <a:t>«</a:t>
            </a:r>
            <a:r>
              <a:rPr lang="ru-RU" sz="4000" dirty="0"/>
              <a:t>Мальчик-с-пальчик»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35896" y="5589240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Проверить ответ</a:t>
            </a:r>
            <a:endParaRPr lang="ru-RU" dirty="0"/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7956376" y="5978897"/>
            <a:ext cx="720080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805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96752"/>
            <a:ext cx="7992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/>
              <a:t>Сказку «Мальчик-с-пальчик» написал Шарль </a:t>
            </a:r>
            <a:r>
              <a:rPr lang="ru-RU" sz="5400" dirty="0"/>
              <a:t>П</a:t>
            </a:r>
            <a:r>
              <a:rPr lang="ru-RU" sz="5400" dirty="0" smtClean="0"/>
              <a:t>ерро </a:t>
            </a:r>
            <a:endParaRPr lang="ru-RU" sz="5400" dirty="0"/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7956376" y="5978897"/>
            <a:ext cx="720080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06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196752"/>
            <a:ext cx="51663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FF00"/>
                </a:solidFill>
              </a:rPr>
              <a:t>Четвертый лишний </a:t>
            </a:r>
            <a:r>
              <a:rPr lang="ru-RU" sz="3600" b="1" dirty="0" smtClean="0">
                <a:solidFill>
                  <a:srgbClr val="FFFF00"/>
                </a:solidFill>
              </a:rPr>
              <a:t>50</a:t>
            </a:r>
            <a:endParaRPr lang="ru-RU" sz="3600" b="1" dirty="0">
              <a:solidFill>
                <a:srgbClr val="FFFF00"/>
              </a:solidFill>
            </a:endParaRPr>
          </a:p>
          <a:p>
            <a:endParaRPr lang="ru-RU" sz="3600" dirty="0" smtClean="0"/>
          </a:p>
          <a:p>
            <a:r>
              <a:rPr lang="ru-RU" sz="3600" dirty="0" smtClean="0"/>
              <a:t>«</a:t>
            </a:r>
            <a:r>
              <a:rPr lang="ru-RU" sz="3600" dirty="0"/>
              <a:t>Снеговик</a:t>
            </a:r>
            <a:r>
              <a:rPr lang="ru-RU" sz="3600" dirty="0" smtClean="0"/>
              <a:t>» </a:t>
            </a:r>
          </a:p>
          <a:p>
            <a:r>
              <a:rPr lang="ru-RU" sz="3600" dirty="0" smtClean="0"/>
              <a:t>«</a:t>
            </a:r>
            <a:r>
              <a:rPr lang="ru-RU" sz="3600" dirty="0"/>
              <a:t>Снежная королева</a:t>
            </a:r>
            <a:r>
              <a:rPr lang="ru-RU" sz="3600" dirty="0" smtClean="0"/>
              <a:t>» </a:t>
            </a:r>
          </a:p>
          <a:p>
            <a:r>
              <a:rPr lang="ru-RU" sz="3600" dirty="0" smtClean="0"/>
              <a:t>«</a:t>
            </a:r>
            <a:r>
              <a:rPr lang="ru-RU" sz="3600" dirty="0"/>
              <a:t>Ель</a:t>
            </a:r>
            <a:r>
              <a:rPr lang="ru-RU" sz="3600" dirty="0" smtClean="0"/>
              <a:t>» </a:t>
            </a:r>
          </a:p>
          <a:p>
            <a:r>
              <a:rPr lang="ru-RU" sz="3600" dirty="0" smtClean="0"/>
              <a:t>«</a:t>
            </a:r>
            <a:r>
              <a:rPr lang="ru-RU" sz="3600" dirty="0"/>
              <a:t>Зимняя сказка»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35896" y="5589240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Проверить ответ</a:t>
            </a:r>
            <a:endParaRPr lang="ru-RU" dirty="0"/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7956376" y="5978897"/>
            <a:ext cx="720080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709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692696"/>
            <a:ext cx="72728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/>
              <a:t>«</a:t>
            </a:r>
            <a:r>
              <a:rPr lang="ru-RU" sz="5400" dirty="0" smtClean="0"/>
              <a:t>Зимнюю сказку» написал </a:t>
            </a:r>
            <a:r>
              <a:rPr lang="ru-RU" sz="5400" dirty="0" err="1" smtClean="0"/>
              <a:t>Ц.Топелиус</a:t>
            </a:r>
            <a:endParaRPr lang="ru-RU" sz="5400" dirty="0"/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7956376" y="5978897"/>
            <a:ext cx="720080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655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www.sky-art.com/andersen/tales/other_illustr/5/010_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2536" y="0"/>
            <a:ext cx="4687459" cy="306895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www.spbkids.com/wp-content/uploads/Snow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7679" y="-181130"/>
            <a:ext cx="4525523" cy="325009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smiletv.org/wp-content/uploads/2013/02/rusalochk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2536" y="4221088"/>
            <a:ext cx="5561856" cy="27809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://multfilmi.at.ua/1/gadkiy.utenok.0-04-5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77072"/>
            <a:ext cx="4367808" cy="316666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img1.liveinternet.ru/images/attach/c/1/57/273/57273487_Hans_Christian_Andersen_116716940612269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7535" y="1167811"/>
            <a:ext cx="3816424" cy="438888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2"/>
          <p:cNvSpPr txBox="1">
            <a:spLocks/>
          </p:cNvSpPr>
          <p:nvPr/>
        </p:nvSpPr>
        <p:spPr>
          <a:xfrm>
            <a:off x="791072" y="2924944"/>
            <a:ext cx="8352928" cy="165618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b="1" i="1" dirty="0" smtClean="0">
                <a:solidFill>
                  <a:srgbClr val="FFFF00"/>
                </a:solidFill>
                <a:latin typeface="Monotype Corsiva" pitchFamily="66" charset="0"/>
              </a:rPr>
              <a:t>Сказочный мир</a:t>
            </a:r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latin typeface="Monotype Corsiva" pitchFamily="66" charset="0"/>
              </a:rPr>
              <a:t>ханса</a:t>
            </a:r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latin typeface="Monotype Corsiva" pitchFamily="66" charset="0"/>
              </a:rPr>
              <a:t>кристиана</a:t>
            </a:r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  <a:t> Андерсена </a:t>
            </a:r>
            <a:b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endParaRPr lang="ru-RU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822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484784"/>
            <a:ext cx="69847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Кто о ком   10 </a:t>
            </a:r>
          </a:p>
          <a:p>
            <a:endParaRPr lang="ru-RU" sz="2800" b="1" dirty="0" smtClean="0">
              <a:solidFill>
                <a:srgbClr val="FFFF00"/>
              </a:solidFill>
            </a:endParaRPr>
          </a:p>
          <a:p>
            <a:r>
              <a:rPr lang="ru-RU" sz="2800" dirty="0" smtClean="0"/>
              <a:t>« </a:t>
            </a:r>
            <a:r>
              <a:rPr lang="ru-RU" sz="2800" dirty="0"/>
              <a:t>…У неё только две ножки! Смотреть жалко! – говорили одни. – У неё нет усиков,-   говорили другие. – Фи, какая у неё тонкая талия. Как она безобразна!- сказали </a:t>
            </a:r>
            <a:r>
              <a:rPr lang="ru-RU" sz="2800" dirty="0" smtClean="0"/>
              <a:t>все»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635896" y="5589240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Проверить ответ</a:t>
            </a:r>
            <a:endParaRPr lang="ru-RU" dirty="0"/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7956376" y="5978897"/>
            <a:ext cx="720080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087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692696"/>
            <a:ext cx="68852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/>
              <a:t>насекомые говорят о </a:t>
            </a:r>
            <a:r>
              <a:rPr lang="ru-RU" sz="4000" dirty="0" err="1"/>
              <a:t>Дюймовочке</a:t>
            </a:r>
            <a:endParaRPr lang="ru-RU" sz="4000" dirty="0"/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7956376" y="5978897"/>
            <a:ext cx="720080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 descr="http://kotenokgav.ru/wp-content/gallery/dyujmovochka/duym298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2820" y="2204864"/>
            <a:ext cx="4314825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5497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412776"/>
            <a:ext cx="79208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FF00"/>
                </a:solidFill>
              </a:rPr>
              <a:t>Кто о </a:t>
            </a:r>
            <a:r>
              <a:rPr lang="ru-RU" sz="3200" b="1" dirty="0" smtClean="0">
                <a:solidFill>
                  <a:srgbClr val="FFFF00"/>
                </a:solidFill>
              </a:rPr>
              <a:t>ком 20</a:t>
            </a:r>
          </a:p>
          <a:p>
            <a:endParaRPr lang="ru-RU" sz="3200" dirty="0" smtClean="0"/>
          </a:p>
          <a:p>
            <a:r>
              <a:rPr lang="ru-RU" sz="3200" dirty="0" smtClean="0"/>
              <a:t>«…</a:t>
            </a:r>
            <a:r>
              <a:rPr lang="ru-RU" sz="3200" dirty="0"/>
              <a:t>Славные у тебя детки! Вот только один… Этот не удался! Хорошо бы его переделать…»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35896" y="5589240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Проверить ответ</a:t>
            </a:r>
            <a:endParaRPr lang="ru-RU" dirty="0"/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7956376" y="5978897"/>
            <a:ext cx="720080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113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4200" y="764704"/>
            <a:ext cx="72907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/>
              <a:t>старая утка говорит о гадком утёнке</a:t>
            </a: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7956376" y="5978897"/>
            <a:ext cx="720080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 descr="http://topm.3dn.ru/2/gadkiy.utenok.0-07-0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1629" y="1772816"/>
            <a:ext cx="5375920" cy="389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4842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484784"/>
            <a:ext cx="72728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FF00"/>
                </a:solidFill>
              </a:rPr>
              <a:t>Кто о </a:t>
            </a:r>
            <a:r>
              <a:rPr lang="ru-RU" sz="3200" b="1" dirty="0" smtClean="0">
                <a:solidFill>
                  <a:srgbClr val="FFFF00"/>
                </a:solidFill>
              </a:rPr>
              <a:t>ком 30</a:t>
            </a:r>
          </a:p>
          <a:p>
            <a:endParaRPr lang="ru-RU" sz="3200" dirty="0" smtClean="0"/>
          </a:p>
          <a:p>
            <a:r>
              <a:rPr lang="ru-RU" sz="3200" dirty="0" smtClean="0"/>
              <a:t>«…</a:t>
            </a:r>
            <a:r>
              <a:rPr lang="ru-RU" sz="3200" dirty="0"/>
              <a:t>Она будет играть со мной! Она отдаст мне свою муфту, своё хорошенькое платьице и будет спать со мной в моей постельке…»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35896" y="5589240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Проверить ответ</a:t>
            </a:r>
            <a:endParaRPr lang="ru-RU" dirty="0"/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7956376" y="5978897"/>
            <a:ext cx="720080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676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908720"/>
            <a:ext cx="63193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/>
              <a:t>разбойница говорит о Герде</a:t>
            </a: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7956376" y="5978897"/>
            <a:ext cx="720080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http://pix.vashdosug.ru/pix/feature540/performances/31/3004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76872"/>
            <a:ext cx="6232587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7018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1907169"/>
            <a:ext cx="7200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</a:rPr>
              <a:t>Кто о </a:t>
            </a:r>
            <a:r>
              <a:rPr lang="ru-RU" sz="2800" b="1" dirty="0" smtClean="0">
                <a:solidFill>
                  <a:srgbClr val="FFFF00"/>
                </a:solidFill>
              </a:rPr>
              <a:t>ком 40</a:t>
            </a:r>
          </a:p>
          <a:p>
            <a:endParaRPr lang="ru-RU" sz="2800" i="1" dirty="0" smtClean="0"/>
          </a:p>
          <a:p>
            <a:r>
              <a:rPr lang="ru-RU" sz="2800" i="1" dirty="0" smtClean="0"/>
              <a:t>«</a:t>
            </a:r>
            <a:r>
              <a:rPr lang="ru-RU" sz="2800" dirty="0"/>
              <a:t>Видишь, как искусно сделано! Это куда интереснее настоящих цветов! И какая точность! </a:t>
            </a:r>
            <a:r>
              <a:rPr lang="ru-RU" sz="2800" dirty="0" smtClean="0"/>
              <a:t>Ни </a:t>
            </a:r>
            <a:r>
              <a:rPr lang="ru-RU" sz="2800" dirty="0"/>
              <a:t>единой неправильной линии! Ах, если бы они только не таяли!»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35896" y="5589240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Проверить ответ</a:t>
            </a:r>
            <a:endParaRPr lang="ru-RU" dirty="0"/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7956376" y="5978897"/>
            <a:ext cx="720080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567398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764704"/>
            <a:ext cx="55274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/>
              <a:t>Кай говорит о снежинках</a:t>
            </a: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7956376" y="5978897"/>
            <a:ext cx="720080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http://900igr.net/datai/literatura/Snezhnaja-koroleva/0008-007-Kakoe-slovo-iz-ldinok-nikak-ne-mog-sostavit-Kaj-po-prosbe-Snezhnoj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7265" y="1735610"/>
            <a:ext cx="3312368" cy="453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0886690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980728"/>
            <a:ext cx="753348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</a:rPr>
              <a:t>Кто о </a:t>
            </a:r>
            <a:r>
              <a:rPr lang="ru-RU" sz="2800" b="1" dirty="0" smtClean="0">
                <a:solidFill>
                  <a:srgbClr val="FFFF00"/>
                </a:solidFill>
              </a:rPr>
              <a:t>ком  50</a:t>
            </a:r>
          </a:p>
          <a:p>
            <a:endParaRPr lang="ru-RU" sz="2800" i="1" dirty="0" smtClean="0"/>
          </a:p>
          <a:p>
            <a:r>
              <a:rPr lang="ru-RU" sz="2800" i="1" dirty="0" smtClean="0"/>
              <a:t>        « -Ну</a:t>
            </a:r>
            <a:r>
              <a:rPr lang="ru-RU" sz="2800" i="1" dirty="0"/>
              <a:t>, как вам нравится?</a:t>
            </a:r>
            <a:endParaRPr lang="ru-RU" sz="2800" dirty="0"/>
          </a:p>
          <a:p>
            <a:r>
              <a:rPr lang="ru-RU" sz="2800" i="1" dirty="0"/>
              <a:t>	- Премило! Премило! Чудесно! Не правда ли?</a:t>
            </a:r>
            <a:endParaRPr lang="ru-RU" sz="2800" dirty="0"/>
          </a:p>
          <a:p>
            <a:r>
              <a:rPr lang="ru-RU" sz="2800" i="1" dirty="0"/>
              <a:t>	- О да, это совершенно очаровательно!</a:t>
            </a:r>
            <a:endParaRPr lang="ru-RU" sz="2800" dirty="0"/>
          </a:p>
          <a:p>
            <a:r>
              <a:rPr lang="ru-RU" sz="2800" i="1" dirty="0"/>
              <a:t>	- Не угодно ли полюбоваться? Какие краски, какой рисунок!</a:t>
            </a:r>
            <a:endParaRPr lang="ru-RU" sz="2800" dirty="0"/>
          </a:p>
          <a:p>
            <a:r>
              <a:rPr lang="ru-RU" sz="2800" i="1" dirty="0"/>
              <a:t>	- О да, очень, очень мило! Даю свое высочайшее одобрение!»</a:t>
            </a:r>
            <a:r>
              <a:rPr lang="ru-RU" sz="2800" dirty="0"/>
              <a:t> </a:t>
            </a:r>
          </a:p>
          <a:p>
            <a:r>
              <a:rPr lang="ru-RU" sz="2800" dirty="0"/>
              <a:t>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35896" y="5589240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Проверить ответ</a:t>
            </a:r>
            <a:endParaRPr lang="ru-RU" dirty="0"/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7956376" y="5978897"/>
            <a:ext cx="720080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380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57443" y="458097"/>
            <a:ext cx="65133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/>
              <a:t>придворные о новом платье короля</a:t>
            </a: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7956376" y="5978897"/>
            <a:ext cx="720080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0" name="Picture 2" descr="http://www.oldskazki.chat.ru/picture/gk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556792"/>
            <a:ext cx="4536504" cy="421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5328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77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772816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FF00"/>
                </a:solidFill>
              </a:rPr>
              <a:t>Портрет </a:t>
            </a:r>
            <a:r>
              <a:rPr lang="ru-RU" sz="3600" b="1" dirty="0" smtClean="0">
                <a:solidFill>
                  <a:srgbClr val="FFFF00"/>
                </a:solidFill>
              </a:rPr>
              <a:t>героя 10</a:t>
            </a:r>
            <a:endParaRPr lang="ru-RU" sz="3600" b="1" dirty="0">
              <a:solidFill>
                <a:srgbClr val="FFFF00"/>
              </a:solidFill>
            </a:endParaRPr>
          </a:p>
          <a:p>
            <a:endParaRPr lang="ru-RU" sz="3600" dirty="0" smtClean="0"/>
          </a:p>
          <a:p>
            <a:r>
              <a:rPr lang="ru-RU" sz="3600" dirty="0" smtClean="0"/>
              <a:t>«</a:t>
            </a:r>
            <a:r>
              <a:rPr lang="ru-RU" sz="3600" dirty="0"/>
              <a:t>Она была старая и страшная. Нижняя губа у нее отвисла до самой груди»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35896" y="5589240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Проверить ответ</a:t>
            </a:r>
            <a:endParaRPr lang="ru-RU" dirty="0"/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7956376" y="5978897"/>
            <a:ext cx="720080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581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620688"/>
            <a:ext cx="55226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/>
              <a:t>ведьма из сказки «Огниво»</a:t>
            </a: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7956376" y="5978897"/>
            <a:ext cx="720080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14" name="Picture 2" descr="http://coollib.com/i/24/230324/i_004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5606" y="1328574"/>
            <a:ext cx="3562262" cy="4469504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xmlns="" val="340476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6672"/>
            <a:ext cx="800031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 smtClean="0"/>
          </a:p>
          <a:p>
            <a:r>
              <a:rPr lang="ru-RU" sz="3200" b="1" dirty="0">
                <a:solidFill>
                  <a:srgbClr val="FFFF00"/>
                </a:solidFill>
              </a:rPr>
              <a:t>Портрет </a:t>
            </a:r>
            <a:r>
              <a:rPr lang="ru-RU" sz="3200" b="1" dirty="0" smtClean="0">
                <a:solidFill>
                  <a:srgbClr val="FFFF00"/>
                </a:solidFill>
              </a:rPr>
              <a:t>героя 20</a:t>
            </a:r>
            <a:endParaRPr lang="ru-RU" sz="3200" dirty="0">
              <a:solidFill>
                <a:srgbClr val="FFFF00"/>
              </a:solidFill>
            </a:endParaRPr>
          </a:p>
          <a:p>
            <a:endParaRPr lang="ru-RU" sz="3200" dirty="0"/>
          </a:p>
          <a:p>
            <a:r>
              <a:rPr lang="ru-RU" sz="3200" dirty="0" smtClean="0"/>
              <a:t>«</a:t>
            </a:r>
            <a:r>
              <a:rPr lang="ru-RU" sz="3200" dirty="0"/>
              <a:t>В самой чашечке цветка оказался маленький человечек, такой светлый  и прозрачный, словно он был из хрусталя или утренней росы. За плечами у него дрожали легкие крылышки. А на голове блестела маленькая золотая корона…»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35896" y="5589240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Проверить ответ</a:t>
            </a:r>
            <a:endParaRPr lang="ru-RU" dirty="0"/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7956376" y="5978897"/>
            <a:ext cx="720080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693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444242"/>
            <a:ext cx="56252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/>
              <a:t>Эльф из сказки «</a:t>
            </a:r>
            <a:r>
              <a:rPr lang="ru-RU" sz="3600" dirty="0" err="1"/>
              <a:t>Дюймовочка</a:t>
            </a:r>
            <a:r>
              <a:rPr lang="ru-RU" sz="3600" dirty="0"/>
              <a:t>»</a:t>
            </a: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7956376" y="5978897"/>
            <a:ext cx="720080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http://ollforkids.ru/uploads/posts/2012-07/1342664312_010_0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268760"/>
            <a:ext cx="4176464" cy="515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9353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908720"/>
            <a:ext cx="799288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/>
          </a:p>
          <a:p>
            <a:r>
              <a:rPr lang="ru-RU" sz="2800" b="1" dirty="0">
                <a:solidFill>
                  <a:srgbClr val="FFFF00"/>
                </a:solidFill>
              </a:rPr>
              <a:t>Портрет героя </a:t>
            </a:r>
            <a:r>
              <a:rPr lang="ru-RU" sz="2800" b="1" dirty="0" smtClean="0">
                <a:solidFill>
                  <a:srgbClr val="FFFF00"/>
                </a:solidFill>
              </a:rPr>
              <a:t>30</a:t>
            </a:r>
            <a:endParaRPr lang="ru-RU" sz="2800" dirty="0">
              <a:solidFill>
                <a:srgbClr val="FFFF00"/>
              </a:solidFill>
            </a:endParaRPr>
          </a:p>
          <a:p>
            <a:endParaRPr lang="ru-RU" sz="2800" dirty="0"/>
          </a:p>
          <a:p>
            <a:r>
              <a:rPr lang="ru-RU" sz="2800" dirty="0" smtClean="0"/>
              <a:t>«</a:t>
            </a:r>
            <a:r>
              <a:rPr lang="ru-RU" sz="2800" dirty="0"/>
              <a:t>Одет он чудесно: на нем шелковый кафтан, только нельзя сказать, какого цвета. Он отливает то голубым, то зеленым, то красным, смотря по тому, в какую сторону он повернется».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35896" y="5589240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Проверить ответ</a:t>
            </a:r>
            <a:endParaRPr lang="ru-RU" dirty="0"/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7956376" y="5978897"/>
            <a:ext cx="720080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472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7824" y="764704"/>
            <a:ext cx="33153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/>
              <a:t>Оле-</a:t>
            </a:r>
            <a:r>
              <a:rPr lang="ru-RU" sz="5400" dirty="0" err="1"/>
              <a:t>Лукойе</a:t>
            </a:r>
            <a:endParaRPr lang="ru-RU" sz="5400" dirty="0"/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7956376" y="5978897"/>
            <a:ext cx="720080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338" name="Picture 2" descr="http://1.bp.blogspot.com/-PMycZJua19I/UFWRRsbSu9I/AAAAAAAABB4/09Adzs7ZuhQ/s1600/ole21-296x3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8086" y="1916832"/>
            <a:ext cx="4064153" cy="370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2200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988840"/>
            <a:ext cx="78488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</a:rPr>
              <a:t>Портрет </a:t>
            </a:r>
            <a:r>
              <a:rPr lang="ru-RU" sz="2800" b="1" dirty="0" smtClean="0">
                <a:solidFill>
                  <a:srgbClr val="FFFF00"/>
                </a:solidFill>
              </a:rPr>
              <a:t>героя 40</a:t>
            </a:r>
          </a:p>
          <a:p>
            <a:endParaRPr lang="ru-RU" sz="2800" dirty="0" smtClean="0"/>
          </a:p>
          <a:p>
            <a:r>
              <a:rPr lang="ru-RU" sz="2800" dirty="0" smtClean="0"/>
              <a:t>«</a:t>
            </a:r>
            <a:r>
              <a:rPr lang="ru-RU" sz="2800" dirty="0"/>
              <a:t>На ней была юбочка из тонкого батиста, на плече – голубой шарф и на груди – блестящая брошка, такая большая, как голова самой девушки. Красавица стояла на одной ножке, вытянув руки, она была…»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35896" y="5589240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Проверить ответ</a:t>
            </a:r>
            <a:endParaRPr lang="ru-RU" dirty="0"/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7956376" y="5978897"/>
            <a:ext cx="720080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959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6098" y="908720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  танцовщица </a:t>
            </a:r>
            <a:r>
              <a:rPr lang="ru-RU" sz="3600" dirty="0"/>
              <a:t>из сказки </a:t>
            </a:r>
            <a:endParaRPr lang="ru-RU" sz="3600" dirty="0" smtClean="0"/>
          </a:p>
          <a:p>
            <a:r>
              <a:rPr lang="ru-RU" sz="3600" dirty="0" smtClean="0"/>
              <a:t>«</a:t>
            </a:r>
            <a:r>
              <a:rPr lang="ru-RU" sz="3600" dirty="0"/>
              <a:t>Стойкий оловянный солдатик»</a:t>
            </a: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7956376" y="5978897"/>
            <a:ext cx="720080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362" name="Picture 2" descr="http://multiki.arjlover.net/ap/stojkii.olovyannyi.soldatik.avi/stojkii.olovyannyi.soldatik.avi.image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348880"/>
            <a:ext cx="4606179" cy="333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389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5742" y="1213009"/>
            <a:ext cx="7200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</a:rPr>
              <a:t>Портрет </a:t>
            </a:r>
            <a:r>
              <a:rPr lang="ru-RU" sz="2800" b="1" dirty="0" smtClean="0">
                <a:solidFill>
                  <a:srgbClr val="FFFF00"/>
                </a:solidFill>
              </a:rPr>
              <a:t>героя 50 </a:t>
            </a:r>
          </a:p>
          <a:p>
            <a:endParaRPr lang="ru-RU" sz="2800" dirty="0" smtClean="0"/>
          </a:p>
          <a:p>
            <a:r>
              <a:rPr lang="ru-RU" sz="2800" dirty="0" smtClean="0"/>
              <a:t>«</a:t>
            </a:r>
            <a:r>
              <a:rPr lang="ru-RU" sz="2800" dirty="0"/>
              <a:t>Они уже ходили в школу, на груди у каждого красовалась звезда, а сбоку гремела сабля; писали они на золотых досках алмазными грифелями и отлично умели читать – хоть по книжке, хоть наизусть – все равно. Сразу было слышно, что читают настоящие…»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35896" y="5589240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Проверить ответ</a:t>
            </a:r>
            <a:endParaRPr lang="ru-RU" dirty="0"/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7956376" y="5978897"/>
            <a:ext cx="720080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933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476672"/>
            <a:ext cx="75440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/>
              <a:t>братья-принцы из сказки «Дикие лебеди»</a:t>
            </a: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7956376" y="5978897"/>
            <a:ext cx="720080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386" name="Picture 2" descr="http://detochki-doma.ru/wp-content/uploads/2012/04/Dikie-lebedi-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412776"/>
            <a:ext cx="3888432" cy="4346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1852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775" y="260648"/>
            <a:ext cx="8496944" cy="56938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Бюро находок                             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10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20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30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action="ppaction://hlinksldjump"/>
              </a:rPr>
              <a:t>40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 action="ppaction://hlinksldjump"/>
              </a:rPr>
              <a:t>50</a:t>
            </a:r>
            <a:endParaRPr lang="ru-RU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Математическая                          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 action="ppaction://hlinksldjump"/>
              </a:rPr>
              <a:t>10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8" action="ppaction://hlinksldjump"/>
              </a:rPr>
              <a:t>20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9" action="ppaction://hlinksldjump"/>
              </a:rPr>
              <a:t>30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0" action="ppaction://hlinksldjump"/>
              </a:rPr>
              <a:t>40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1" action="ppaction://hlinksldjump"/>
              </a:rPr>
              <a:t>50</a:t>
            </a:r>
            <a:endParaRPr lang="ru-RU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Узнай сказку                                 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2" action="ppaction://hlinksldjump"/>
              </a:rPr>
              <a:t>10 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3" action="ppaction://hlinksldjump"/>
              </a:rPr>
              <a:t>20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4" action="ppaction://hlinksldjump"/>
              </a:rPr>
              <a:t>30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5" action="ppaction://hlinksldjump"/>
              </a:rPr>
              <a:t>40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6" action="ppaction://hlinksldjump"/>
              </a:rPr>
              <a:t>50</a:t>
            </a:r>
            <a:endParaRPr lang="ru-RU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Четвёртый лишний                    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7" action="ppaction://hlinksldjump"/>
              </a:rPr>
              <a:t>10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8" action="ppaction://hlinksldjump"/>
              </a:rPr>
              <a:t>20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9" action="ppaction://hlinksldjump"/>
              </a:rPr>
              <a:t>30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0" action="ppaction://hlinksldjump"/>
              </a:rPr>
              <a:t>40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1" action="ppaction://hlinksldjump"/>
              </a:rPr>
              <a:t>50</a:t>
            </a:r>
            <a:endParaRPr lang="ru-RU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о ком                                      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2" action="ppaction://hlinksldjump"/>
              </a:rPr>
              <a:t>10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3" action="ppaction://hlinksldjump"/>
              </a:rPr>
              <a:t>20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4" action="ppaction://hlinksldjump"/>
              </a:rPr>
              <a:t>30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5" action="ppaction://hlinksldjump"/>
              </a:rPr>
              <a:t>40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6" action="ppaction://hlinksldjump"/>
              </a:rPr>
              <a:t>50</a:t>
            </a:r>
            <a:endParaRPr lang="ru-RU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Портрет героя                              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7" action="ppaction://hlinksldjump"/>
              </a:rPr>
              <a:t>10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8" action="ppaction://hlinksldjump"/>
              </a:rPr>
              <a:t>20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9" action="ppaction://hlinksldjump"/>
              </a:rPr>
              <a:t>30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0" action="ppaction://hlinksldjump"/>
              </a:rPr>
              <a:t>40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1" action="ppaction://hlinksldjump"/>
              </a:rPr>
              <a:t>50</a:t>
            </a:r>
            <a:endParaRPr lang="ru-RU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надо сделать, чтобы…        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2" action="ppaction://hlinksldjump"/>
              </a:rPr>
              <a:t>10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3" action="ppaction://hlinksldjump"/>
              </a:rPr>
              <a:t>20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4" action="ppaction://hlinksldjump"/>
              </a:rPr>
              <a:t>30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5" action="ppaction://hlinksldjump"/>
              </a:rPr>
              <a:t>40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6" action="ppaction://hlinksldjump"/>
              </a:rPr>
              <a:t>50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834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908720"/>
            <a:ext cx="640022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 smtClean="0">
              <a:solidFill>
                <a:srgbClr val="FFFF00"/>
              </a:solidFill>
            </a:endParaRPr>
          </a:p>
          <a:p>
            <a:endParaRPr lang="ru-RU" sz="3200" b="1" dirty="0">
              <a:solidFill>
                <a:srgbClr val="FFFF00"/>
              </a:solidFill>
            </a:endParaRPr>
          </a:p>
          <a:p>
            <a:endParaRPr lang="ru-RU" sz="3200" b="1" dirty="0" smtClean="0">
              <a:solidFill>
                <a:srgbClr val="FFFF00"/>
              </a:solidFill>
            </a:endParaRPr>
          </a:p>
          <a:p>
            <a:r>
              <a:rPr lang="ru-RU" sz="3200" b="1" dirty="0" smtClean="0">
                <a:solidFill>
                  <a:srgbClr val="FFFF00"/>
                </a:solidFill>
              </a:rPr>
              <a:t>Что </a:t>
            </a:r>
            <a:r>
              <a:rPr lang="ru-RU" sz="3200" b="1" dirty="0">
                <a:solidFill>
                  <a:srgbClr val="FFFF00"/>
                </a:solidFill>
              </a:rPr>
              <a:t>надо сделать, </a:t>
            </a:r>
            <a:r>
              <a:rPr lang="ru-RU" sz="3200" b="1" dirty="0" smtClean="0">
                <a:solidFill>
                  <a:srgbClr val="FFFF00"/>
                </a:solidFill>
              </a:rPr>
              <a:t>чтобы        10</a:t>
            </a:r>
          </a:p>
          <a:p>
            <a:endParaRPr lang="ru-RU" sz="3200" b="1" dirty="0" smtClean="0"/>
          </a:p>
          <a:p>
            <a:r>
              <a:rPr lang="ru-RU" sz="3200" b="1" dirty="0" smtClean="0"/>
              <a:t>… </a:t>
            </a:r>
            <a:r>
              <a:rPr lang="ru-RU" sz="3200" b="1" dirty="0"/>
              <a:t>узнать настоящую принцессу?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35896" y="5589240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Проверить ответ</a:t>
            </a:r>
            <a:endParaRPr lang="ru-RU" dirty="0"/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7956376" y="5978897"/>
            <a:ext cx="720080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374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2323422"/>
            <a:ext cx="71287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Уложить девушку на 20 тюфяков и на 20 пуховиков, а под ними положить горошину</a:t>
            </a: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7956376" y="5978897"/>
            <a:ext cx="720080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439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348880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FF00"/>
                </a:solidFill>
              </a:rPr>
              <a:t>Что надо сделать, </a:t>
            </a:r>
            <a:r>
              <a:rPr lang="ru-RU" sz="3200" b="1" dirty="0" smtClean="0">
                <a:solidFill>
                  <a:srgbClr val="FFFF00"/>
                </a:solidFill>
              </a:rPr>
              <a:t>чтобы              20</a:t>
            </a:r>
            <a:endParaRPr lang="ru-RU" sz="3200" dirty="0" smtClean="0"/>
          </a:p>
          <a:p>
            <a:endParaRPr lang="ru-RU" sz="3200" dirty="0"/>
          </a:p>
          <a:p>
            <a:r>
              <a:rPr lang="ru-RU" sz="3200" dirty="0" smtClean="0"/>
              <a:t>… </a:t>
            </a:r>
            <a:r>
              <a:rPr lang="ru-RU" sz="3200" dirty="0"/>
              <a:t>братья превратились из лебедей в принцев?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35896" y="5589240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Проверить ответ</a:t>
            </a:r>
            <a:endParaRPr lang="ru-RU" dirty="0"/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7956376" y="5978897"/>
            <a:ext cx="720080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521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988840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Сплести </a:t>
            </a:r>
            <a:r>
              <a:rPr lang="ru-RU" sz="3600" dirty="0"/>
              <a:t>из крапивы, растущей на кладбище, </a:t>
            </a:r>
            <a:r>
              <a:rPr lang="ru-RU" sz="3600" dirty="0" smtClean="0"/>
              <a:t>рубашки.</a:t>
            </a:r>
            <a:endParaRPr lang="ru-RU" sz="3600" dirty="0"/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7956376" y="5978897"/>
            <a:ext cx="720080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593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420888"/>
            <a:ext cx="80648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</a:rPr>
              <a:t>Что надо сделать, </a:t>
            </a:r>
            <a:r>
              <a:rPr lang="ru-RU" sz="2800" b="1" dirty="0" smtClean="0">
                <a:solidFill>
                  <a:srgbClr val="FFFF00"/>
                </a:solidFill>
              </a:rPr>
              <a:t>чтобы              30</a:t>
            </a:r>
          </a:p>
          <a:p>
            <a:endParaRPr lang="ru-RU" sz="2800" dirty="0" smtClean="0"/>
          </a:p>
          <a:p>
            <a:r>
              <a:rPr lang="ru-RU" sz="2800" dirty="0" smtClean="0"/>
              <a:t>… </a:t>
            </a:r>
            <a:r>
              <a:rPr lang="ru-RU" sz="2800" dirty="0"/>
              <a:t>укротить собак в подземелье в сказке «Огниво»?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35896" y="5589240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Проверить ответ</a:t>
            </a:r>
            <a:endParaRPr lang="ru-RU" dirty="0"/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7956376" y="5978897"/>
            <a:ext cx="720080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170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132857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Посадить каждую на </a:t>
            </a:r>
            <a:r>
              <a:rPr lang="ru-RU" sz="3600" dirty="0" err="1"/>
              <a:t>ведьмин</a:t>
            </a:r>
            <a:r>
              <a:rPr lang="ru-RU" sz="3600" dirty="0"/>
              <a:t> синий клетчатый передник</a:t>
            </a: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7956376" y="5978897"/>
            <a:ext cx="720080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460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2276872"/>
            <a:ext cx="7058343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</a:rPr>
              <a:t>Что надо сделать, </a:t>
            </a:r>
            <a:r>
              <a:rPr lang="ru-RU" sz="2800" b="1" dirty="0" smtClean="0">
                <a:solidFill>
                  <a:srgbClr val="FFFF00"/>
                </a:solidFill>
              </a:rPr>
              <a:t>чтобы                 40</a:t>
            </a:r>
            <a:endParaRPr lang="ru-RU" sz="2800" dirty="0" smtClean="0"/>
          </a:p>
          <a:p>
            <a:endParaRPr lang="ru-RU" sz="2800" dirty="0"/>
          </a:p>
          <a:p>
            <a:r>
              <a:rPr lang="ru-RU" sz="2800" dirty="0" smtClean="0"/>
              <a:t>… </a:t>
            </a:r>
            <a:r>
              <a:rPr lang="ru-RU" sz="2800" dirty="0"/>
              <a:t>принцессе заполучить горшочек с бубенцами?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35896" y="5589240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Проверить ответ</a:t>
            </a:r>
            <a:endParaRPr lang="ru-RU" dirty="0"/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7956376" y="5978897"/>
            <a:ext cx="720080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96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2132856"/>
            <a:ext cx="67687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Надо принцессе </a:t>
            </a:r>
            <a:r>
              <a:rPr lang="ru-RU" sz="3600" dirty="0" smtClean="0"/>
              <a:t>десять  </a:t>
            </a:r>
            <a:r>
              <a:rPr lang="ru-RU" sz="3600" dirty="0"/>
              <a:t>раз поцеловать свинопаса</a:t>
            </a: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7956376" y="5978897"/>
            <a:ext cx="720080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66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2204863"/>
            <a:ext cx="6545382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FF00"/>
                </a:solidFill>
              </a:rPr>
              <a:t>Что надо сделать, </a:t>
            </a:r>
            <a:r>
              <a:rPr lang="ru-RU" sz="3600" b="1" dirty="0" smtClean="0">
                <a:solidFill>
                  <a:srgbClr val="FFFF00"/>
                </a:solidFill>
              </a:rPr>
              <a:t>чтобы         50</a:t>
            </a:r>
            <a:endParaRPr lang="ru-RU" sz="3600" dirty="0" smtClean="0"/>
          </a:p>
          <a:p>
            <a:endParaRPr lang="ru-RU" sz="3600" dirty="0"/>
          </a:p>
          <a:p>
            <a:r>
              <a:rPr lang="ru-RU" sz="3600" dirty="0"/>
              <a:t> … появилась на свет </a:t>
            </a:r>
            <a:r>
              <a:rPr lang="ru-RU" sz="3600" dirty="0" err="1"/>
              <a:t>Дюймовочка</a:t>
            </a:r>
            <a:r>
              <a:rPr lang="ru-RU" sz="3600" dirty="0"/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35896" y="5589240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Проверить ответ</a:t>
            </a:r>
            <a:endParaRPr lang="ru-RU" dirty="0"/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7956376" y="5978897"/>
            <a:ext cx="720080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037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0906" y="2564904"/>
            <a:ext cx="71287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Посадить в цветочный горшок необычное ячменное зернышко</a:t>
            </a: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7956376" y="5978897"/>
            <a:ext cx="720080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514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упить деревянные санки со спинкой Мороз Иванович (Морозко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1292" y="1772816"/>
            <a:ext cx="5285165" cy="334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692696"/>
            <a:ext cx="66014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Бюро находок  10</a:t>
            </a:r>
          </a:p>
          <a:p>
            <a:r>
              <a:rPr lang="ru-RU" sz="2400" dirty="0" smtClean="0"/>
              <a:t>Кому принадлежит этот предмет и из какой он сказки?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915816" y="5805264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hlinkClick r:id="rId4" action="ppaction://hlinksldjump"/>
              </a:rPr>
              <a:t>Проверить ответ</a:t>
            </a:r>
            <a:endParaRPr lang="ru-RU" sz="2400" dirty="0"/>
          </a:p>
        </p:txBody>
      </p:sp>
      <p:sp>
        <p:nvSpPr>
          <p:cNvPr id="3" name="Управляющая кнопка: домой 2">
            <a:hlinkClick r:id="rId5" action="ppaction://hlinksldjump" highlightClick="1"/>
          </p:cNvPr>
          <p:cNvSpPr/>
          <p:nvPr/>
        </p:nvSpPr>
        <p:spPr>
          <a:xfrm>
            <a:off x="7956376" y="5978897"/>
            <a:ext cx="720080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031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568" y="1340768"/>
            <a:ext cx="7704856" cy="288032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hevronInverted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Молодцы!!!</a:t>
            </a:r>
            <a:endParaRPr lang="ru-RU" sz="5400" b="1" dirty="0">
              <a:ln w="24500" cmpd="dbl">
                <a:solidFill>
                  <a:srgbClr val="FFFF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053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404663"/>
            <a:ext cx="626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Интернет- ресурсы 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412776"/>
            <a:ext cx="7128792" cy="397031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u="sng" dirty="0">
                <a:hlinkClick r:id="rId2"/>
              </a:rPr>
              <a:t>http://zanimatika.narod.ru/DetKniga7.htm</a:t>
            </a:r>
            <a:endParaRPr lang="ru-RU" b="1" dirty="0"/>
          </a:p>
          <a:p>
            <a:r>
              <a:rPr lang="ru-RU" b="1" u="sng" dirty="0">
                <a:hlinkClick r:id="rId3"/>
              </a:rPr>
              <a:t>http://bibnout.ru/andersen/p232aa1.html</a:t>
            </a:r>
            <a:endParaRPr lang="ru-RU" b="1" dirty="0"/>
          </a:p>
          <a:p>
            <a:r>
              <a:rPr lang="ru-RU" b="1" u="sng" dirty="0" smtClean="0">
                <a:hlinkClick r:id="rId4"/>
              </a:rPr>
              <a:t>http</a:t>
            </a:r>
            <a:r>
              <a:rPr lang="ru-RU" b="1" u="sng" dirty="0">
                <a:hlinkClick r:id="rId4"/>
              </a:rPr>
              <a:t>://vk.com/wall-35057643_648</a:t>
            </a:r>
            <a:r>
              <a:rPr lang="ru-RU" b="1" dirty="0"/>
              <a:t> </a:t>
            </a:r>
          </a:p>
          <a:p>
            <a:r>
              <a:rPr lang="ru-RU" b="1" u="sng" dirty="0">
                <a:hlinkClick r:id="rId5"/>
              </a:rPr>
              <a:t>http://www.firstmagazin.ru/category/sanki/</a:t>
            </a:r>
            <a:r>
              <a:rPr lang="ru-RU" b="1" dirty="0"/>
              <a:t> </a:t>
            </a:r>
          </a:p>
          <a:p>
            <a:r>
              <a:rPr lang="ru-RU" b="1" u="sng" dirty="0">
                <a:hlinkClick r:id="rId6"/>
              </a:rPr>
              <a:t>http://www.liveinternet.ru</a:t>
            </a:r>
            <a:r>
              <a:rPr lang="ru-RU" b="1" dirty="0"/>
              <a:t> </a:t>
            </a:r>
          </a:p>
          <a:p>
            <a:r>
              <a:rPr lang="ru-RU" b="1" u="sng" dirty="0">
                <a:hlinkClick r:id="rId7"/>
              </a:rPr>
              <a:t>http://coollib.net/b/230324/read</a:t>
            </a:r>
            <a:r>
              <a:rPr lang="ru-RU" b="1" dirty="0"/>
              <a:t> </a:t>
            </a:r>
          </a:p>
          <a:p>
            <a:r>
              <a:rPr lang="ru-RU" b="1" u="sng" dirty="0">
                <a:hlinkClick r:id="rId8"/>
              </a:rPr>
              <a:t>http://www.pravoslavie.ru/smi/36618.htm</a:t>
            </a:r>
            <a:r>
              <a:rPr lang="ru-RU" b="1" dirty="0"/>
              <a:t> </a:t>
            </a:r>
          </a:p>
          <a:p>
            <a:r>
              <a:rPr lang="ru-RU" b="1" u="sng" dirty="0">
                <a:hlinkClick r:id="rId9"/>
              </a:rPr>
              <a:t>http://mfamily.ru/otnosheniya/70-chto-budet-esli-dolgo-smotret-v-zerkalo.html</a:t>
            </a:r>
            <a:r>
              <a:rPr lang="ru-RU" b="1" dirty="0"/>
              <a:t> </a:t>
            </a:r>
          </a:p>
          <a:p>
            <a:r>
              <a:rPr lang="ru-RU" b="1" u="sng" dirty="0">
                <a:hlinkClick r:id="rId10"/>
              </a:rPr>
              <a:t>http://polezenli.ru/zdorovie/535-polezny-li-ozhogi-krapivy.html</a:t>
            </a:r>
            <a:r>
              <a:rPr lang="ru-RU" b="1" dirty="0"/>
              <a:t> </a:t>
            </a:r>
          </a:p>
          <a:p>
            <a:r>
              <a:rPr lang="ru-RU" b="1" u="sng" dirty="0">
                <a:hlinkClick r:id="rId11"/>
              </a:rPr>
              <a:t>http://top-antropos.com/literature/item/97-libico-maraja</a:t>
            </a:r>
            <a:r>
              <a:rPr lang="ru-RU" b="1" dirty="0"/>
              <a:t> </a:t>
            </a:r>
          </a:p>
          <a:p>
            <a:r>
              <a:rPr lang="ru-RU" b="1" u="sng" dirty="0">
                <a:hlinkClick r:id="rId12"/>
              </a:rPr>
              <a:t>http://www.liveinternet.ru/tags/%E3%E0%ED%F1+%F5%F0%E8%F1%F2%E8%E0%ED+%E0%ED%E4%E5%F0%F1%E5%ED/</a:t>
            </a:r>
            <a:endParaRPr lang="ru-RU" b="1" dirty="0"/>
          </a:p>
          <a:p>
            <a:r>
              <a:rPr lang="ru-RU" b="1" u="sng" dirty="0">
                <a:hlinkClick r:id="rId13"/>
              </a:rPr>
              <a:t>http://www.spbkids.com/2011/06/skazki-andersena/</a:t>
            </a:r>
            <a:endParaRPr lang="ru-RU" b="1" dirty="0"/>
          </a:p>
          <a:p>
            <a:r>
              <a:rPr lang="ru-RU" b="1" u="sng" dirty="0">
                <a:hlinkClick r:id="rId14"/>
              </a:rPr>
              <a:t>http://</a:t>
            </a:r>
            <a:r>
              <a:rPr lang="ru-RU" b="1" u="sng" dirty="0" smtClean="0">
                <a:hlinkClick r:id="rId14"/>
              </a:rPr>
              <a:t>www.sky-art.com/andersen/tales/ru/010_4_ru.htm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99808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421401"/>
            <a:ext cx="7848872" cy="535531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u="sng" dirty="0">
                <a:solidFill>
                  <a:schemeClr val="tx1">
                    <a:lumMod val="95000"/>
                  </a:schemeClr>
                </a:solidFill>
                <a:hlinkClick r:id="rId2"/>
              </a:rPr>
              <a:t>http://multfilmi.at.ua/index/gadkij_utjonok/0-37</a:t>
            </a:r>
            <a:endParaRPr lang="ru-RU" b="1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ru-RU" b="1" u="sng" dirty="0">
                <a:solidFill>
                  <a:schemeClr val="tx1">
                    <a:lumMod val="95000"/>
                  </a:schemeClr>
                </a:solidFill>
                <a:hlinkClick r:id="rId3"/>
              </a:rPr>
              <a:t>http://img2.labirint.ru/books/277592/big.jpg</a:t>
            </a:r>
            <a:endParaRPr lang="ru-RU" b="1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ru-RU" b="1" u="sng" dirty="0">
                <a:solidFill>
                  <a:schemeClr val="tx1">
                    <a:lumMod val="95000"/>
                  </a:schemeClr>
                </a:solidFill>
                <a:hlinkClick r:id="rId4"/>
              </a:rPr>
              <a:t>http://the-planet-books.com/pic/covers/andersen-svinopas-lefler-ru.jpg</a:t>
            </a:r>
            <a:endParaRPr lang="ru-RU" b="1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ru-RU" b="1" u="sng" dirty="0">
                <a:solidFill>
                  <a:schemeClr val="tx1">
                    <a:lumMod val="95000"/>
                  </a:schemeClr>
                </a:solidFill>
                <a:hlinkClick r:id="rId5"/>
              </a:rPr>
              <a:t>http://www.loveread.ec/img/photo_books/7456.jpg</a:t>
            </a:r>
            <a:endParaRPr lang="ru-RU" b="1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ru-RU" b="1" u="sng" dirty="0">
                <a:solidFill>
                  <a:schemeClr val="tx1">
                    <a:lumMod val="95000"/>
                  </a:schemeClr>
                </a:solidFill>
                <a:hlinkClick r:id="rId6"/>
              </a:rPr>
              <a:t>http://img2.labirint.ru/books/208408/big.jpg</a:t>
            </a:r>
            <a:endParaRPr lang="ru-RU" b="1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ru-RU" b="1" u="sng" dirty="0">
                <a:solidFill>
                  <a:schemeClr val="tx1">
                    <a:lumMod val="95000"/>
                  </a:schemeClr>
                </a:solidFill>
                <a:hlinkClick r:id="rId7"/>
              </a:rPr>
              <a:t>http://img2.labirint.ru/books/208412/big.jpg</a:t>
            </a:r>
            <a:endParaRPr lang="ru-RU" b="1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ru-RU" b="1" u="sng" dirty="0">
                <a:solidFill>
                  <a:schemeClr val="tx1">
                    <a:lumMod val="95000"/>
                  </a:schemeClr>
                </a:solidFill>
                <a:hlinkClick r:id="rId8"/>
              </a:rPr>
              <a:t>http://ollforkids.ru/uploads/posts/2012-07/1342664312_010_0k.jpg</a:t>
            </a:r>
            <a:endParaRPr lang="ru-RU" b="1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ru-RU" b="1" u="sng" dirty="0">
                <a:solidFill>
                  <a:schemeClr val="tx1">
                    <a:lumMod val="95000"/>
                  </a:schemeClr>
                </a:solidFill>
                <a:hlinkClick r:id="rId9"/>
              </a:rPr>
              <a:t>http://kotenokgav.ru/wp-content/gallery/dyujmovochka/duym298.gif</a:t>
            </a:r>
            <a:endParaRPr lang="ru-RU" b="1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ru-RU" b="1" u="sng" dirty="0">
                <a:solidFill>
                  <a:schemeClr val="tx1">
                    <a:lumMod val="95000"/>
                  </a:schemeClr>
                </a:solidFill>
                <a:hlinkClick r:id="rId10"/>
              </a:rPr>
              <a:t>http://topm.3dn.ru/2/gadkiy.utenok.0-07-04.jpg</a:t>
            </a:r>
            <a:endParaRPr lang="ru-RU" b="1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ru-RU" b="1" u="sng" dirty="0">
                <a:solidFill>
                  <a:schemeClr val="tx1">
                    <a:lumMod val="95000"/>
                  </a:schemeClr>
                </a:solidFill>
                <a:hlinkClick r:id="rId11"/>
              </a:rPr>
              <a:t>http://pix.vashdosug.ru/pix/feature540/performances/31/300491.jpg</a:t>
            </a:r>
            <a:endParaRPr lang="ru-RU" b="1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ru-RU" b="1" u="sng" dirty="0">
                <a:solidFill>
                  <a:schemeClr val="tx1">
                    <a:lumMod val="95000"/>
                  </a:schemeClr>
                </a:solidFill>
                <a:hlinkClick r:id="rId12"/>
              </a:rPr>
              <a:t>http://900igr.net/datai/literatura/Snezhnaja-koroleva/0008-007-Kakoe-slovo-iz-ldinok-nikak-ne-mog-sostavit-Kaj-po-prosbe-Snezhnoj.jpg</a:t>
            </a:r>
            <a:endParaRPr lang="ru-RU" b="1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ru-RU" b="1" u="sng" dirty="0">
                <a:solidFill>
                  <a:schemeClr val="tx1">
                    <a:lumMod val="95000"/>
                  </a:schemeClr>
                </a:solidFill>
                <a:hlinkClick r:id="rId13"/>
              </a:rPr>
              <a:t>http://www.oldskazki.chat.ru/picture/gk2.jpg</a:t>
            </a:r>
            <a:endParaRPr lang="ru-RU" b="1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ru-RU" b="1" u="sng" dirty="0">
                <a:solidFill>
                  <a:schemeClr val="tx1">
                    <a:lumMod val="95000"/>
                  </a:schemeClr>
                </a:solidFill>
                <a:hlinkClick r:id="rId14"/>
              </a:rPr>
              <a:t>http://coollib.com/i/24/230324/i_004.png</a:t>
            </a:r>
            <a:endParaRPr lang="ru-RU" b="1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ru-RU" b="1" u="sng" dirty="0">
                <a:solidFill>
                  <a:schemeClr val="tx1">
                    <a:lumMod val="95000"/>
                  </a:schemeClr>
                </a:solidFill>
                <a:hlinkClick r:id="rId15"/>
              </a:rPr>
              <a:t>http://1.bp.blogspot.com/-PMycZJua19I/UFWRRsbSu9I/AAAAAAAABB4/09Adzs7ZuhQ/s1600/ole21-296x300.jpg</a:t>
            </a:r>
            <a:endParaRPr lang="ru-RU" b="1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ru-RU" b="1" u="sng" dirty="0">
                <a:solidFill>
                  <a:schemeClr val="tx1">
                    <a:lumMod val="95000"/>
                  </a:schemeClr>
                </a:solidFill>
                <a:hlinkClick r:id="rId16"/>
              </a:rPr>
              <a:t>http://multiki.arjlover.net/ap/stojkii.olovyannyi.soldatik.avi/stojkii.olovyannyi.soldatik.avi.image6.jpg</a:t>
            </a:r>
            <a:endParaRPr lang="ru-RU" b="1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ru-RU" b="1" u="sng" dirty="0">
                <a:solidFill>
                  <a:schemeClr val="tx1">
                    <a:lumMod val="95000"/>
                  </a:schemeClr>
                </a:solidFill>
                <a:hlinkClick r:id="rId17"/>
              </a:rPr>
              <a:t>http://detochki-doma.ru/wp-content/uploads/2012/04/Dikie-lebedi-12.jpg</a:t>
            </a:r>
            <a:endParaRPr lang="ru-RU" b="1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4884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930478"/>
            <a:ext cx="70567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Санки принадлежат Каю</a:t>
            </a:r>
          </a:p>
          <a:p>
            <a:r>
              <a:rPr lang="ru-RU" sz="4000" dirty="0" smtClean="0"/>
              <a:t> из сказки «Снежная королева»</a:t>
            </a:r>
            <a:endParaRPr lang="ru-RU" sz="4000" dirty="0"/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7956376" y="5978897"/>
            <a:ext cx="720080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668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942</TotalTime>
  <Words>1161</Words>
  <Application>Microsoft Office PowerPoint</Application>
  <PresentationFormat>Экран (4:3)</PresentationFormat>
  <Paragraphs>280</Paragraphs>
  <Slides>82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82</vt:i4>
      </vt:variant>
    </vt:vector>
  </HeadingPairs>
  <TitlesOfParts>
    <vt:vector size="83" baseType="lpstr">
      <vt:lpstr>Горизонт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Слайд 77</vt:lpstr>
      <vt:lpstr>Слайд 78</vt:lpstr>
      <vt:lpstr>Слайд 79</vt:lpstr>
      <vt:lpstr>Слайд 80</vt:lpstr>
      <vt:lpstr>Слайд 81</vt:lpstr>
      <vt:lpstr>Слайд 82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oem</dc:creator>
  <cp:lastModifiedBy>Юля</cp:lastModifiedBy>
  <cp:revision>46</cp:revision>
  <dcterms:created xsi:type="dcterms:W3CDTF">2013-07-13T06:08:10Z</dcterms:created>
  <dcterms:modified xsi:type="dcterms:W3CDTF">2015-12-11T14:55:35Z</dcterms:modified>
</cp:coreProperties>
</file>