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5" r:id="rId5"/>
    <p:sldId id="260" r:id="rId6"/>
    <p:sldId id="258" r:id="rId7"/>
    <p:sldId id="261" r:id="rId8"/>
    <p:sldId id="259" r:id="rId9"/>
    <p:sldId id="263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660033"/>
    <a:srgbClr val="FF0066"/>
    <a:srgbClr val="C00000"/>
    <a:srgbClr val="008000"/>
    <a:srgbClr val="C5F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19A282E-2B35-4DC7-B1DD-F35817209B51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067A979-9280-4A45-83E9-5DA4DBA45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000219"/>
            <a:ext cx="4786346" cy="485778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142983"/>
            <a:ext cx="7772400" cy="2571769"/>
          </a:xfrm>
        </p:spPr>
        <p:txBody>
          <a:bodyPr vert="horz" anchor="ctr" anchorCtr="0">
            <a:normAutofit fontScale="90000"/>
            <a:scene3d>
              <a:camera prst="orthographicFront"/>
              <a:lightRig rig="sunset" dir="t"/>
            </a:scene3d>
            <a:sp3d contourW="44450" prstMaterial="dkEdge">
              <a:contourClr>
                <a:srgbClr val="C00000"/>
              </a:contourClr>
            </a:sp3d>
          </a:bodyPr>
          <a:lstStyle/>
          <a:p>
            <a:pPr algn="ctr"/>
            <a:r>
              <a:rPr lang="ru-RU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ДИСГРАФИЯ</a:t>
            </a:r>
            <a:br>
              <a:rPr lang="ru-RU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9600" dirty="0" smtClean="0"/>
              <a:t> </a:t>
            </a:r>
            <a:endParaRPr lang="ru-RU" sz="9600" dirty="0"/>
          </a:p>
        </p:txBody>
      </p:sp>
      <p:sp>
        <p:nvSpPr>
          <p:cNvPr id="6" name="TextBox 5"/>
          <p:cNvSpPr txBox="1"/>
          <p:nvPr/>
        </p:nvSpPr>
        <p:spPr>
          <a:xfrm>
            <a:off x="2714612" y="2428868"/>
            <a:ext cx="64293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</a:rPr>
              <a:t>- частичное специфическое нарушение письма</a:t>
            </a:r>
            <a:endParaRPr lang="ru-RU" sz="6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j044158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15467" cy="6858000"/>
          </a:xfrm>
        </p:spPr>
      </p:pic>
      <p:sp>
        <p:nvSpPr>
          <p:cNvPr id="5" name="TextBox 4"/>
          <p:cNvSpPr txBox="1"/>
          <p:nvPr/>
        </p:nvSpPr>
        <p:spPr>
          <a:xfrm>
            <a:off x="857224" y="2428868"/>
            <a:ext cx="7715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C00000"/>
                </a:solidFill>
                <a:latin typeface="Monotype Corsiva" pitchFamily="66" charset="0"/>
              </a:rPr>
              <a:t>5. </a:t>
            </a:r>
            <a:r>
              <a:rPr lang="ru-RU" sz="9600" dirty="0" smtClean="0">
                <a:solidFill>
                  <a:srgbClr val="FF0066"/>
                </a:solidFill>
                <a:latin typeface="Monotype Corsiva" pitchFamily="66" charset="0"/>
              </a:rPr>
              <a:t>Оптическая</a:t>
            </a:r>
            <a:r>
              <a:rPr lang="ru-RU" sz="9600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endParaRPr lang="ru-RU" sz="9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609290"/>
          </a:xfrm>
        </p:spPr>
        <p:txBody>
          <a:bodyPr anchor="t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7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  </a:t>
            </a:r>
            <a:r>
              <a:rPr lang="ru-RU" sz="72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ВМЕСТО</a:t>
            </a:r>
            <a:r>
              <a:rPr lang="ru-RU" sz="7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br>
              <a:rPr lang="ru-RU" sz="7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72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ВМЕСТО</a:t>
            </a:r>
            <a:r>
              <a:rPr lang="ru-RU" sz="7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br>
              <a:rPr lang="ru-RU" sz="7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  </a:t>
            </a:r>
            <a:r>
              <a:rPr lang="ru-RU" sz="72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ВМЕСТО</a:t>
            </a:r>
            <a:r>
              <a:rPr lang="ru-RU" sz="7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Ш</a:t>
            </a:r>
            <a:r>
              <a:rPr lang="ru-RU" sz="7200" b="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7200" b="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7758138" cy="2000264"/>
          </a:xfrm>
        </p:spPr>
        <p:txBody>
          <a:bodyPr anchor="ctr" anchorCtr="0">
            <a:noAutofit/>
          </a:bodyPr>
          <a:lstStyle/>
          <a:p>
            <a: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Марки ручек:</a:t>
            </a:r>
            <a:br>
              <a:rPr lang="ru-RU" sz="7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Staedtler</a:t>
            </a:r>
            <a: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Centropen</a:t>
            </a:r>
            <a:endParaRPr lang="ru-RU" sz="9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j04416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7288" y="-714404"/>
            <a:ext cx="10858576" cy="85725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8728" y="0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solidFill>
                  <a:srgbClr val="6600CC"/>
                </a:solidFill>
                <a:latin typeface="Monotype Corsiva" pitchFamily="66" charset="0"/>
              </a:rPr>
              <a:t>ФОРМЫ</a:t>
            </a:r>
            <a:r>
              <a:rPr lang="ru-RU" sz="6000" b="1" i="1" dirty="0" smtClean="0">
                <a:solidFill>
                  <a:srgbClr val="6600CC"/>
                </a:solidFill>
                <a:latin typeface="Monotype Corsiva" pitchFamily="66" charset="0"/>
              </a:rPr>
              <a:t>:</a:t>
            </a:r>
            <a:endParaRPr lang="ru-RU" sz="6000" b="1" i="1" dirty="0">
              <a:solidFill>
                <a:srgbClr val="6600CC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2984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C00000"/>
                </a:solidFill>
                <a:latin typeface="Monotype Corsiva" pitchFamily="66" charset="0"/>
              </a:rPr>
              <a:t>1. </a:t>
            </a:r>
            <a:r>
              <a:rPr lang="ru-RU" sz="9600" dirty="0" err="1" smtClean="0">
                <a:solidFill>
                  <a:srgbClr val="008000"/>
                </a:solidFill>
                <a:latin typeface="Monotype Corsiva" pitchFamily="66" charset="0"/>
              </a:rPr>
              <a:t>Артикуляторно</a:t>
            </a:r>
            <a:r>
              <a:rPr lang="ru-RU" sz="9600" dirty="0" smtClean="0">
                <a:solidFill>
                  <a:srgbClr val="008000"/>
                </a:solidFill>
                <a:latin typeface="Monotype Corsiva" pitchFamily="66" charset="0"/>
              </a:rPr>
              <a:t>-</a:t>
            </a:r>
            <a:r>
              <a:rPr lang="ru-RU" sz="6000" dirty="0" smtClean="0">
                <a:solidFill>
                  <a:srgbClr val="008000"/>
                </a:solidFill>
                <a:latin typeface="Monotype Corsiva" pitchFamily="66" charset="0"/>
              </a:rPr>
              <a:t> </a:t>
            </a:r>
            <a:r>
              <a:rPr lang="ru-RU" sz="9600" dirty="0" smtClean="0">
                <a:solidFill>
                  <a:srgbClr val="008000"/>
                </a:solidFill>
                <a:latin typeface="Monotype Corsiva" pitchFamily="66" charset="0"/>
              </a:rPr>
              <a:t>акустическая</a:t>
            </a:r>
            <a:endParaRPr lang="ru-RU" sz="9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8929718" cy="6180794"/>
          </a:xfrm>
        </p:spPr>
        <p:txBody>
          <a:bodyPr anchor="ctr" anchorCtr="0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8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8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8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Лека(река)</a:t>
            </a:r>
            <a:br>
              <a:rPr lang="ru-RU" sz="8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8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суба</a:t>
            </a:r>
            <a:r>
              <a:rPr lang="ru-RU" sz="8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(шуба)</a:t>
            </a:r>
            <a:br>
              <a:rPr lang="ru-RU" sz="8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8000" i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j044158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15467" cy="6858000"/>
          </a:xfrm>
        </p:spPr>
      </p:pic>
      <p:sp>
        <p:nvSpPr>
          <p:cNvPr id="6" name="TextBox 5"/>
          <p:cNvSpPr txBox="1"/>
          <p:nvPr/>
        </p:nvSpPr>
        <p:spPr>
          <a:xfrm>
            <a:off x="714348" y="2428868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C00000"/>
                </a:solidFill>
                <a:latin typeface="Monotype Corsiva" pitchFamily="66" charset="0"/>
              </a:rPr>
              <a:t>2. </a:t>
            </a:r>
            <a:r>
              <a:rPr lang="ru-RU" sz="9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Акустическая</a:t>
            </a:r>
            <a:endParaRPr lang="ru-RU" sz="9600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043890" cy="653796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ru-RU" sz="7200" i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тыня</a:t>
            </a:r>
            <a:r>
              <a:rPr lang="ru-RU" sz="72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(дыня)</a:t>
            </a:r>
            <a:br>
              <a:rPr lang="ru-RU" sz="72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7200" i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клёква</a:t>
            </a:r>
            <a:r>
              <a:rPr lang="ru-RU" sz="72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(клюква)</a:t>
            </a:r>
            <a:br>
              <a:rPr lang="ru-RU" sz="72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7200" i="1" dirty="0" err="1" smtClean="0">
                <a:latin typeface="Arial" pitchFamily="34" charset="0"/>
                <a:cs typeface="Arial" pitchFamily="34" charset="0"/>
              </a:rPr>
              <a:t>Писмо</a:t>
            </a:r>
            <a:r>
              <a:rPr lang="ru-RU" sz="7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7200" i="1" dirty="0" smtClean="0">
                <a:latin typeface="Arial" pitchFamily="34" charset="0"/>
                <a:cs typeface="Arial" pitchFamily="34" charset="0"/>
              </a:rPr>
            </a:br>
            <a:r>
              <a:rPr lang="ru-RU" sz="7200" i="1" dirty="0" err="1" smtClean="0">
                <a:latin typeface="Arial" pitchFamily="34" charset="0"/>
                <a:cs typeface="Arial" pitchFamily="34" charset="0"/>
              </a:rPr>
              <a:t>лубит</a:t>
            </a:r>
            <a:r>
              <a:rPr lang="ru-RU" sz="7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7200" i="1" dirty="0" smtClean="0">
                <a:latin typeface="Arial" pitchFamily="34" charset="0"/>
                <a:cs typeface="Arial" pitchFamily="34" charset="0"/>
              </a:rPr>
            </a:br>
            <a:r>
              <a:rPr lang="ru-RU" sz="7200" i="1" dirty="0" err="1" smtClean="0">
                <a:latin typeface="Arial" pitchFamily="34" charset="0"/>
                <a:cs typeface="Arial" pitchFamily="34" charset="0"/>
              </a:rPr>
              <a:t>больит</a:t>
            </a:r>
            <a:r>
              <a:rPr lang="ru-RU" sz="7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7200" i="1" dirty="0" smtClean="0">
                <a:latin typeface="Arial" pitchFamily="34" charset="0"/>
                <a:cs typeface="Arial" pitchFamily="34" charset="0"/>
              </a:rPr>
            </a:br>
            <a:endParaRPr lang="ru-RU" sz="72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j044160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7288" y="-1000156"/>
            <a:ext cx="10715700" cy="8715436"/>
          </a:xfrm>
          <a:prstGeom prst="rect">
            <a:avLst/>
          </a:prstGeom>
        </p:spPr>
      </p:pic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142844" y="214290"/>
            <a:ext cx="90011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8000" dirty="0" smtClean="0">
                <a:solidFill>
                  <a:srgbClr val="C00000"/>
                </a:solidFill>
                <a:latin typeface="Monotype Corsiva" pitchFamily="66" charset="0"/>
              </a:rPr>
              <a:t>3. </a:t>
            </a:r>
            <a:r>
              <a:rPr lang="ru-RU" sz="9600" dirty="0" smtClean="0">
                <a:solidFill>
                  <a:srgbClr val="002060"/>
                </a:solidFill>
                <a:latin typeface="Monotype Corsiva" pitchFamily="66" charset="0"/>
              </a:rPr>
              <a:t>На почве нарушения языкового анализа и синтеза </a:t>
            </a:r>
            <a:endParaRPr lang="ru-RU" sz="96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5537852"/>
          </a:xfrm>
        </p:spPr>
        <p:txBody>
          <a:bodyPr anchor="ctr" anchorCtr="0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7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7200" i="1" dirty="0" smtClean="0">
                <a:latin typeface="Arial" pitchFamily="34" charset="0"/>
                <a:cs typeface="Arial" pitchFamily="34" charset="0"/>
              </a:rPr>
            </a:br>
            <a:r>
              <a:rPr lang="ru-RU" sz="7200" i="1" dirty="0" err="1" smtClean="0">
                <a:latin typeface="Arial" pitchFamily="34" charset="0"/>
                <a:cs typeface="Arial" pitchFamily="34" charset="0"/>
              </a:rPr>
              <a:t>Прта</a:t>
            </a:r>
            <a:r>
              <a:rPr lang="ru-RU" sz="7200" i="1" dirty="0" smtClean="0">
                <a:latin typeface="Arial" pitchFamily="34" charset="0"/>
                <a:cs typeface="Arial" pitchFamily="34" charset="0"/>
              </a:rPr>
              <a:t>(парта)</a:t>
            </a:r>
            <a:br>
              <a:rPr lang="ru-RU" sz="7200" i="1" dirty="0" smtClean="0">
                <a:latin typeface="Arial" pitchFamily="34" charset="0"/>
                <a:cs typeface="Arial" pitchFamily="34" charset="0"/>
              </a:rPr>
            </a:br>
            <a:r>
              <a:rPr lang="ru-RU" sz="8000" i="1" dirty="0" err="1" smtClean="0">
                <a:latin typeface="Arial" pitchFamily="34" charset="0"/>
                <a:cs typeface="Arial" pitchFamily="34" charset="0"/>
              </a:rPr>
              <a:t>моко</a:t>
            </a:r>
            <a:r>
              <a:rPr lang="ru-RU" sz="8000" i="1" dirty="0" smtClean="0">
                <a:latin typeface="Arial" pitchFamily="34" charset="0"/>
                <a:cs typeface="Arial" pitchFamily="34" charset="0"/>
              </a:rPr>
              <a:t>(молоко</a:t>
            </a:r>
            <a:r>
              <a:rPr lang="ru-RU" sz="7200" i="1" dirty="0" smtClean="0">
                <a:latin typeface="Arial" pitchFamily="34" charset="0"/>
                <a:cs typeface="Arial" pitchFamily="34" charset="0"/>
              </a:rPr>
              <a:t>)</a:t>
            </a:r>
            <a:br>
              <a:rPr lang="ru-RU" sz="7200" i="1" dirty="0" smtClean="0">
                <a:latin typeface="Arial" pitchFamily="34" charset="0"/>
                <a:cs typeface="Arial" pitchFamily="34" charset="0"/>
              </a:rPr>
            </a:br>
            <a:r>
              <a:rPr lang="ru-RU" sz="7200" i="1" dirty="0" smtClean="0">
                <a:latin typeface="Arial" pitchFamily="34" charset="0"/>
                <a:cs typeface="Arial" pitchFamily="34" charset="0"/>
              </a:rPr>
              <a:t>весёлы   (</a:t>
            </a:r>
            <a:r>
              <a:rPr lang="ru-RU" sz="7200" i="1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7200" i="1" dirty="0" smtClean="0">
                <a:latin typeface="Arial" pitchFamily="34" charset="0"/>
                <a:cs typeface="Arial" pitchFamily="34" charset="0"/>
              </a:rPr>
              <a:t>)</a:t>
            </a:r>
            <a:br>
              <a:rPr lang="ru-RU" sz="7200" i="1" dirty="0" smtClean="0">
                <a:latin typeface="Arial" pitchFamily="34" charset="0"/>
                <a:cs typeface="Arial" pitchFamily="34" charset="0"/>
              </a:rPr>
            </a:br>
            <a:endParaRPr lang="ru-RU" sz="72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j044160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85850" y="-517559"/>
            <a:ext cx="10644262" cy="8143932"/>
          </a:xfrm>
        </p:spPr>
      </p:pic>
      <p:sp>
        <p:nvSpPr>
          <p:cNvPr id="5" name="TextBox 4"/>
          <p:cNvSpPr txBox="1"/>
          <p:nvPr/>
        </p:nvSpPr>
        <p:spPr>
          <a:xfrm>
            <a:off x="0" y="1928802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C00000"/>
                </a:solidFill>
                <a:latin typeface="Monotype Corsiva" pitchFamily="66" charset="0"/>
              </a:rPr>
              <a:t>4. </a:t>
            </a:r>
            <a:r>
              <a:rPr lang="ru-RU" sz="9600" dirty="0" err="1" smtClean="0">
                <a:solidFill>
                  <a:srgbClr val="660033"/>
                </a:solidFill>
                <a:latin typeface="Monotype Corsiva" pitchFamily="66" charset="0"/>
              </a:rPr>
              <a:t>Аграммати-ческая</a:t>
            </a:r>
            <a:endParaRPr lang="ru-RU" sz="80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95042"/>
          </a:xfrm>
        </p:spPr>
        <p:txBody>
          <a:bodyPr anchor="t" anchorCtr="1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7200" i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Красивый сумка</a:t>
            </a:r>
            <a:br>
              <a:rPr lang="ru-RU" sz="7200" i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</a:br>
            <a:r>
              <a:rPr lang="ru-RU" sz="7200" i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7200" i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</a:br>
            <a:r>
              <a:rPr lang="ru-RU" sz="7200" i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весёлые день</a:t>
            </a:r>
            <a:br>
              <a:rPr lang="ru-RU" sz="7200" i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</a:br>
            <a:endParaRPr lang="ru-RU" sz="7200" i="1" dirty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94</TotalTime>
  <Words>37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ДИСГРАФИЯ  </vt:lpstr>
      <vt:lpstr>Презентация PowerPoint</vt:lpstr>
      <vt:lpstr> Лека(река) суба(шуба) </vt:lpstr>
      <vt:lpstr>Презентация PowerPoint</vt:lpstr>
      <vt:lpstr>тыня(дыня) клёква(клюква) Писмо лубит больит </vt:lpstr>
      <vt:lpstr>Презентация PowerPoint</vt:lpstr>
      <vt:lpstr> Прта(парта) моко(молоко) весёлы   (й) </vt:lpstr>
      <vt:lpstr>Презентация PowerPoint</vt:lpstr>
      <vt:lpstr>Красивый сумка  весёлые день </vt:lpstr>
      <vt:lpstr>Презентация PowerPoint</vt:lpstr>
      <vt:lpstr>Л  ВМЕСТО М Х ВМЕСТО Ж И   ВМЕСТО   Ш </vt:lpstr>
      <vt:lpstr> Марки ручек: Staedtler  Centropen</vt:lpstr>
    </vt:vector>
  </TitlesOfParts>
  <Company>Home Comp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ДИСГРАФИЯ  </dc:title>
  <dc:creator>Кузьбожева Ольга Николаевна</dc:creator>
  <cp:lastModifiedBy>RePack by Diakov</cp:lastModifiedBy>
  <cp:revision>11</cp:revision>
  <dcterms:created xsi:type="dcterms:W3CDTF">2006-06-30T21:20:12Z</dcterms:created>
  <dcterms:modified xsi:type="dcterms:W3CDTF">2016-03-05T13:48:56Z</dcterms:modified>
</cp:coreProperties>
</file>