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ED60B7-DE70-4E4D-8BB5-F4A0EF87E68C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80D937-CDD9-4EB6-A9EE-455984F09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8172-042D-425B-866E-DD66F648BE00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C767-3F69-43BF-8A2F-E3FDFB777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F008-C235-490E-BBE6-5E534476D6B5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1983-8F00-4C71-9207-6C8C06C0B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5E98-3B1F-4A93-9EB8-FBD7F86274C5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0849-11FB-468D-81AC-124D6F72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EF1F07-55C1-42CD-9AB2-F6E3985F026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327C7D-2994-40D8-A29C-440274573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F5F036-6AB0-4597-A57A-3AB0FE97789D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99A78D-C799-407A-9EF2-534D12DDA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35620-D4DD-47A2-90CB-9457EFE1B48E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653598-D839-41BC-95F1-1151BFE95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F03E0-6C31-4E0E-B1FD-85A8F5D354C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CFF5D3-427B-4E2B-866D-E1CD39109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CD00-D1B8-48F4-8EE5-829C32FC9BC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204B-730E-40A0-B71D-ED89E5A04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DEB3C2-477C-40CC-BEB5-376A823A3F3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8FE76C-FFC9-4713-AAEB-15B898F63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AA2396-6EC2-4BF6-89CB-8CBE8D3A2A5F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30F9AE-8D3D-4E76-8876-00FF4403D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C85A281-A9CC-47B6-ADB6-7F4844699DBC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E28022C-C9EC-4C98-ADD9-ADA2D2692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914400" y="1857375"/>
            <a:ext cx="7772400" cy="4286250"/>
          </a:xfrm>
        </p:spPr>
        <p:txBody>
          <a:bodyPr>
            <a:normAutofit fontScale="77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Занятие </a:t>
            </a:r>
            <a:r>
              <a:rPr lang="ru-RU" b="1" dirty="0" smtClean="0">
                <a:solidFill>
                  <a:srgbClr val="0070C0"/>
                </a:solidFill>
              </a:rPr>
              <a:t>«Проектируем парк </a:t>
            </a:r>
            <a:r>
              <a:rPr lang="ru-RU" b="1" dirty="0" err="1" smtClean="0">
                <a:solidFill>
                  <a:srgbClr val="0070C0"/>
                </a:solidFill>
              </a:rPr>
              <a:t>Винни-Пуха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во 2 классе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по факультативному курсу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 «Математика и конструирование»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Выполнила: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учитель начальных классов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err="1" smtClean="0"/>
              <a:t>Оёкской</a:t>
            </a:r>
            <a:r>
              <a:rPr lang="ru-RU" sz="1800" dirty="0" smtClean="0"/>
              <a:t> средней школы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Горбунова Валентина Ильинична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Иркутский район, с. </a:t>
            </a:r>
            <a:r>
              <a:rPr lang="ru-RU" sz="1800" dirty="0" err="1" smtClean="0"/>
              <a:t>Оёк</a:t>
            </a:r>
            <a:r>
              <a:rPr lang="ru-RU" sz="1800" dirty="0" smtClean="0"/>
              <a:t>, 2013 год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1800" dirty="0" smtClean="0">
                <a:latin typeface="Cambria" pitchFamily="18" charset="0"/>
              </a:rPr>
              <a:t>valentina.i15@mail.ru</a:t>
            </a:r>
            <a:endParaRPr lang="ru-RU" sz="1800" dirty="0" smtClean="0">
              <a:latin typeface="Cambria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Муниципальное образовательное учреждение Иркутского районного муниципального образования</a:t>
            </a:r>
            <a:b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 «</a:t>
            </a:r>
            <a:r>
              <a:rPr lang="ru-RU" sz="1800" dirty="0" err="1" smtClean="0">
                <a:solidFill>
                  <a:schemeClr val="tx1"/>
                </a:solidFill>
                <a:latin typeface="Cambria" pitchFamily="18" charset="0"/>
              </a:rPr>
              <a:t>Оёкская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 средняя общеобразовательная школа»</a:t>
            </a:r>
            <a:endParaRPr lang="ru-RU" sz="1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Рисунок 4" descr="P8180452"/>
          <p:cNvPicPr/>
          <p:nvPr/>
        </p:nvPicPr>
        <p:blipFill rotWithShape="1">
          <a:blip r:embed="rId2" cstate="screen"/>
          <a:srcRect/>
          <a:stretch/>
        </p:blipFill>
        <p:spPr bwMode="auto">
          <a:xfrm>
            <a:off x="428596" y="1285860"/>
            <a:ext cx="285752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0002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4.</a:t>
            </a:r>
            <a:r>
              <a:rPr lang="ru-RU" dirty="0" smtClean="0"/>
              <a:t> </a:t>
            </a:r>
            <a:r>
              <a:rPr lang="ru-RU" sz="2200" dirty="0" smtClean="0"/>
              <a:t>На начерченном луче отложи длину второй стороны прямоугольника – 5 см. </a:t>
            </a:r>
            <a:br>
              <a:rPr lang="ru-RU" sz="2200" dirty="0" smtClean="0"/>
            </a:br>
            <a:r>
              <a:rPr lang="ru-RU" sz="2200" dirty="0" smtClean="0"/>
              <a:t>Отметь третью точку (вершину)</a:t>
            </a:r>
            <a:endParaRPr lang="ru-RU" sz="2200" dirty="0"/>
          </a:p>
        </p:txBody>
      </p:sp>
      <p:pic>
        <p:nvPicPr>
          <p:cNvPr id="22530" name="Содержимое 3" descr="C:\Documents and Settings\User.HOME-07AB619E9A\Рабочий стол\Изображение2 008.jpg"/>
          <p:cNvPicPr>
            <a:picLocks noGrp="1"/>
          </p:cNvPicPr>
          <p:nvPr>
            <p:ph idx="1"/>
          </p:nvPr>
        </p:nvPicPr>
        <p:blipFill>
          <a:blip r:embed="rId2" cstate="print"/>
          <a:srcRect l="8835" t="77097" r="35030" b="3595"/>
          <a:stretch>
            <a:fillRect/>
          </a:stretch>
        </p:blipFill>
        <p:spPr>
          <a:xfrm>
            <a:off x="1000125" y="2143125"/>
            <a:ext cx="6858000" cy="3643313"/>
          </a:xfrm>
        </p:spPr>
      </p:pic>
      <p:pic>
        <p:nvPicPr>
          <p:cNvPr id="22531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714375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5. Начерти прямой угол с вершиной в первой точке. Отложи ширину прямоугольника с противоположной стороны. Поставь четвёртую точку(вершину).</a:t>
            </a:r>
            <a:endParaRPr lang="ru-RU" sz="2000" dirty="0"/>
          </a:p>
        </p:txBody>
      </p:sp>
      <p:pic>
        <p:nvPicPr>
          <p:cNvPr id="23554" name="Содержимое 3" descr="C:\Documents and Settings\User.HOME-07AB619E9A\Рабочий стол\Изображение2 00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2938" y="2000250"/>
            <a:ext cx="6643687" cy="3643313"/>
          </a:xfrm>
        </p:spPr>
      </p:pic>
      <p:pic>
        <p:nvPicPr>
          <p:cNvPr id="23555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714375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6. Соедини отрезком третью и четвёртую точки. Это нижняя граница парка. Проверь, что получился прямоугольник со сторонами 9 см и 5 см.</a:t>
            </a:r>
            <a:endParaRPr lang="ru-RU" sz="2000" dirty="0"/>
          </a:p>
        </p:txBody>
      </p:sp>
      <p:pic>
        <p:nvPicPr>
          <p:cNvPr id="24578" name="Содержимое 3" descr="C:\Documents and Settings\User.HOME-07AB619E9A\Рабочий стол\Изображение2 00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1700808"/>
            <a:ext cx="5500688" cy="3611562"/>
          </a:xfrm>
        </p:spPr>
      </p:pic>
      <p:pic>
        <p:nvPicPr>
          <p:cNvPr id="24579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714375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/>
              <a:t>Медвежата в чаще жили,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Головой они кружили,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Вот так, вот так головой они кружили.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Медвежата мёд искали,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Дружно дерево качали,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Вот так, вот так дружно дерево качали.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Медвежата в чаще жили,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Вперевалочку ходили,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Вот так, вот так вперевалочку ходили.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А потом они плясали,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Дружно лапы поднимали,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Вот так, вот так дружно лапы поднимали.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/>
              <a:t>(Выполняются соответствующие движения)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IV. </a:t>
            </a:r>
            <a:r>
              <a:rPr lang="ru-RU" sz="22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r>
              <a:rPr lang="ru-RU" sz="2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 </a:t>
            </a:r>
            <a:r>
              <a:rPr lang="ru-RU" sz="22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Винни-Пуха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665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5604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785813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200" dirty="0" smtClean="0"/>
              <a:t>            Построенные отрезки называются </a:t>
            </a:r>
            <a:r>
              <a:rPr lang="ru-RU" sz="2200" i="1" dirty="0" smtClean="0"/>
              <a:t>диагоналями.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7.С помощью линейки соедини противоположные вершины прямоугольника. </a:t>
            </a:r>
            <a:endParaRPr lang="ru-RU" sz="2000" dirty="0"/>
          </a:p>
        </p:txBody>
      </p:sp>
      <p:pic>
        <p:nvPicPr>
          <p:cNvPr id="26627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00063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500" y="2214563"/>
            <a:ext cx="5500688" cy="328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endCxn id="21" idx="5"/>
          </p:cNvCxnSpPr>
          <p:nvPr/>
        </p:nvCxnSpPr>
        <p:spPr>
          <a:xfrm>
            <a:off x="1643063" y="2143125"/>
            <a:ext cx="5561012" cy="334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14500" y="2214563"/>
            <a:ext cx="5500688" cy="328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714500" y="221456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7143750" y="221456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4500" y="54292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43750" y="54292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8. Поставь в центре парка домик </a:t>
            </a:r>
            <a:r>
              <a:rPr lang="ru-RU" sz="2000" dirty="0" err="1" smtClean="0"/>
              <a:t>Винни-Пуха</a:t>
            </a:r>
            <a:r>
              <a:rPr lang="ru-RU" sz="2000" dirty="0" smtClean="0"/>
              <a:t> – нарисуй точку. Обозначь её буквой В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25" y="1500188"/>
            <a:ext cx="4929188" cy="2090737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9В9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9и99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9ииВВ</a:t>
            </a:r>
            <a:r>
              <a:rPr lang="en-US" dirty="0" smtClean="0"/>
              <a:t>BB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1625" y="1500188"/>
            <a:ext cx="5000625" cy="207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571625" y="1500188"/>
            <a:ext cx="4929188" cy="207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000500" y="250031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00813" y="14287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00188" y="14287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00188" y="35718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500813" y="35718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2000240"/>
            <a:ext cx="3321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1000108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1000108"/>
            <a:ext cx="28575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57290" y="3714752"/>
            <a:ext cx="375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3714752"/>
            <a:ext cx="42862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2938" y="4286250"/>
            <a:ext cx="814387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 левом верхнем углу обозначь точкой К домик Кролика.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 правом верхнем углу – домик Пятачка.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 левом нижнем углу – домик </a:t>
            </a:r>
            <a:r>
              <a:rPr lang="ru-RU" sz="2000" dirty="0" err="1">
                <a:latin typeface="+mj-lt"/>
              </a:rPr>
              <a:t>Иа-Иа</a:t>
            </a:r>
            <a:r>
              <a:rPr lang="ru-RU" sz="2000" dirty="0"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А в правом нижнем углу – домик Совы.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Измерь расстояния между домиками. Расставь эти числа на плане.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29058" y="3643314"/>
            <a:ext cx="33054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57620" y="107154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1714488"/>
            <a:ext cx="340064" cy="378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71538" y="2357430"/>
            <a:ext cx="340064" cy="378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572264" y="2428868"/>
            <a:ext cx="340064" cy="378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1736" y="2643182"/>
            <a:ext cx="340064" cy="378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929190" y="1714488"/>
            <a:ext cx="340064" cy="378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14942" y="2643182"/>
            <a:ext cx="340064" cy="378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>Друзья расселились в своих домиках. Но дома им не сидится. Они любят ходить в гости.</a:t>
            </a:r>
            <a:endParaRPr lang="ru-RU" sz="2000" dirty="0"/>
          </a:p>
        </p:txBody>
      </p:sp>
      <p:pic>
        <p:nvPicPr>
          <p:cNvPr id="28674" name="Picture 2" descr="C:\Documents and Settings\User.HOME-07AB619E9A\Мои документы\Downloads\Винни и все лучша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124744"/>
            <a:ext cx="542925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9. После завтрака </a:t>
            </a:r>
            <a:r>
              <a:rPr lang="ru-RU" dirty="0" err="1" smtClean="0"/>
              <a:t>Винни-Пух</a:t>
            </a:r>
            <a:r>
              <a:rPr lang="ru-RU" dirty="0" smtClean="0"/>
              <a:t> навестил Сову и потом зашёл пообедать к Пятачку. После обеда друзья заглянули к Кролику и пришли поужинать к </a:t>
            </a:r>
            <a:r>
              <a:rPr lang="ru-RU" dirty="0" err="1" smtClean="0"/>
              <a:t>Винни-Пуху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Сколько прошёл </a:t>
            </a:r>
            <a:r>
              <a:rPr lang="ru-RU" dirty="0" err="1" smtClean="0"/>
              <a:t>Винни-Пух</a:t>
            </a:r>
            <a:r>
              <a:rPr lang="ru-RU" dirty="0" smtClean="0"/>
              <a:t> до обеда?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Сколько после обеда?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А сколько всего прошагал </a:t>
            </a:r>
            <a:r>
              <a:rPr lang="ru-RU" dirty="0" err="1" smtClean="0"/>
              <a:t>Винни-Пух</a:t>
            </a:r>
            <a:r>
              <a:rPr lang="ru-RU" dirty="0" smtClean="0"/>
              <a:t>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 descr="C:\Documents and Settings\User.HOME-07AB619E9A\Мои документы\Downloads\Сова с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25"/>
            <a:ext cx="2000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User.HOME-07AB619E9A\Мои документы\Downloads\Вытирайте н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25"/>
            <a:ext cx="2143125" cy="2357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C:\Documents and Settings\User.HOME-07AB619E9A\Мои документы\Downloads\В П К обедаю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143125"/>
            <a:ext cx="2214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User.HOME-07AB619E9A\Мои документы\Downloads\Винни и Пятачок за книг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143125"/>
            <a:ext cx="2143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10. Придумай свою задачку и задай её товарищу. (Работа в парах)</a:t>
            </a:r>
            <a:endParaRPr lang="ru-RU" sz="2000" dirty="0"/>
          </a:p>
        </p:txBody>
      </p:sp>
      <p:sp>
        <p:nvSpPr>
          <p:cNvPr id="3072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000" smtClean="0"/>
              <a:t>V. </a:t>
            </a:r>
            <a:r>
              <a:rPr lang="ru-RU" sz="2000" smtClean="0"/>
              <a:t>Рефлексия.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 Расскажите о своих впечатлениях. Чему научились? Что узнали нового? Понравилось ли проектировать? Какие знания и умения пригодились на занятии?</a:t>
            </a:r>
            <a:endParaRPr lang="en-US" sz="2000" smtClean="0"/>
          </a:p>
          <a:p>
            <a:pPr>
              <a:buFont typeface="Wingdings 3" pitchFamily="18" charset="2"/>
              <a:buNone/>
            </a:pPr>
            <a:r>
              <a:rPr lang="ru-RU" sz="2000" smtClean="0"/>
              <a:t> </a:t>
            </a:r>
            <a:r>
              <a:rPr lang="en-US" sz="2000" smtClean="0"/>
              <a:t>VI.</a:t>
            </a:r>
            <a:r>
              <a:rPr lang="ru-RU" sz="2000" smtClean="0"/>
              <a:t> Домашнее задание.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 Придумай новые задачи на нахождение суммы, на разностное сравнение. Запиши и   реши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старание!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6" name="Picture 2" descr="C:\Documents and Settings\User.HOME-07AB619E9A\Рабочий стол\Категория №6, Горбунова В.И\Винни Пух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1357313"/>
            <a:ext cx="3000375" cy="3714750"/>
          </a:xfr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старание!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81025" y="43815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9" y="3244334"/>
            <a:ext cx="6500858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Винни-Пух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угощает всех участников пятёрками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38" y="1071563"/>
            <a:ext cx="8043862" cy="5572125"/>
          </a:xfrm>
        </p:spPr>
        <p:txBody>
          <a:bodyPr>
            <a:normAutofit fontScale="92500"/>
          </a:bodyPr>
          <a:lstStyle/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200" dirty="0" smtClean="0"/>
              <a:t>Курс «Математика и конструирование» </a:t>
            </a:r>
            <a:r>
              <a:rPr lang="ru-RU" sz="1200" dirty="0"/>
              <a:t>способствует развитию у детей мышления, памяти, внимания, творческого воображения, наблюдательности, строгой последовательности, рассуждения и его доказательности; дает реальные предпосылки для дальнейшего развития наглядно-действенного и </a:t>
            </a:r>
            <a:r>
              <a:rPr lang="ru-RU" sz="1200" dirty="0" smtClean="0"/>
              <a:t>наглядно-образного мышления </a:t>
            </a:r>
            <a:r>
              <a:rPr lang="ru-RU" sz="1200" dirty="0"/>
              <a:t>учеников. </a:t>
            </a:r>
            <a:r>
              <a:rPr lang="ru-RU" sz="1200" dirty="0" smtClean="0"/>
              <a:t>Такому </a:t>
            </a:r>
            <a:r>
              <a:rPr lang="ru-RU" sz="1200" dirty="0"/>
              <a:t>развитию способствует изучение геометрического материала, связанного с алгебраическим и арифметическим материалом. Изучение геометрического материала обеспечивает числовую грамотность </a:t>
            </a:r>
            <a:r>
              <a:rPr lang="ru-RU" sz="1200" dirty="0" smtClean="0"/>
              <a:t>обучающихся</a:t>
            </a:r>
            <a:r>
              <a:rPr lang="ru-RU" sz="1200" dirty="0"/>
              <a:t>, дает им начальные геометрические представления, развивает наглядно-действенное и наглядно-образное </a:t>
            </a:r>
            <a:r>
              <a:rPr lang="ru-RU" sz="1200" dirty="0" smtClean="0"/>
              <a:t>мышление, пространственное </a:t>
            </a:r>
            <a:r>
              <a:rPr lang="ru-RU" sz="1200" dirty="0"/>
              <a:t>воображение детей, формирует у них элементы конструкторского мышления и конструктивных умений. </a:t>
            </a:r>
          </a:p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200" dirty="0" smtClean="0"/>
              <a:t>Занятие «Проектируем парк </a:t>
            </a:r>
            <a:r>
              <a:rPr lang="ru-RU" sz="1200" dirty="0" err="1" smtClean="0"/>
              <a:t>Винни-Пуха</a:t>
            </a:r>
            <a:r>
              <a:rPr lang="ru-RU" sz="1200" dirty="0" smtClean="0"/>
              <a:t>» </a:t>
            </a:r>
            <a:r>
              <a:rPr lang="ru-RU" sz="1200" dirty="0"/>
              <a:t>необычно и интересно для школьников. Оно насыщено деятельностью, направленной на формирование универсальных учебных действий</a:t>
            </a:r>
            <a:r>
              <a:rPr lang="ru-RU" sz="1200" dirty="0" smtClean="0"/>
              <a:t>. Например:</a:t>
            </a:r>
            <a:endParaRPr lang="ru-RU" sz="1200" dirty="0"/>
          </a:p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 smtClean="0"/>
              <a:t>в </a:t>
            </a:r>
            <a:r>
              <a:rPr lang="ru-RU" sz="1200" dirty="0"/>
              <a:t>заданиях 1-7 дана пошаговая инструкция рисования плана (выполнение заданий по инструкции – регулятивное </a:t>
            </a:r>
            <a:r>
              <a:rPr lang="ru-RU" sz="1200" dirty="0" smtClean="0"/>
              <a:t>УУД),</a:t>
            </a:r>
            <a:r>
              <a:rPr lang="ru-RU" sz="1200" dirty="0"/>
              <a:t> </a:t>
            </a:r>
            <a:r>
              <a:rPr lang="ru-RU" sz="1200" dirty="0" smtClean="0"/>
              <a:t>обучающиеся </a:t>
            </a:r>
            <a:r>
              <a:rPr lang="ru-RU" sz="1200" dirty="0"/>
              <a:t>чертят линии в соответствии с описанием, которое зачитывает </a:t>
            </a:r>
            <a:r>
              <a:rPr lang="ru-RU" sz="1200" dirty="0" smtClean="0"/>
              <a:t>учитель, попутно </a:t>
            </a:r>
            <a:r>
              <a:rPr lang="ru-RU" sz="1200" dirty="0"/>
              <a:t>отвечают на вопрос, какие углы образовались при пересечении прямых, знакомятся с понятием «диагональ прямоугольника» (отрезок, который соединяет противоположные вершины прямоугольника</a:t>
            </a:r>
            <a:r>
              <a:rPr lang="ru-RU" sz="1200" dirty="0" smtClean="0"/>
              <a:t>);</a:t>
            </a:r>
            <a:endParaRPr lang="ru-RU" sz="1200" dirty="0"/>
          </a:p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 smtClean="0"/>
              <a:t>задание </a:t>
            </a:r>
            <a:r>
              <a:rPr lang="ru-RU" sz="1200" dirty="0"/>
              <a:t>6 расширяет знания по геометрии, формирует познавательную активность, развивает наблюдательность, логику, то есть </a:t>
            </a:r>
            <a:r>
              <a:rPr lang="ru-RU" sz="1200" dirty="0" smtClean="0"/>
              <a:t>познавательные УУД;</a:t>
            </a:r>
            <a:endParaRPr lang="ru-RU" sz="1200" dirty="0"/>
          </a:p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 smtClean="0"/>
              <a:t>задание </a:t>
            </a:r>
            <a:r>
              <a:rPr lang="ru-RU" sz="1200" dirty="0"/>
              <a:t>7 направлено на повторение материала, связанного с ориентированием (лево – право</a:t>
            </a:r>
            <a:r>
              <a:rPr lang="ru-RU" sz="1200" dirty="0" smtClean="0"/>
              <a:t>);</a:t>
            </a:r>
            <a:endParaRPr lang="ru-RU" sz="1200" dirty="0"/>
          </a:p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 smtClean="0"/>
              <a:t>задания </a:t>
            </a:r>
            <a:r>
              <a:rPr lang="ru-RU" sz="1200" dirty="0"/>
              <a:t>8-10 формируют умение работать с информацией, представленной в разном виде (ориентирование в схеме, использование буквенных обозначений, перевод информации из одного вида в </a:t>
            </a:r>
            <a:r>
              <a:rPr lang="ru-RU" sz="1200" dirty="0" smtClean="0"/>
              <a:t>другой);</a:t>
            </a:r>
            <a:endParaRPr lang="ru-RU" sz="1200" dirty="0"/>
          </a:p>
          <a:p>
            <a:pPr marL="324000" indent="3600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 smtClean="0"/>
              <a:t>задание </a:t>
            </a:r>
            <a:r>
              <a:rPr lang="ru-RU" sz="1200" dirty="0"/>
              <a:t>8 направлено на развитие пространственного воображения, вычислительный </a:t>
            </a:r>
            <a:r>
              <a:rPr lang="ru-RU" sz="1200" dirty="0" smtClean="0"/>
              <a:t>тренинг, а при </a:t>
            </a:r>
            <a:r>
              <a:rPr lang="ru-RU" sz="1200" dirty="0"/>
              <a:t>работе в паре формируется речевое коммуникативное </a:t>
            </a:r>
            <a:r>
              <a:rPr lang="ru-RU" sz="1200" dirty="0" smtClean="0"/>
              <a:t>УУД.</a:t>
            </a:r>
            <a:endParaRPr lang="ru-RU" sz="1200" dirty="0"/>
          </a:p>
          <a:p>
            <a:pPr marL="360000" indent="3429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200" dirty="0" smtClean="0"/>
              <a:t>На протяжении  занятия дети привлечены не только к построению прямоугольника на нелинованной бумаге, они чертят и измеряют </a:t>
            </a:r>
            <a:r>
              <a:rPr lang="ru-RU" sz="1200" dirty="0"/>
              <a:t>отрезки, </a:t>
            </a:r>
            <a:r>
              <a:rPr lang="ru-RU" sz="1200" dirty="0" smtClean="0"/>
              <a:t>сравнивают их, </a:t>
            </a:r>
            <a:r>
              <a:rPr lang="ru-RU" sz="1200" dirty="0"/>
              <a:t>определяют виды углов с помощью угольника. Обобщение результатов наблюдений приводит к выводам о свойствах геометрических фигур</a:t>
            </a:r>
            <a:r>
              <a:rPr lang="ru-RU" sz="1200" dirty="0" smtClean="0"/>
              <a:t>.</a:t>
            </a:r>
            <a:r>
              <a:rPr lang="ru-RU" sz="1200" dirty="0"/>
              <a:t> Параллельно с освоением геометрического материала происходит и отработка вычислительных навыков, закрепление навыков </a:t>
            </a:r>
            <a:r>
              <a:rPr lang="ru-RU" sz="1200" dirty="0" smtClean="0"/>
              <a:t>сложения и вычитания </a:t>
            </a:r>
            <a:r>
              <a:rPr lang="ru-RU" sz="1200" dirty="0"/>
              <a:t>с переходом через </a:t>
            </a:r>
            <a:r>
              <a:rPr lang="ru-RU" sz="1200" dirty="0" smtClean="0"/>
              <a:t>разряд. </a:t>
            </a:r>
            <a:r>
              <a:rPr lang="ru-RU" sz="1200" dirty="0"/>
              <a:t> </a:t>
            </a:r>
            <a:r>
              <a:rPr lang="ru-RU" sz="1200" dirty="0" smtClean="0"/>
              <a:t>Опора  </a:t>
            </a:r>
            <a:r>
              <a:rPr lang="ru-RU" sz="1200" dirty="0"/>
              <a:t>на образность, наглядность, эмоциональность и эмпирический опыт ребенка, что в изобилии предоставляет геометрический </a:t>
            </a:r>
            <a:r>
              <a:rPr lang="ru-RU" sz="1200" dirty="0" smtClean="0"/>
              <a:t>материал</a:t>
            </a:r>
            <a:r>
              <a:rPr lang="ru-RU" sz="1200" dirty="0"/>
              <a:t> </a:t>
            </a:r>
            <a:r>
              <a:rPr lang="ru-RU" sz="1200" dirty="0" smtClean="0"/>
              <a:t>и сюжет известного мультфильма помогает добиться лучшего результата!</a:t>
            </a:r>
            <a:endParaRPr lang="ru-RU" sz="1200" dirty="0"/>
          </a:p>
          <a:p>
            <a:pPr marL="360000" indent="3429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1200" dirty="0"/>
          </a:p>
          <a:p>
            <a:pPr marL="360000" indent="3429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1300" dirty="0"/>
          </a:p>
          <a:p>
            <a:pPr marL="360000" indent="3429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1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Актуальность работы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9" name="Рисунок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142875"/>
            <a:ext cx="17145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1600" smtClean="0"/>
          </a:p>
          <a:p>
            <a:pPr>
              <a:buFont typeface="Wingdings 3" pitchFamily="18" charset="2"/>
              <a:buNone/>
            </a:pPr>
            <a:r>
              <a:rPr lang="ru-RU" sz="1600" smtClean="0"/>
              <a:t>    Задачи:</a:t>
            </a:r>
          </a:p>
          <a:p>
            <a:r>
              <a:rPr lang="ru-RU" sz="1600" smtClean="0"/>
              <a:t>Развивать конструкторские и графические умения при выполнении чертежа в соответствии с инструкцией;</a:t>
            </a:r>
          </a:p>
          <a:p>
            <a:r>
              <a:rPr lang="ru-RU" sz="1600" smtClean="0"/>
              <a:t>Познакомить с понятием «диагональ прямоугольника»;</a:t>
            </a:r>
          </a:p>
          <a:p>
            <a:r>
              <a:rPr lang="ru-RU" sz="1600" smtClean="0"/>
              <a:t>Расширять и уточнять геометрические представления и знания обучающихся при исследовании простейших свойств прямоугольника: измерять стороны и диагонали, сравнивать, делать выводы;</a:t>
            </a:r>
          </a:p>
          <a:p>
            <a:r>
              <a:rPr lang="ru-RU" sz="1600" smtClean="0"/>
              <a:t>Формировать познавательные, регулятивные, коммуникативные универсальные учебные действия на материале занятия.</a:t>
            </a:r>
          </a:p>
          <a:p>
            <a:endParaRPr lang="ru-RU" sz="1600" smtClean="0"/>
          </a:p>
          <a:p>
            <a:endParaRPr lang="ru-RU" sz="1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38" y="771504"/>
            <a:ext cx="5900750" cy="1714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Цель: обучение построению  прямоугольника на нелинованной бумаге с помощью чертёжного треугольника и переводу полученной информации из одного вида в другой</a:t>
            </a:r>
            <a:endParaRPr lang="ru-RU" sz="1600" dirty="0"/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75"/>
            <a:ext cx="30003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Рисунок 4" descr="Картинка 3 из 579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507206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Линейка, треугольник, простой карандаш, ластик, рабочий лист нелинованной бумаги, компьютер, проектор, презентация к уроку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04349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Оборудование: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7" name="Рисунок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185737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Рисунок 11" descr="C:\Documents and Settings\User.HOME-07AB619E9A\Мои документы\Downloads\треугольник.jpg"/>
          <p:cNvPicPr>
            <a:picLocks noChangeAspect="1" noChangeArrowheads="1"/>
          </p:cNvPicPr>
          <p:nvPr/>
        </p:nvPicPr>
        <p:blipFill>
          <a:blip r:embed="rId3" cstate="screen"/>
          <a:srcRect t="20000" r="4059" b="20000"/>
          <a:stretch>
            <a:fillRect/>
          </a:stretch>
        </p:blipFill>
        <p:spPr bwMode="auto">
          <a:xfrm>
            <a:off x="1357313" y="3857625"/>
            <a:ext cx="2571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Documents and Settings\User.HOME-07AB619E9A\Мои документы\Downloads\проектор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3" y="3071813"/>
            <a:ext cx="2071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Documents and Settings\User.HOME-07AB619E9A\Мои документы\Downloads\ноутбу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3717032"/>
            <a:ext cx="2500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071563"/>
            <a:ext cx="8115300" cy="4935537"/>
          </a:xfrm>
        </p:spPr>
        <p:txBody>
          <a:bodyPr>
            <a:normAutofit/>
          </a:bodyPr>
          <a:lstStyle/>
          <a:p>
            <a:pPr marL="0" indent="-57150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        </a:t>
            </a:r>
            <a:r>
              <a:rPr lang="en-US" sz="1800" b="1" dirty="0" smtClean="0"/>
              <a:t>I. </a:t>
            </a:r>
            <a:r>
              <a:rPr lang="ru-RU" sz="1800" b="1" dirty="0" smtClean="0"/>
              <a:t>Организационный момент.</a:t>
            </a:r>
          </a:p>
          <a:p>
            <a:pPr marL="0" indent="-5715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        Учитель: Нам предстоит большая интересная работа – мы спроектируем парк для </a:t>
            </a:r>
            <a:r>
              <a:rPr lang="ru-RU" sz="1800" dirty="0" err="1" smtClean="0"/>
              <a:t>Винни-Пуха</a:t>
            </a:r>
            <a:r>
              <a:rPr lang="ru-RU" sz="1800" dirty="0" smtClean="0"/>
              <a:t> и его друзей. Проверьте готовность к уроку (лист, линейка, угольник, карандаш, ластик, ручка)</a:t>
            </a:r>
          </a:p>
          <a:p>
            <a:pPr marL="0" indent="-5715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        Перед работой проверим ваше внимание: прохлопать, протопать ритмический рисунок по заданию учителя.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Вы молодцы, будьте так же внимательны в течение всей работы. Итак, мы приступаем к проекту.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1400" dirty="0" smtClean="0"/>
          </a:p>
          <a:p>
            <a:pPr marL="624078" indent="-514350" algn="just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 занятия: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1" name="Picture 2" descr="C:\Documents and Settings\User.HOME-07AB619E9A\Мои документы\Downloads\Винни и вс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8" y="3643313"/>
            <a:ext cx="37290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9355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000" smtClean="0"/>
              <a:t>Учитель: 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  Парк будет иметь форму прямоугольника. Что вы о нём можете сказать? Какие свойства прямоугольника уже изучили?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Обучающиеся: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  Прямоугольник- геометрическая фигура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  Прямоугольник – это четырёхугольник, у которого все углы прямые, а противоположные стороны равны.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Учитель: 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  Ваши знания пригодятся при проектировании парка. Перед вами лист бумаги. С чего начнём? (Создаётся проблемная ситуация, так как прежде детям приходилось чертить только на бумаге в клетку. Выслушиваются и обсуждаются предложения детей.)</a:t>
            </a:r>
          </a:p>
          <a:p>
            <a:pPr>
              <a:buFont typeface="Wingdings 3" pitchFamily="18" charset="2"/>
              <a:buNone/>
            </a:pPr>
            <a:endParaRPr lang="ru-RU" sz="2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II.</a:t>
            </a:r>
            <a:r>
              <a:rPr lang="ru-RU" sz="2000" dirty="0" smtClean="0">
                <a:solidFill>
                  <a:schemeClr val="tx1"/>
                </a:solidFill>
              </a:rPr>
              <a:t> Актуализация знаний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8435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260648"/>
            <a:ext cx="1123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III.</a:t>
            </a:r>
            <a:r>
              <a:rPr lang="ru-RU" sz="2700" dirty="0" smtClean="0">
                <a:solidFill>
                  <a:schemeClr val="tx1"/>
                </a:solidFill>
              </a:rPr>
              <a:t> Задания (инструкции):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В верхнем правом углу листа поставь точку.</a:t>
            </a:r>
            <a:endParaRPr lang="ru-RU" sz="2000" dirty="0"/>
          </a:p>
        </p:txBody>
      </p:sp>
      <p:pic>
        <p:nvPicPr>
          <p:cNvPr id="19458" name="Содержимое 3" descr="C:\Documents and Settings\User.HOME-07AB619E9A\Рабочий стол\Изображение2 007.jpg"/>
          <p:cNvPicPr>
            <a:picLocks noGrp="1"/>
          </p:cNvPicPr>
          <p:nvPr>
            <p:ph idx="1"/>
          </p:nvPr>
        </p:nvPicPr>
        <p:blipFill>
          <a:blip r:embed="rId2" cstate="print"/>
          <a:srcRect l="8257" t="28876" r="50067" b="44669"/>
          <a:stretch>
            <a:fillRect/>
          </a:stretch>
        </p:blipFill>
        <p:spPr>
          <a:xfrm>
            <a:off x="3543300" y="1516063"/>
            <a:ext cx="2057400" cy="4456112"/>
          </a:xfrm>
        </p:spPr>
      </p:pic>
      <p:pic>
        <p:nvPicPr>
          <p:cNvPr id="19459" name="Рисунок 4" descr="C:\Documents and Settings\User.HOME-07AB619E9A\Рабочий стол\Изображение2 007.jpg"/>
          <p:cNvPicPr>
            <a:picLocks noChangeAspect="1" noChangeArrowheads="1"/>
          </p:cNvPicPr>
          <p:nvPr/>
        </p:nvPicPr>
        <p:blipFill>
          <a:blip r:embed="rId2" cstate="print"/>
          <a:srcRect l="8257" t="28876" r="50067" b="44669"/>
          <a:stretch>
            <a:fillRect/>
          </a:stretch>
        </p:blipFill>
        <p:spPr bwMode="auto">
          <a:xfrm>
            <a:off x="1928813" y="1785938"/>
            <a:ext cx="5357812" cy="3786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0" y="285750"/>
            <a:ext cx="1123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2. Проведи луч с началом в этой точке и отложи на нём длину прямоугольника – 9 см. </a:t>
            </a:r>
            <a:br>
              <a:rPr lang="ru-RU" sz="2000" dirty="0" smtClean="0"/>
            </a:br>
            <a:r>
              <a:rPr lang="ru-RU" sz="2000" dirty="0" smtClean="0"/>
              <a:t>Отметь вторую точку. Это верхняя граница парка.</a:t>
            </a:r>
            <a:endParaRPr lang="ru-RU" sz="2000" dirty="0"/>
          </a:p>
        </p:txBody>
      </p:sp>
      <p:pic>
        <p:nvPicPr>
          <p:cNvPr id="20482" name="Содержимое 3" descr="C:\Documents and Settings\User.HOME-07AB619E9A\Рабочий стол\Изображение2 00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85938" y="1571625"/>
            <a:ext cx="5643562" cy="4037013"/>
          </a:xfrm>
        </p:spPr>
      </p:pic>
      <p:pic>
        <p:nvPicPr>
          <p:cNvPr id="20483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0" y="28575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3.Начерти прямой угол с вершиной во второй точке. Положи угольник, как на рисунке, и проведи луч.</a:t>
            </a:r>
            <a:endParaRPr lang="ru-RU" sz="2000" dirty="0"/>
          </a:p>
        </p:txBody>
      </p:sp>
      <p:pic>
        <p:nvPicPr>
          <p:cNvPr id="21506" name="Содержимое 3" descr="C:\Documents and Settings\User.HOME-07AB619E9A\Рабочий стол\Изображение2 008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857375"/>
            <a:ext cx="6500813" cy="3530600"/>
          </a:xfrm>
        </p:spPr>
      </p:pic>
      <p:pic>
        <p:nvPicPr>
          <p:cNvPr id="21507" name="Picture 2" descr="C:\Documents and Settings\User.HOME-07AB619E9A\Мои документы\Downloads\Вини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714375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1842</TotalTime>
  <Words>715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Муниципальное образовательное учреждение Иркутского районного муниципального образования  «Оёкская средняя общеобразовательная школа»</vt:lpstr>
      <vt:lpstr>                     Актуальность работы</vt:lpstr>
      <vt:lpstr>Цель: обучение построению  прямоугольника на нелинованной бумаге с помощью чертёжного треугольника и переводу полученной информации из одного вида в другой</vt:lpstr>
      <vt:lpstr>Оборудование:</vt:lpstr>
      <vt:lpstr>Ход занятия:</vt:lpstr>
      <vt:lpstr>II. Актуализация знаний </vt:lpstr>
      <vt:lpstr> III. Задания (инструкции):  1. В верхнем правом углу листа поставь точку.</vt:lpstr>
      <vt:lpstr>2. Проведи луч с началом в этой точке и отложи на нём длину прямоугольника – 9 см.  Отметь вторую точку. Это верхняя граница парка.</vt:lpstr>
      <vt:lpstr>3.Начерти прямой угол с вершиной во второй точке. Положи угольник, как на рисунке, и проведи луч.</vt:lpstr>
      <vt:lpstr>4. На начерченном луче отложи длину второй стороны прямоугольника – 5 см.  Отметь третью точку (вершину)</vt:lpstr>
      <vt:lpstr>5. Начерти прямой угол с вершиной в первой точке. Отложи ширину прямоугольника с противоположной стороны. Поставь четвёртую точку(вершину).</vt:lpstr>
      <vt:lpstr>6. Соедини отрезком третью и четвёртую точки. Это нижняя граница парка. Проверь, что получился прямоугольник со сторонами 9 см и 5 см.</vt:lpstr>
      <vt:lpstr>      IV. Физминутка от Винни-Пуха </vt:lpstr>
      <vt:lpstr>7.С помощью линейки соедини противоположные вершины прямоугольника. </vt:lpstr>
      <vt:lpstr>8. Поставь в центре парка домик Винни-Пуха – нарисуй точку. Обозначь её буквой В</vt:lpstr>
      <vt:lpstr>Друзья расселились в своих домиках. Но дома им не сидится. Они любят ходить в гости.</vt:lpstr>
      <vt:lpstr>Слайд 17</vt:lpstr>
      <vt:lpstr>10. Придумай свою задачку и задай её товарищу. (Работа в парах)</vt:lpstr>
      <vt:lpstr>Спасибо за старание!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181</cp:revision>
  <dcterms:created xsi:type="dcterms:W3CDTF">2013-03-30T15:04:46Z</dcterms:created>
  <dcterms:modified xsi:type="dcterms:W3CDTF">2016-03-08T11:18:50Z</dcterms:modified>
</cp:coreProperties>
</file>