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68" r:id="rId3"/>
    <p:sldId id="280" r:id="rId4"/>
    <p:sldId id="325" r:id="rId5"/>
    <p:sldId id="322" r:id="rId6"/>
    <p:sldId id="329" r:id="rId7"/>
    <p:sldId id="303" r:id="rId8"/>
    <p:sldId id="319" r:id="rId9"/>
    <p:sldId id="343" r:id="rId10"/>
    <p:sldId id="320" r:id="rId11"/>
    <p:sldId id="328" r:id="rId12"/>
    <p:sldId id="327" r:id="rId13"/>
    <p:sldId id="261" r:id="rId14"/>
    <p:sldId id="338" r:id="rId15"/>
    <p:sldId id="323" r:id="rId16"/>
    <p:sldId id="311" r:id="rId17"/>
    <p:sldId id="313" r:id="rId18"/>
    <p:sldId id="267" r:id="rId19"/>
    <p:sldId id="281" r:id="rId20"/>
    <p:sldId id="282" r:id="rId21"/>
    <p:sldId id="284" r:id="rId22"/>
    <p:sldId id="271" r:id="rId23"/>
    <p:sldId id="273" r:id="rId24"/>
    <p:sldId id="275" r:id="rId25"/>
    <p:sldId id="277" r:id="rId26"/>
    <p:sldId id="332" r:id="rId27"/>
    <p:sldId id="299" r:id="rId28"/>
    <p:sldId id="345" r:id="rId29"/>
    <p:sldId id="336" r:id="rId30"/>
    <p:sldId id="306" r:id="rId31"/>
    <p:sldId id="33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61D9A-7D58-4ED7-9CA2-A94DAC50E67B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3ABE6-B84A-4EC9-9841-390969D6E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45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2F1EEC-C2AF-4BDC-BAFB-1F3193C666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5DA7-CC77-41D0-B33F-8B716B10F06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2F1EEC-C2AF-4BDC-BAFB-1F3193C666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25DA7-CC77-41D0-B33F-8B716B10F06E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742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936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95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71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67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824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6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33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93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17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6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881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slide" Target="slide18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14282" y="4071942"/>
            <a:ext cx="8929718" cy="2000264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Урок математики</a:t>
            </a:r>
            <a:b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  <a:b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 smtClean="0"/>
          </a:p>
        </p:txBody>
      </p:sp>
      <p:sp>
        <p:nvSpPr>
          <p:cNvPr id="5" name="Овал 4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7" name="Овал 26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Овал 35"/>
          <p:cNvSpPr/>
          <p:nvPr/>
        </p:nvSpPr>
        <p:spPr>
          <a:xfrm rot="2585452">
            <a:off x="6340475" y="768350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357938" y="928688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 rot="19933222">
            <a:off x="6692900" y="769938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2585452">
            <a:off x="2635250" y="3381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652713" y="4984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 rot="19933222">
            <a:off x="2989263" y="338138"/>
            <a:ext cx="44450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2585452">
            <a:off x="8670925" y="9096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688388" y="10699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19933222">
            <a:off x="9023350" y="909638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 rot="19221648" flipH="1">
            <a:off x="7980363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2352785" flipH="1">
            <a:off x="7897813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364538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8293100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8293100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864475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 rot="19221648" flipH="1">
            <a:off x="115888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2352785" flipH="1">
            <a:off x="33338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00063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28625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8625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0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 rot="19221648" flipH="1">
            <a:off x="4979988" y="276225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 rot="2352785" flipH="1">
            <a:off x="4897438" y="-31750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5364163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5292725" y="355600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5292725" y="-144463"/>
            <a:ext cx="71438" cy="28575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864100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619875" y="492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643688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929322" y="714356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5929313" y="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6715125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786438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6286500" y="8572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286500" y="-142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6072198" y="21429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90" name="Овал 89"/>
          <p:cNvSpPr/>
          <p:nvPr/>
        </p:nvSpPr>
        <p:spPr>
          <a:xfrm>
            <a:off x="7143750" y="1071563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 rot="6882240" flipH="1">
            <a:off x="1788319" y="397669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 rot="4529455">
            <a:off x="2255044" y="570706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9475" y="523875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 rot="4529455">
            <a:off x="2183606" y="284957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 rot="4529455">
            <a:off x="1754982" y="570706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6500826" y="1714488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3857620" y="2143116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0" y="92867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3143240" y="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7072330" y="0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2143108" y="1857364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2643188" y="2357438"/>
            <a:ext cx="357187" cy="3571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929313" y="235743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00125" y="0"/>
            <a:ext cx="357188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7643813" y="714375"/>
            <a:ext cx="357187" cy="357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0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57290" y="500042"/>
            <a:ext cx="1143008" cy="150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000240"/>
            <a:ext cx="1143008" cy="150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500042"/>
            <a:ext cx="94130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2000240"/>
            <a:ext cx="94130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43900" y="500042"/>
            <a:ext cx="10001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143900" y="2000240"/>
            <a:ext cx="10001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500042"/>
            <a:ext cx="107157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2000240"/>
            <a:ext cx="107157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500042"/>
            <a:ext cx="100013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00760" y="2000240"/>
            <a:ext cx="100013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72330" y="500042"/>
            <a:ext cx="100013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72330" y="2000240"/>
            <a:ext cx="100013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0" b="1" spc="50" dirty="0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49931 0.466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233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50712 0.478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4496 0.4648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232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3715 0.477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2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6736 L -0.57135 0.4664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" y="200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56337 0.4682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05816 0.4560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228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05816 0.478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18646 0.4664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233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18646 0.4682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6475 0.4664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233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7257 0.4576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00043"/>
            <a:ext cx="7772400" cy="1500197"/>
          </a:xfrm>
        </p:spPr>
        <p:txBody>
          <a:bodyPr>
            <a:normAutofit/>
          </a:bodyPr>
          <a:lstStyle/>
          <a:p>
            <a:r>
              <a:rPr lang="ru-RU" sz="9000" b="1" dirty="0" smtClean="0">
                <a:solidFill>
                  <a:srgbClr val="FF0000"/>
                </a:solidFill>
              </a:rPr>
              <a:t>задача</a:t>
            </a:r>
            <a:endParaRPr lang="ru-RU" sz="90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42910" y="2285992"/>
            <a:ext cx="8004203" cy="1428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9000" b="1" dirty="0" smtClean="0">
                <a:solidFill>
                  <a:srgbClr val="FF0000"/>
                </a:solidFill>
              </a:rPr>
              <a:t>увеличение</a:t>
            </a:r>
            <a:endParaRPr kumimoji="0" lang="ru-RU" sz="9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785787" y="3786190"/>
            <a:ext cx="7143800" cy="1714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9000" b="1" dirty="0" smtClean="0">
                <a:solidFill>
                  <a:srgbClr val="FF0000"/>
                </a:solidFill>
              </a:rPr>
              <a:t>уменьшение</a:t>
            </a:r>
            <a:endParaRPr kumimoji="0" lang="ru-RU" sz="9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14282" y="3000375"/>
            <a:ext cx="8929718" cy="307183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на увеличение (уменьшение) на несколько единиц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sp>
        <p:nvSpPr>
          <p:cNvPr id="5" name="Овал 4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7" name="Овал 26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Овал 35"/>
          <p:cNvSpPr/>
          <p:nvPr/>
        </p:nvSpPr>
        <p:spPr>
          <a:xfrm rot="2585452">
            <a:off x="6340475" y="768350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357938" y="928688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 rot="19933222">
            <a:off x="6692900" y="769938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2585452">
            <a:off x="2635250" y="3381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652713" y="4984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 rot="19933222">
            <a:off x="2989263" y="338138"/>
            <a:ext cx="44450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2585452">
            <a:off x="8670925" y="9096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688388" y="10699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19933222">
            <a:off x="9023350" y="909638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 rot="19221648" flipH="1">
            <a:off x="7980363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2352785" flipH="1">
            <a:off x="7897813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364538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8293100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8293100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864475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 rot="19221648" flipH="1">
            <a:off x="115888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2352785" flipH="1">
            <a:off x="33338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00063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28625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8625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0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 rot="19221648" flipH="1">
            <a:off x="4979988" y="276225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 rot="2352785" flipH="1">
            <a:off x="4897438" y="-31750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5364163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5292725" y="355600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5292725" y="-144463"/>
            <a:ext cx="71438" cy="28575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864100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619875" y="492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643688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929313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5929313" y="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6715125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786438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6286500" y="8572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286500" y="-142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6072198" y="21429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90" name="Овал 89"/>
          <p:cNvSpPr/>
          <p:nvPr/>
        </p:nvSpPr>
        <p:spPr>
          <a:xfrm>
            <a:off x="7143750" y="1071563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 rot="6882240" flipH="1">
            <a:off x="1788319" y="397669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 rot="4529455">
            <a:off x="2255044" y="570706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9475" y="523875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 rot="4529455">
            <a:off x="2183606" y="284957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 rot="4529455">
            <a:off x="1754982" y="570706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6500826" y="1714488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3857620" y="2143116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0" y="92867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3143240" y="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7072330" y="0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2143108" y="1857364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2643188" y="2357438"/>
            <a:ext cx="357187" cy="3571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929313" y="235743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00125" y="0"/>
            <a:ext cx="357188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7643813" y="714375"/>
            <a:ext cx="357187" cy="357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285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3399FF"/>
              </a:gs>
            </a:gsLst>
            <a:lin ang="2700000" scaled="1"/>
          </a:gra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10" name="Oval 38"/>
          <p:cNvSpPr>
            <a:spLocks noChangeArrowheads="1"/>
          </p:cNvSpPr>
          <p:nvPr/>
        </p:nvSpPr>
        <p:spPr bwMode="auto">
          <a:xfrm>
            <a:off x="1187450" y="116632"/>
            <a:ext cx="6769100" cy="6624736"/>
          </a:xfrm>
          <a:prstGeom prst="ellipse">
            <a:avLst/>
          </a:prstGeom>
          <a:solidFill>
            <a:srgbClr val="E7F20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14" name="WordArt 42"/>
          <p:cNvSpPr>
            <a:spLocks noChangeArrowheads="1" noChangeShapeType="1" noTextEdit="1"/>
          </p:cNvSpPr>
          <p:nvPr/>
        </p:nvSpPr>
        <p:spPr bwMode="auto">
          <a:xfrm>
            <a:off x="1763713" y="2205038"/>
            <a:ext cx="2520950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УСЛОВИЕ</a:t>
            </a:r>
          </a:p>
        </p:txBody>
      </p:sp>
      <p:sp>
        <p:nvSpPr>
          <p:cNvPr id="3115" name="WordArt 43"/>
          <p:cNvSpPr>
            <a:spLocks noChangeArrowheads="1" noChangeShapeType="1" noTextEdit="1"/>
          </p:cNvSpPr>
          <p:nvPr/>
        </p:nvSpPr>
        <p:spPr bwMode="auto">
          <a:xfrm>
            <a:off x="4932363" y="2205038"/>
            <a:ext cx="2376487" cy="57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ВОПРОС</a:t>
            </a:r>
          </a:p>
        </p:txBody>
      </p:sp>
      <p:sp>
        <p:nvSpPr>
          <p:cNvPr id="3116" name="WordArt 44"/>
          <p:cNvSpPr>
            <a:spLocks noChangeArrowheads="1" noChangeShapeType="1" noTextEdit="1"/>
          </p:cNvSpPr>
          <p:nvPr/>
        </p:nvSpPr>
        <p:spPr bwMode="auto">
          <a:xfrm>
            <a:off x="1692275" y="3933825"/>
            <a:ext cx="26638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РЕШЕНИЕ</a:t>
            </a:r>
          </a:p>
        </p:txBody>
      </p:sp>
      <p:sp>
        <p:nvSpPr>
          <p:cNvPr id="3117" name="WordArt 45"/>
          <p:cNvSpPr>
            <a:spLocks noChangeArrowheads="1" noChangeShapeType="1" noTextEdit="1"/>
          </p:cNvSpPr>
          <p:nvPr/>
        </p:nvSpPr>
        <p:spPr bwMode="auto">
          <a:xfrm>
            <a:off x="5292725" y="3933825"/>
            <a:ext cx="1466850" cy="611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ОТВЕТ</a:t>
            </a:r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>
            <a:off x="1187450" y="3429000"/>
            <a:ext cx="6769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73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4" grpId="0" animBg="1"/>
      <p:bldP spid="3115" grpId="0" animBg="1"/>
      <p:bldP spid="3116" grpId="0" animBg="1"/>
      <p:bldP spid="3117" grpId="0" animBg="1"/>
      <p:bldP spid="3118" grpId="0" animBg="1"/>
      <p:bldP spid="3119" grpId="0" animBg="1"/>
      <p:bldP spid="31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42917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коробке было 7 мелков. Из коробки взяли 3 мелка. В коробке осталось 4 мелка.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397244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В коробке были мелки. Из коробки взяли 3 мелка. 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Сколько мелков осталось в коробке? </a:t>
            </a:r>
          </a:p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коробке было 7 мелков. Из коробки взяли 2 мелка. </a:t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Сколько мелков осталось в коробке?</a:t>
            </a:r>
            <a:endParaRPr lang="ru-RU" sz="4000" b="1" dirty="0"/>
          </a:p>
          <a:p>
            <a:endParaRPr lang="ru-RU" sz="3600" dirty="0" smtClean="0">
              <a:solidFill>
                <a:schemeClr val="tx2"/>
              </a:solidFill>
            </a:endParaRPr>
          </a:p>
          <a:p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7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14480" y="8572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786050" y="8572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42910" y="8572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57620" y="8572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4348" y="2000240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14480" y="2000240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86050" y="2000240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57620" y="2000240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00628" y="2071678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348" y="3143248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85918" y="3143248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857488" y="3143248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29058" y="3143248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143504" y="3214686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86512" y="3143248"/>
            <a:ext cx="91440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778098"/>
          </a:xfrm>
        </p:spPr>
        <p:txBody>
          <a:bodyPr/>
          <a:lstStyle/>
          <a:p>
            <a:r>
              <a:rPr lang="ru-RU" sz="3600" dirty="0" smtClean="0"/>
              <a:t>1 </a:t>
            </a:r>
            <a:r>
              <a:rPr lang="ru-RU" sz="4000" dirty="0" smtClean="0"/>
              <a:t>в.</a:t>
            </a:r>
            <a:endParaRPr lang="ru-RU" sz="4000" dirty="0"/>
          </a:p>
        </p:txBody>
      </p:sp>
      <p:pic>
        <p:nvPicPr>
          <p:cNvPr id="15362" name="Picture 2" descr="http://ts3.mm.bing.net/th?id=I.4517580564924446&amp;pid=1.7&amp;w=219&amp;h=155&amp;c=7&amp;rs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349406" y="404664"/>
            <a:ext cx="672039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ts1.mm.bing.net/th?id=I.4755723603607680&amp;pid=1.7&amp;w=160&amp;h=155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52065" y="2753906"/>
            <a:ext cx="1524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ts1.mm.bing.net/th?id=I.4755723603607680&amp;pid=1.7&amp;w=160&amp;h=155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37722" y="2564904"/>
            <a:ext cx="1524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ts1.mm.bing.net/th?id=I.4755723603607680&amp;pid=1.7&amp;w=160&amp;h=155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93837" y="1275261"/>
            <a:ext cx="1524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ts1.mm.bing.net/th?id=I.4755723603607680&amp;pid=1.7&amp;w=160&amp;h=155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17837" y="1249226"/>
            <a:ext cx="1524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s1.mm.bing.net/th?id=I.4755723603607680&amp;pid=1.7&amp;w=160&amp;h=155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77227" y="1484784"/>
            <a:ext cx="1524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9406" y="5157192"/>
            <a:ext cx="1935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4 + 1 = 5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xmlns="" val="16175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s3.mm.bing.net/th?id=I.4517580564924446&amp;pid=1.7&amp;w=219&amp;h=155&amp;c=7&amp;rs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442662" y="248969"/>
            <a:ext cx="6109427" cy="42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4.mm.bing.net/th?id=I.4697548262343127&amp;pid=1.7&amp;w=126&amp;h=140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1933" y="1844824"/>
            <a:ext cx="1515294" cy="168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s2.mm.bing.net/th?id=I.4901232791979269&amp;pid=1.7&amp;w=177&amp;h=150&amp;c=7&amp;rs=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657227" y="2060848"/>
            <a:ext cx="2357522" cy="165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ts1.mm.bing.net/th?id=I.4791668178815672&amp;pid=1.7&amp;w=152&amp;h=145&amp;c=7&amp;rs=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680680">
            <a:off x="3273204" y="1054948"/>
            <a:ext cx="866747" cy="14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 в.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81131" y="4816576"/>
            <a:ext cx="1935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/>
              <a:t>7 – 1 = 6</a:t>
            </a:r>
            <a:endParaRPr lang="ru-RU" sz="4000" i="1" dirty="0"/>
          </a:p>
        </p:txBody>
      </p:sp>
      <p:pic>
        <p:nvPicPr>
          <p:cNvPr id="10" name="Picture 8" descr="http://ts1.mm.bing.net/th?id=I.4791668178815672&amp;pid=1.7&amp;w=152&amp;h=145&amp;c=7&amp;rs=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718091">
            <a:off x="4628399" y="1135700"/>
            <a:ext cx="866747" cy="14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351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8532" y="62068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280920" cy="175260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911558"/>
            <a:ext cx="818187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Что значит увеличить на…?</a:t>
            </a:r>
          </a:p>
          <a:p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996952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Что значит уменьшить на …?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60" y="1701388"/>
            <a:ext cx="693044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C00CC"/>
                </a:solidFill>
              </a:rPr>
              <a:t>+</a:t>
            </a:r>
            <a:endParaRPr lang="ru-RU" sz="6000" b="1" dirty="0">
              <a:solidFill>
                <a:srgbClr val="CC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2360" y="2996953"/>
            <a:ext cx="693044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_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4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4643446"/>
            <a:ext cx="2190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На полке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400566">
            <a:off x="6786578" y="1214422"/>
            <a:ext cx="1671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стояло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821920">
            <a:off x="357158" y="2500306"/>
            <a:ext cx="2098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9 чашек,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208312">
            <a:off x="5722216" y="3670212"/>
            <a:ext cx="2680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а стаканов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80507">
            <a:off x="2890543" y="3736242"/>
            <a:ext cx="3716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на 3 меньше.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1184196">
            <a:off x="6500826" y="2500306"/>
            <a:ext cx="2009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Сколько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886256">
            <a:off x="714348" y="4000504"/>
            <a:ext cx="2162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стаканов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385526">
            <a:off x="4214810" y="5143512"/>
            <a:ext cx="3027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на полке?</a:t>
            </a:r>
            <a:endParaRPr lang="ru-RU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718716"/>
      </p:ext>
    </p:extLst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uzan.ucoz.ru/animes/zvonok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12" y="1142984"/>
            <a:ext cx="542928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214422"/>
            <a:ext cx="6858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Вот звонок нам дал сигнал: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Поработать час настал.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Так что время не теряем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 работать начинаем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7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142984"/>
            <a:ext cx="6418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  На полке стояло 9 чашек,</a:t>
            </a:r>
          </a:p>
          <a:p>
            <a:r>
              <a:rPr lang="ru-RU" sz="4000" b="1" dirty="0" smtClean="0">
                <a:solidFill>
                  <a:srgbClr val="0000CC"/>
                </a:solidFill>
              </a:rPr>
              <a:t>а стаканов на 3 меньше.</a:t>
            </a:r>
          </a:p>
          <a:p>
            <a:r>
              <a:rPr lang="ru-RU" sz="4000" b="1" dirty="0" smtClean="0">
                <a:solidFill>
                  <a:srgbClr val="0000CC"/>
                </a:solidFill>
              </a:rPr>
              <a:t>Сколько стаканов на полке?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9124" y="3571876"/>
            <a:ext cx="3457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990099"/>
                </a:solidFill>
              </a:rPr>
              <a:t>9 – 3 = 6</a:t>
            </a:r>
            <a:endParaRPr lang="ru-RU" sz="48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76773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90099"/>
                </a:solidFill>
              </a:rPr>
              <a:t>В классе 4 мальчика, а девочек на 2 </a:t>
            </a:r>
          </a:p>
          <a:p>
            <a:r>
              <a:rPr lang="ru-RU" sz="2800" b="1" dirty="0" smtClean="0">
                <a:solidFill>
                  <a:srgbClr val="990099"/>
                </a:solidFill>
              </a:rPr>
              <a:t>больше. Сколько девочек в классе?</a:t>
            </a:r>
            <a:endParaRPr lang="ru-RU" sz="2800" b="1" dirty="0">
              <a:solidFill>
                <a:srgbClr val="99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214554"/>
            <a:ext cx="50296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На катке катались 4 мальчика, </a:t>
            </a:r>
          </a:p>
          <a:p>
            <a:r>
              <a:rPr lang="ru-RU" sz="2800" b="1" dirty="0" smtClean="0">
                <a:solidFill>
                  <a:srgbClr val="0000CC"/>
                </a:solidFill>
              </a:rPr>
              <a:t>а девочек на 2 меньше.</a:t>
            </a:r>
          </a:p>
          <a:p>
            <a:r>
              <a:rPr lang="ru-RU" sz="2800" b="1" dirty="0" smtClean="0">
                <a:solidFill>
                  <a:srgbClr val="0000CC"/>
                </a:solidFill>
              </a:rPr>
              <a:t>Сколько девочек на катке?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4214818"/>
            <a:ext cx="4929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B3305"/>
                </a:solidFill>
              </a:rPr>
              <a:t>На горке катались 4 мальчика.</a:t>
            </a:r>
          </a:p>
          <a:p>
            <a:r>
              <a:rPr lang="ru-RU" sz="2800" b="1" dirty="0" smtClean="0">
                <a:solidFill>
                  <a:srgbClr val="6B3305"/>
                </a:solidFill>
              </a:rPr>
              <a:t>К ним пришли ещё 2 девочки. </a:t>
            </a:r>
          </a:p>
          <a:p>
            <a:r>
              <a:rPr lang="ru-RU" sz="2800" b="1" dirty="0" smtClean="0">
                <a:solidFill>
                  <a:srgbClr val="6B3305"/>
                </a:solidFill>
              </a:rPr>
              <a:t>Сколько детей на горке?</a:t>
            </a:r>
            <a:endParaRPr lang="ru-RU" sz="2800" b="1" dirty="0">
              <a:solidFill>
                <a:srgbClr val="6B3305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3286116" y="3214686"/>
            <a:ext cx="571504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86578" y="1857364"/>
            <a:ext cx="1734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4+2=6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6786578" y="3929066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4-2=2</a:t>
            </a:r>
            <a:endParaRPr lang="ru-RU" sz="48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5893603" y="1178703"/>
            <a:ext cx="1000132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357818" y="3071810"/>
            <a:ext cx="1357322" cy="121444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3"/>
          </p:cNvCxnSpPr>
          <p:nvPr/>
        </p:nvCxnSpPr>
        <p:spPr>
          <a:xfrm flipV="1">
            <a:off x="5500694" y="2500306"/>
            <a:ext cx="1285884" cy="24070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3268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395288" y="3141663"/>
            <a:ext cx="8064500" cy="0"/>
          </a:xfrm>
          <a:prstGeom prst="line">
            <a:avLst/>
          </a:prstGeom>
          <a:noFill/>
          <a:ln w="1016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50825" y="2781300"/>
            <a:ext cx="720725" cy="7191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60567498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13" dur="3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63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19" dur="3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63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25" dur="3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63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63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0.85052 0.00023 " pathEditMode="relative" rAng="0" ptsTypes="AA">
                                      <p:cBhvr>
                                        <p:cTn id="31" dur="3000" spd="-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5" grpId="1" animBg="1"/>
      <p:bldP spid="8195" grpId="2" animBg="1"/>
      <p:bldP spid="8195" grpId="3" animBg="1"/>
      <p:bldP spid="8195" grpId="4" animBg="1"/>
      <p:bldP spid="8195" grpId="5" animBg="1"/>
      <p:bldP spid="8195" grpId="6" animBg="1"/>
      <p:bldP spid="8195" grpId="7" animBg="1"/>
      <p:bldP spid="8195" grpId="8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395288" y="476250"/>
            <a:ext cx="8353425" cy="5976938"/>
          </a:xfrm>
          <a:prstGeom prst="line">
            <a:avLst/>
          </a:prstGeom>
          <a:noFill/>
          <a:ln w="10160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 rot="-2647464">
            <a:off x="250825" y="260350"/>
            <a:ext cx="649288" cy="647700"/>
          </a:xfrm>
          <a:prstGeom prst="pentagon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42159894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8778E-17 L 0.87413 0.8494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42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13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49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19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49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49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25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49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812 0.8443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0" presetID="49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948E-6 L 0.87031 0.84439 " pathEditMode="relative" rAng="0" ptsTypes="AA">
                                      <p:cBhvr>
                                        <p:cTn id="31" dur="3000" spd="-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07" y="4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1" grpId="1" animBg="1"/>
      <p:bldP spid="7171" grpId="2" animBg="1"/>
      <p:bldP spid="7171" grpId="3" animBg="1"/>
      <p:bldP spid="7171" grpId="4" animBg="1"/>
      <p:bldP spid="7171" grpId="5" animBg="1"/>
      <p:bldP spid="7171" grpId="6" animBg="1"/>
      <p:bldP spid="7171" grpId="7" animBg="1"/>
      <p:bldP spid="7171" grpId="8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 flipH="1">
            <a:off x="395288" y="404813"/>
            <a:ext cx="8353425" cy="6048375"/>
          </a:xfrm>
          <a:prstGeom prst="line">
            <a:avLst/>
          </a:prstGeom>
          <a:noFill/>
          <a:ln w="101600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3358315">
            <a:off x="8154194" y="207169"/>
            <a:ext cx="755650" cy="719138"/>
          </a:xfrm>
          <a:prstGeom prst="plus">
            <a:avLst>
              <a:gd name="adj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31779261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75 0.86798 L -2.22222E-6 -4.16185E-6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79" y="-43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6775 L 2.77778E-7 1.38778E-1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97" y="-43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6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77 0.85734 L 3.88889E-6 -3.3526E-6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80" y="-42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6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6775 L 2.77778E-7 1.38778E-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97" y="-43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6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77 0.85734 L 3.88889E-6 -3.3526E-6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80" y="-42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56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6775 L 2.77778E-7 1.38778E-1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97" y="-43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56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77 0.85734 L 3.88889E-6 -3.3526E-6 " pathEditMode="relative" rAng="0" ptsTypes="AA">
                                      <p:cBhvr>
                                        <p:cTn id="28" dur="2000" spd="-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80" y="-42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56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993 0.85988 L 2.77778E-7 1.38778E-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97" y="-43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7" grpId="1" animBg="1"/>
      <p:bldP spid="6147" grpId="2" animBg="1"/>
      <p:bldP spid="6147" grpId="3" animBg="1"/>
      <p:bldP spid="6147" grpId="4" animBg="1"/>
      <p:bldP spid="6147" grpId="5" animBg="1"/>
      <p:bldP spid="6147" grpId="6" animBg="1"/>
      <p:bldP spid="6147" grpId="7" animBg="1"/>
      <p:bldP spid="6147" grpId="8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1403350" y="765175"/>
            <a:ext cx="6553200" cy="5616575"/>
          </a:xfrm>
          <a:prstGeom prst="ellipse">
            <a:avLst/>
          </a:prstGeom>
          <a:noFill/>
          <a:ln w="10160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211638" y="333375"/>
            <a:ext cx="935037" cy="863600"/>
          </a:xfrm>
          <a:prstGeom prst="star5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475232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1329E-6 C 0.19532 4.91329E-6 0.35452 0.18104 0.35452 0.40369 C 0.35452 0.62612 0.19532 0.80739 -2.5E-6 0.80739 C -0.19566 0.80739 -0.35434 0.62612 -0.35434 0.40369 C -0.35434 0.18104 -0.19566 4.91329E-6 -2.5E-6 4.91329E-6 Z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геометрические фигуры</a:t>
            </a:r>
            <a:endParaRPr lang="ru-RU" dirty="0"/>
          </a:p>
        </p:txBody>
      </p:sp>
      <p:pic>
        <p:nvPicPr>
          <p:cNvPr id="2050" name="Picture 2" descr="C:\Users\Ольга\Desktop\1 УРОК МАТЕМ\Scanned Documents\геометрия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20891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44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" name="Рисунок 3" descr="C:\Documents and Settings\Администратор\Рабочий стол\рабочая тетрадь по математике\1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2153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1428736"/>
            <a:ext cx="35719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3571876"/>
            <a:ext cx="35719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2500306"/>
            <a:ext cx="35719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1428736"/>
            <a:ext cx="35719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72330" y="2500306"/>
            <a:ext cx="35719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72330" y="3571876"/>
            <a:ext cx="35719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85918" y="2500306"/>
            <a:ext cx="35719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3571876"/>
            <a:ext cx="35719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72330" y="1428736"/>
            <a:ext cx="35719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13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а\Desktop\фотографии\(2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320479" cy="54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Королёв Сергей Павлович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9564640">
            <a:off x="3705225" y="2997200"/>
            <a:ext cx="2643188" cy="8572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3329849">
            <a:off x="6283325" y="238125"/>
            <a:ext cx="2120900" cy="3073400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3261664">
            <a:off x="5406232" y="2874169"/>
            <a:ext cx="642937" cy="18573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6858000" y="1785938"/>
            <a:ext cx="357188" cy="357187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3347127">
            <a:off x="4556919" y="1645444"/>
            <a:ext cx="642937" cy="18573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Блок-схема: извлечение 27"/>
          <p:cNvSpPr/>
          <p:nvPr/>
        </p:nvSpPr>
        <p:spPr>
          <a:xfrm rot="3387874">
            <a:off x="2790031" y="2672557"/>
            <a:ext cx="847725" cy="2205038"/>
          </a:xfrm>
          <a:prstGeom prst="flowChartExtract">
            <a:avLst/>
          </a:prstGeom>
          <a:solidFill>
            <a:srgbClr val="F871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9" name="Блок-схема: извлечение 28"/>
          <p:cNvSpPr/>
          <p:nvPr/>
        </p:nvSpPr>
        <p:spPr>
          <a:xfrm rot="3250134">
            <a:off x="3647281" y="3958432"/>
            <a:ext cx="847725" cy="2205038"/>
          </a:xfrm>
          <a:prstGeom prst="flowChartExtra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 rot="3194557">
            <a:off x="5185569" y="2756694"/>
            <a:ext cx="500063" cy="714375"/>
          </a:xfrm>
          <a:prstGeom prst="ellips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 rot="3302639">
            <a:off x="4400551" y="3338512"/>
            <a:ext cx="501650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19508380">
            <a:off x="6242050" y="2098675"/>
            <a:ext cx="500063" cy="5000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9508380">
            <a:off x="6297646" y="2062574"/>
            <a:ext cx="500063" cy="5000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282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1785926"/>
            <a:ext cx="5041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в</a:t>
            </a:r>
            <a:r>
              <a:rPr lang="ru-RU" sz="4800" b="1" dirty="0" smtClean="0">
                <a:solidFill>
                  <a:srgbClr val="002060"/>
                </a:solidFill>
              </a:rPr>
              <a:t>н</a:t>
            </a:r>
            <a:r>
              <a:rPr lang="ru-RU" sz="4800" b="1" dirty="0" smtClean="0">
                <a:solidFill>
                  <a:srgbClr val="7030A0"/>
                </a:solidFill>
              </a:rPr>
              <a:t>и</a:t>
            </a:r>
            <a:r>
              <a:rPr lang="ru-RU" sz="4800" b="1" dirty="0" smtClean="0">
                <a:solidFill>
                  <a:srgbClr val="ED411F"/>
                </a:solidFill>
              </a:rPr>
              <a:t>м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а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е</a:t>
            </a:r>
            <a:r>
              <a:rPr lang="ru-RU" sz="4800" b="1" dirty="0" smtClean="0">
                <a:solidFill>
                  <a:srgbClr val="7030A0"/>
                </a:solidFill>
              </a:rPr>
              <a:t>л</a:t>
            </a:r>
            <a:r>
              <a:rPr lang="ru-RU" sz="4800" b="1" dirty="0" smtClean="0">
                <a:solidFill>
                  <a:srgbClr val="C00000"/>
                </a:solidFill>
              </a:rPr>
              <a:t>ь</a:t>
            </a:r>
            <a:r>
              <a:rPr lang="ru-RU" sz="4800" b="1" dirty="0" smtClean="0">
                <a:solidFill>
                  <a:srgbClr val="006600"/>
                </a:solidFill>
              </a:rPr>
              <a:t>н</a:t>
            </a:r>
            <a:r>
              <a:rPr lang="ru-RU" sz="4800" b="1" dirty="0" smtClean="0">
                <a:solidFill>
                  <a:srgbClr val="002060"/>
                </a:solidFill>
              </a:rPr>
              <a:t>ы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620" y="2714620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6B3305"/>
                </a:solidFill>
              </a:rPr>
              <a:t>с</a:t>
            </a:r>
            <a:r>
              <a:rPr lang="ru-RU" sz="4800" b="1" dirty="0" smtClean="0">
                <a:solidFill>
                  <a:srgbClr val="C00000"/>
                </a:solidFill>
              </a:rPr>
              <a:t>т</a:t>
            </a:r>
            <a:r>
              <a:rPr lang="ru-RU" sz="4800" b="1" dirty="0" smtClean="0">
                <a:solidFill>
                  <a:srgbClr val="002060"/>
                </a:solidFill>
              </a:rPr>
              <a:t>а</a:t>
            </a:r>
            <a:r>
              <a:rPr lang="ru-RU" sz="4800" b="1" dirty="0" smtClean="0">
                <a:solidFill>
                  <a:srgbClr val="00B0F0"/>
                </a:solidFill>
              </a:rPr>
              <a:t>р</a:t>
            </a:r>
            <a:r>
              <a:rPr lang="ru-RU" sz="4800" b="1" dirty="0" smtClean="0">
                <a:solidFill>
                  <a:srgbClr val="00B050"/>
                </a:solidFill>
              </a:rPr>
              <a:t>а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т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е</a:t>
            </a:r>
            <a:r>
              <a:rPr lang="ru-RU" sz="4800" b="1" dirty="0" smtClean="0">
                <a:solidFill>
                  <a:srgbClr val="ED411F"/>
                </a:solidFill>
              </a:rPr>
              <a:t>л</a:t>
            </a:r>
            <a:r>
              <a:rPr lang="ru-RU" sz="4800" b="1" dirty="0" smtClean="0">
                <a:solidFill>
                  <a:srgbClr val="6B3305"/>
                </a:solidFill>
              </a:rPr>
              <a:t>ь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4800" b="1" dirty="0" smtClean="0">
                <a:solidFill>
                  <a:srgbClr val="FF0000"/>
                </a:solidFill>
              </a:rPr>
              <a:t>ы</a:t>
            </a:r>
            <a:r>
              <a:rPr lang="ru-RU" sz="4800" b="1" dirty="0" smtClean="0">
                <a:solidFill>
                  <a:srgbClr val="F47C18"/>
                </a:solidFill>
              </a:rPr>
              <a:t>м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3571876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4800" b="1" dirty="0" smtClean="0">
                <a:solidFill>
                  <a:srgbClr val="ED411F"/>
                </a:solidFill>
              </a:rPr>
              <a:t>к</a:t>
            </a:r>
            <a:r>
              <a:rPr lang="ru-RU" sz="4800" b="1" dirty="0" smtClean="0">
                <a:solidFill>
                  <a:srgbClr val="C00000"/>
                </a:solidFill>
              </a:rPr>
              <a:t>т</a:t>
            </a:r>
            <a:r>
              <a:rPr lang="ru-RU" sz="4800" b="1" dirty="0" smtClean="0">
                <a:solidFill>
                  <a:srgbClr val="00B050"/>
                </a:solidFill>
              </a:rPr>
              <a:t>и</a:t>
            </a:r>
            <a:r>
              <a:rPr lang="ru-RU" sz="4800" b="1" dirty="0" smtClean="0">
                <a:solidFill>
                  <a:srgbClr val="7030A0"/>
                </a:solidFill>
              </a:rPr>
              <a:t>в</a:t>
            </a:r>
            <a:r>
              <a:rPr lang="ru-RU" sz="4800" b="1" dirty="0" smtClean="0">
                <a:solidFill>
                  <a:srgbClr val="0070C0"/>
                </a:solidFill>
              </a:rPr>
              <a:t>н</a:t>
            </a:r>
            <a:r>
              <a:rPr lang="ru-RU" sz="4800" b="1" dirty="0" smtClean="0">
                <a:solidFill>
                  <a:schemeClr val="accent2"/>
                </a:solidFill>
              </a:rPr>
              <a:t>ы</a:t>
            </a:r>
            <a:r>
              <a:rPr lang="ru-RU" sz="4800" b="1" dirty="0" smtClean="0">
                <a:solidFill>
                  <a:srgbClr val="FF0000"/>
                </a:solidFill>
              </a:rPr>
              <a:t>м</a:t>
            </a:r>
            <a:r>
              <a:rPr lang="ru-RU" sz="4800" b="1" dirty="0" smtClean="0">
                <a:solidFill>
                  <a:srgbClr val="006600"/>
                </a:solidFill>
              </a:rPr>
              <a:t>и</a:t>
            </a:r>
            <a:endParaRPr lang="ru-RU" sz="4800" b="1" dirty="0">
              <a:solidFill>
                <a:srgbClr val="006600"/>
              </a:solidFill>
            </a:endParaRPr>
          </a:p>
        </p:txBody>
      </p:sp>
      <p:pic>
        <p:nvPicPr>
          <p:cNvPr id="5" name="Picture 2" descr="http://best-pictures.ru/animashki/knigi/knigi-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3286148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862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013" y="-103188"/>
            <a:ext cx="3565525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3125" y="714375"/>
            <a:ext cx="571500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75" y="714375"/>
            <a:ext cx="500063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86188" y="714375"/>
            <a:ext cx="500062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714375"/>
            <a:ext cx="500063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57813" y="714375"/>
            <a:ext cx="500062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43625" y="714375"/>
            <a:ext cx="500063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6" name="24-конечная звезда 15"/>
          <p:cNvSpPr/>
          <p:nvPr/>
        </p:nvSpPr>
        <p:spPr>
          <a:xfrm>
            <a:off x="2071688" y="1214438"/>
            <a:ext cx="785812" cy="714375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/>
              <a:t>Д</a:t>
            </a:r>
            <a:endParaRPr lang="ru-RU" sz="4000" b="1" dirty="0"/>
          </a:p>
        </p:txBody>
      </p:sp>
      <p:sp>
        <p:nvSpPr>
          <p:cNvPr id="17" name="24-конечная звезда 16"/>
          <p:cNvSpPr/>
          <p:nvPr/>
        </p:nvSpPr>
        <p:spPr>
          <a:xfrm>
            <a:off x="4429125" y="1214438"/>
            <a:ext cx="785813" cy="714375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/>
              <a:t>Л</a:t>
            </a:r>
            <a:endParaRPr lang="ru-RU" sz="4000" b="1" dirty="0"/>
          </a:p>
        </p:txBody>
      </p:sp>
      <p:sp>
        <p:nvSpPr>
          <p:cNvPr id="18" name="24-конечная звезда 17"/>
          <p:cNvSpPr/>
          <p:nvPr/>
        </p:nvSpPr>
        <p:spPr>
          <a:xfrm>
            <a:off x="5214938" y="1214438"/>
            <a:ext cx="785812" cy="714375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/>
              <a:t>Ц</a:t>
            </a:r>
            <a:endParaRPr lang="ru-RU" sz="4000" b="1" dirty="0"/>
          </a:p>
        </p:txBody>
      </p:sp>
      <p:sp>
        <p:nvSpPr>
          <p:cNvPr id="19" name="24-конечная звезда 18"/>
          <p:cNvSpPr/>
          <p:nvPr/>
        </p:nvSpPr>
        <p:spPr>
          <a:xfrm>
            <a:off x="6072188" y="1214438"/>
            <a:ext cx="785812" cy="714375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/>
              <a:t>О</a:t>
            </a:r>
            <a:endParaRPr lang="ru-RU" sz="4000" b="1" dirty="0"/>
          </a:p>
        </p:txBody>
      </p:sp>
      <p:sp>
        <p:nvSpPr>
          <p:cNvPr id="20" name="24-конечная звезда 19"/>
          <p:cNvSpPr/>
          <p:nvPr/>
        </p:nvSpPr>
        <p:spPr>
          <a:xfrm>
            <a:off x="2857500" y="1214438"/>
            <a:ext cx="785813" cy="714375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/>
              <a:t>М</a:t>
            </a:r>
            <a:endParaRPr lang="ru-RU" sz="4000" b="1" dirty="0"/>
          </a:p>
        </p:txBody>
      </p:sp>
      <p:sp>
        <p:nvSpPr>
          <p:cNvPr id="21" name="24-конечная звезда 20"/>
          <p:cNvSpPr/>
          <p:nvPr/>
        </p:nvSpPr>
        <p:spPr>
          <a:xfrm>
            <a:off x="3643313" y="1214438"/>
            <a:ext cx="785812" cy="714375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/>
              <a:t>Ы</a:t>
            </a:r>
            <a:endParaRPr lang="ru-RU" sz="4000" b="1" dirty="0"/>
          </a:p>
        </p:txBody>
      </p:sp>
      <p:sp>
        <p:nvSpPr>
          <p:cNvPr id="22" name="24-конечная звезда 21"/>
          <p:cNvSpPr/>
          <p:nvPr/>
        </p:nvSpPr>
        <p:spPr>
          <a:xfrm>
            <a:off x="928688" y="5500688"/>
            <a:ext cx="928687" cy="928687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/>
          </a:p>
        </p:txBody>
      </p:sp>
      <p:sp>
        <p:nvSpPr>
          <p:cNvPr id="23" name="24-конечная звезда 22"/>
          <p:cNvSpPr/>
          <p:nvPr/>
        </p:nvSpPr>
        <p:spPr>
          <a:xfrm>
            <a:off x="5429250" y="5715000"/>
            <a:ext cx="928688" cy="928688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/>
          </a:p>
        </p:txBody>
      </p:sp>
      <p:sp>
        <p:nvSpPr>
          <p:cNvPr id="24" name="24-конечная звезда 23"/>
          <p:cNvSpPr/>
          <p:nvPr/>
        </p:nvSpPr>
        <p:spPr>
          <a:xfrm>
            <a:off x="6500813" y="5643563"/>
            <a:ext cx="928687" cy="928687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/>
          </a:p>
        </p:txBody>
      </p:sp>
      <p:sp>
        <p:nvSpPr>
          <p:cNvPr id="25" name="24-конечная звезда 24"/>
          <p:cNvSpPr/>
          <p:nvPr/>
        </p:nvSpPr>
        <p:spPr>
          <a:xfrm>
            <a:off x="7643813" y="5500688"/>
            <a:ext cx="928687" cy="928687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/>
          </a:p>
        </p:txBody>
      </p:sp>
      <p:sp>
        <p:nvSpPr>
          <p:cNvPr id="26" name="24-конечная звезда 25"/>
          <p:cNvSpPr/>
          <p:nvPr/>
        </p:nvSpPr>
        <p:spPr>
          <a:xfrm>
            <a:off x="2071688" y="5715000"/>
            <a:ext cx="928687" cy="928688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/>
          </a:p>
        </p:txBody>
      </p:sp>
      <p:sp>
        <p:nvSpPr>
          <p:cNvPr id="27" name="24-конечная звезда 26"/>
          <p:cNvSpPr/>
          <p:nvPr/>
        </p:nvSpPr>
        <p:spPr>
          <a:xfrm>
            <a:off x="3214688" y="5786438"/>
            <a:ext cx="928687" cy="928687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/>
          </a:p>
        </p:txBody>
      </p:sp>
      <p:sp>
        <p:nvSpPr>
          <p:cNvPr id="28" name="24-конечная звезда 27"/>
          <p:cNvSpPr/>
          <p:nvPr/>
        </p:nvSpPr>
        <p:spPr>
          <a:xfrm>
            <a:off x="4357688" y="5786438"/>
            <a:ext cx="928687" cy="928687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/>
          </a:p>
        </p:txBody>
      </p:sp>
      <p:pic>
        <p:nvPicPr>
          <p:cNvPr id="29" name="Прямоугольник 2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3350" y="2371725"/>
            <a:ext cx="9575800" cy="2790825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</p:pic>
      <p:pic>
        <p:nvPicPr>
          <p:cNvPr id="31" name="Прямоугольник 3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0150" y="2371725"/>
            <a:ext cx="1298575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Прямоугольник 3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63" y="5297488"/>
            <a:ext cx="1493837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Прямоугольник 3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5313" y="3230563"/>
            <a:ext cx="1298575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Прямоугольник 3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288" y="5516563"/>
            <a:ext cx="1450975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Прямоугольник 3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8288" y="5516563"/>
            <a:ext cx="1450975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Прямоугольник 3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5313" y="4011613"/>
            <a:ext cx="12985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Прямоугольник 3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25" y="3157538"/>
            <a:ext cx="1298575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Прямоугольник 3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0525" y="3157538"/>
            <a:ext cx="1298575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Прямоугольник 38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5138" y="5583238"/>
            <a:ext cx="1395412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Прямоугольник 39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25" y="4011613"/>
            <a:ext cx="12985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Прямоугольник 40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0525" y="4011613"/>
            <a:ext cx="12985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Прямоугольник 41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4463" y="5516563"/>
            <a:ext cx="1408112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Прямоугольник 42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1263" y="5443538"/>
            <a:ext cx="1420812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Прямоугольник 43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4413" y="5297488"/>
            <a:ext cx="15906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691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346" y="2033851"/>
            <a:ext cx="37444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Я </a:t>
            </a:r>
            <a:r>
              <a:rPr lang="ru-RU" sz="6600" b="1" dirty="0" smtClean="0">
                <a:solidFill>
                  <a:srgbClr val="FF0000"/>
                </a:solidFill>
              </a:rPr>
              <a:t>сегодня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21696" y="1295188"/>
            <a:ext cx="54223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у</a:t>
            </a:r>
            <a:r>
              <a:rPr lang="ru-RU" sz="5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знал(а)…</a:t>
            </a:r>
          </a:p>
          <a:p>
            <a:pPr algn="ctr"/>
            <a:r>
              <a:rPr lang="ru-RU" sz="5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з</a:t>
            </a:r>
            <a:r>
              <a:rPr lang="ru-RU" sz="5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апомнил(а)…</a:t>
            </a:r>
          </a:p>
          <a:p>
            <a:pPr algn="ctr"/>
            <a:r>
              <a:rPr lang="ru-RU" sz="5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5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овторил(а)…</a:t>
            </a:r>
            <a:endParaRPr lang="ru-RU" sz="54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ru-RU" sz="5400" b="1" dirty="0" smtClean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marL="285750" indent="-28575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67544" y="3789040"/>
            <a:ext cx="8280920" cy="2383160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C00000"/>
                </a:solidFill>
              </a:rPr>
              <a:t>Мне понравилось на уроке…</a:t>
            </a:r>
            <a:endParaRPr lang="ru-RU" sz="6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1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каких геометрических фигур состоит ракета?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9564640">
            <a:off x="3705225" y="2997200"/>
            <a:ext cx="2643188" cy="8572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3329849">
            <a:off x="6283325" y="238125"/>
            <a:ext cx="2120900" cy="3073400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3261664">
            <a:off x="5406232" y="2874169"/>
            <a:ext cx="642937" cy="18573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6858000" y="1785938"/>
            <a:ext cx="357188" cy="357187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3347127">
            <a:off x="4556919" y="1645444"/>
            <a:ext cx="642937" cy="18573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Блок-схема: извлечение 27"/>
          <p:cNvSpPr/>
          <p:nvPr/>
        </p:nvSpPr>
        <p:spPr>
          <a:xfrm rot="3387874">
            <a:off x="2790031" y="2672557"/>
            <a:ext cx="847725" cy="2205038"/>
          </a:xfrm>
          <a:prstGeom prst="flowChartExtract">
            <a:avLst/>
          </a:prstGeom>
          <a:solidFill>
            <a:srgbClr val="F871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9" name="Блок-схема: извлечение 28"/>
          <p:cNvSpPr/>
          <p:nvPr/>
        </p:nvSpPr>
        <p:spPr>
          <a:xfrm rot="3250134">
            <a:off x="3647281" y="3958432"/>
            <a:ext cx="847725" cy="2205038"/>
          </a:xfrm>
          <a:prstGeom prst="flowChartExtra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 rot="3194557">
            <a:off x="5185569" y="2756694"/>
            <a:ext cx="500063" cy="714375"/>
          </a:xfrm>
          <a:prstGeom prst="ellips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 rot="3302639">
            <a:off x="4400551" y="3338512"/>
            <a:ext cx="501650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19508380">
            <a:off x="6242050" y="2098675"/>
            <a:ext cx="500063" cy="5000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42119 0.04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2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26621 C 0.00105 0.19468 0.00469 0.14398 0.00834 0.14398 C 0.01198 0.14398 0.01528 0.19468 0.01632 0.26621 C 0.01789 0.19468 0.02101 0.14398 0.02483 0.14398 C 0.02848 0.14398 0.0316 0.19468 0.03264 0.26621 C 0.03421 0.19468 0.0375 0.14398 0.04115 0.14398 C 0.0448 0.14398 0.04862 0.19468 0.04948 0.26621 C 0.0507 0.19468 0.05382 0.14398 0.05816 0.14398 C 0.06129 0.14398 0.06494 0.19468 0.06598 0.26621 C 0.06702 0.19468 0.07066 0.14398 0.07448 0.14398 C 0.07813 0.14398 0.08125 0.19468 0.08247 0.26621 C 0.08403 0.19468 0.08716 0.14398 0.0908 0.14398 C 0.09445 0.14398 0.09775 0.19468 0.09931 0.26621 C 0.10035 0.19468 0.10348 0.14398 0.10712 0.14398 C 0.11094 0.14398 0.11459 0.19468 0.11563 0.26621 C 0.11667 0.19468 0.11997 0.14398 0.12414 0.14398 C 0.12778 0.14398 0.13091 0.19468 0.13212 0.26621 " pathEditMode="relative" rAng="0" ptsTypes="fffffffffffffffff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6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31233 -0.23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11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204 L 0.02031 0.07893 C 0.02257 0.09884 0.03194 0.11898 0.04496 0.13449 C 0.06042 0.15208 0.07639 0.16018 0.09149 0.15949 L 0.16111 0.1625 " pathEditMode="relative" rAng="2433354" ptsTypes="FffFF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11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-0.00886 0.01088 -0.0165 0.02176 -0.02934 0.03217 C -0.04184 0.04282 -0.05816 0.0537 -0.07413 0.06435 C -0.08924 0.07546 -0.10382 0.08217 -0.11875 0.09004 C -0.13368 0.09676 -0.14896 0.10416 -0.16268 0.10787 C -0.17639 0.11111 -0.18872 0.11157 -0.19844 0.10972 C -0.20816 0.1081 -0.21528 0.1037 -0.22031 0.09838 C -0.22466 0.09282 -0.22761 0.08565 -0.22709 0.07754 C -0.22691 0.06898 -0.22292 0.05879 -0.21476 0.04768 C -0.20764 0.03727 -0.19775 0.02569 -0.18455 0.01435 C -0.17327 0.00463 -0.15625 -0.00648 -0.14236 -0.01528 C -0.12865 -0.02431 -0.11181 -0.0331 -0.09688 -0.0382 C -0.08368 -0.04306 -0.0717 -0.04398 -0.06459 -0.03912 C -0.05886 -0.03449 -0.06094 -0.02454 -0.06806 -0.01459 C -0.0757 -0.00486 -0.0882 0.00578 -0.10434 0.01597 C -0.12066 0.02592 -0.13629 0.03426 -0.14983 0.03889 C -0.16354 0.04352 -0.16545 0.04514 -0.18594 0.04305 C -0.20712 0.04328 -0.20591 0.02963 -0.2092 0.02315 C -0.21146 0.01759 -0.20764 0.00879 -0.20486 -0.0007 C -0.20104 -0.01111 -0.19167 -0.02361 -0.18386 -0.03357 C -0.175 -0.04422 -0.16268 -0.05347 -0.14341 -0.06783 C -0.12379 -0.08125 -0.11424 -0.08704 -0.09844 -0.0963 C -0.08403 -0.10486 -0.06841 -0.11412 -0.05347 -0.12292 " pathEditMode="relative" rAng="3960263" ptsTypes="fffffffffffffffffffffff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9 -0.09491 L 0.09479 -0.07454 L 0.0783 -0.06088 L 0.0875 -0.04051 L 0.07101 -0.02662 L 0.08056 -0.00672 L 0.06389 0.00717 L 0.07327 0.02731 L 0.05712 0.04143 L 0.0665 0.06157 L 0.04983 0.07546 L 0.05938 0.0956 L 0.04288 0.10926 L 0.05243 0.13009 L 0.03577 0.14352 " pathEditMode="relative" rAng="3489951" ptsTypes="FFFFFFFFFFF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1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28368 -0.2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10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787 C -0.00347 -0.01458 -0.01545 -0.02129 -0.01962 -0.02129 C -0.04618 -0.02129 -0.07344 0.08473 -0.07344 0.19098 C -0.07344 0.13727 -0.08715 0.08473 -0.1 0.08473 C -0.11354 0.08473 -0.12656 0.1382 -0.12656 0.19098 C -0.12656 0.16459 -0.13333 0.13727 -0.14011 0.13727 C -0.14688 0.13727 -0.15382 0.16366 -0.15382 0.19098 C -0.15382 0.17732 -0.15712 0.16459 -0.16059 0.16459 C -0.16406 0.16459 -0.16736 0.17801 -0.16736 0.19098 C -0.16736 0.18403 -0.1691 0.17732 -0.17083 0.17732 C -0.1717 0.17732 -0.17413 0.18403 -0.17413 0.19098 C -0.17413 0.1875 -0.17517 0.18403 -0.17604 0.18403 C -0.17604 0.1831 -0.17778 0.1875 -0.17778 0.19098 C -0.17778 0.18912 -0.17778 0.1875 -0.17865 0.1875 C -0.17865 0.18843 -0.17951 0.18912 -0.17951 0.19098 C -0.17951 0.19005 -0.17951 0.18912 -0.17951 0.18843 C -0.18038 0.18843 -0.18038 0.18912 -0.18038 0.19005 C -0.18125 0.19005 -0.18125 0.18912 -0.18125 0.18843 C -0.18212 0.18843 -0.18212 0.18912 -0.18212 0.19005 " pathEditMode="relative" rAng="0" ptsTypes="fffffffffffffffffff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9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4.44444E-6 -0.16088 C -4.44444E-6 -0.23311 0.03907 -0.32153 0.07084 -0.32153 L 0.14184 -0.32153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61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37 -0.04097 C -0.12935 -0.03472 -0.1783 -0.01875 -0.1783 -0.00602 C -0.1783 0.00556 -0.13039 0.01412 -0.06632 0.01412 C -0.00243 0.01412 0.05157 0.00556 0.05157 -0.00602 C 0.05157 -0.01875 -0.00435 -0.02199 -0.06841 -0.01342 C -0.13143 -0.00393 -0.1783 0.01204 -0.1783 0.02361 C -0.1783 0.03542 -0.12935 0.04491 -0.06632 0.04491 C -0.00243 0.04491 0.05157 0.03542 0.05157 0.02361 C 0.05157 0.01204 -0.00435 0.0088 -0.06737 0.01736 C -0.13143 0.02593 -0.1783 0.04167 -0.1783 0.05347 C -0.1783 0.0662 -0.12935 0.0757 -0.06546 0.0757 C -0.00243 0.0757 0.05157 0.0662 0.05157 0.05347 C 0.05157 0.04283 -0.00435 0.03958 -0.06737 0.04699 C -0.13039 0.05556 -0.1783 0.07245 -0.1783 0.08426 C -0.1783 0.09583 -0.1283 0.10556 -0.06546 0.10556 C -0.00035 0.10556 0.05157 0.09583 0.05157 0.08426 C 0.05157 0.07245 -0.0033 0.06945 -0.06632 0.07778 C -0.12935 0.08634 -0.1783 0.10232 -0.1783 0.11389 C -0.1783 0.12662 -0.1283 0.13519 -0.06441 0.13519 C -0.00035 0.13519 0.05157 0.1257 0.05157 0.11389 C 0.05157 0.10232 -0.0033 0.09908 -0.06632 0.10764 C -0.12935 0.11597 -0.1783 0.1331 -0.1783 0.14375 C -0.1783 0.15556 -0.12744 0.16482 -0.06441 0.16482 C -0.00035 0.16482 0.05157 0.15556 0.05157 0.14375 C 0.05157 0.1331 -0.00243 0.12986 -0.06632 0.1375 C -0.12935 0.14583 -0.1783 0.16273 -0.1783 0.17454 C -0.1783 0.18519 -0.12744 0.1956 -0.06337 0.1956 C 0.0007 0.1956 0.05157 0.18634 0.05157 0.17454 C 0.05157 0.16273 -0.00243 0.15972 -0.06546 0.16829 C -0.1283 0.17662 -0.17935 0.19259 -0.1783 0.2044 C -0.17744 0.21597 -0.12744 0.22454 -0.06337 0.22454 C 0.0007 0.22454 0.05157 0.21482 0.05157 0.20324 C 0.05157 0.19259 -0.00035 0.18935 -0.06337 0.19908 " pathEditMode="relative" rAng="0" ptsTypes="fffffffffffffffffffffffffffffffff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6" grpId="0" animBg="1"/>
      <p:bldP spid="22" grpId="0" animBg="1"/>
      <p:bldP spid="19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2060575"/>
            <a:ext cx="7729537" cy="4392613"/>
            <a:chOff x="703" y="1298"/>
            <a:chExt cx="4869" cy="2767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4785" y="2024"/>
              <a:ext cx="65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ru-RU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-2</a:t>
              </a:r>
              <a:r>
                <a:rPr lang="ru-RU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4830" y="2840"/>
              <a:ext cx="70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ru-RU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-1</a:t>
              </a:r>
              <a:r>
                <a:rPr lang="ru-RU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1078" y="1298"/>
              <a:ext cx="702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ru-RU" sz="4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+</a:t>
              </a:r>
              <a:r>
                <a:rPr lang="ru-RU" sz="4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ru-RU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703" y="1434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54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3934" y="1479"/>
              <a:ext cx="515" cy="5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1780" y="1434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5057" y="3475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4377" y="2478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3969" y="3566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2857" y="1434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2880" y="3566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54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4964" y="1479"/>
              <a:ext cx="515" cy="5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4308" y="1298"/>
              <a:ext cx="703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ru-RU" sz="4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-</a:t>
              </a:r>
              <a:r>
                <a:rPr lang="ru-RU" sz="4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ru-RU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3232" y="1298"/>
              <a:ext cx="702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ru-RU" sz="4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-</a:t>
              </a:r>
              <a:r>
                <a:rPr lang="ru-RU" sz="4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r>
                <a:rPr lang="ru-RU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1218" y="1706"/>
              <a:ext cx="562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2295" y="1706"/>
              <a:ext cx="562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2155" y="1298"/>
              <a:ext cx="702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ru-RU" sz="4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+</a:t>
              </a:r>
              <a:r>
                <a:rPr lang="ru-RU" sz="4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ru-RU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3334" y="3339"/>
              <a:ext cx="703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ru-RU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+2</a:t>
              </a:r>
              <a:r>
                <a:rPr lang="ru-RU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>
              <a:off x="4740" y="2976"/>
              <a:ext cx="544" cy="4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 flipH="1">
              <a:off x="4694" y="1979"/>
              <a:ext cx="551" cy="4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>
              <a:off x="4449" y="1706"/>
              <a:ext cx="51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>
              <a:off x="3372" y="1706"/>
              <a:ext cx="562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 flipH="1">
              <a:off x="3379" y="3793"/>
              <a:ext cx="609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 flipH="1">
              <a:off x="4468" y="3748"/>
              <a:ext cx="562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4422" y="3339"/>
              <a:ext cx="703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ru-RU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+2</a:t>
              </a:r>
              <a:r>
                <a:rPr lang="ru-RU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</p:grpSp>
      <p:sp>
        <p:nvSpPr>
          <p:cNvPr id="4125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86800" cy="2057400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теперь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посчитаем!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2843213" y="2276475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8</a:t>
            </a:r>
            <a:endParaRPr lang="ru-RU" sz="4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4427538" y="2276475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4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6227763" y="2276475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4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7956550" y="2349500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4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6948488" y="3933825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4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7885113" y="5516563"/>
            <a:ext cx="971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4</a:t>
            </a:r>
            <a:endParaRPr lang="ru-RU" sz="4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6300788" y="5661025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</a:t>
            </a:r>
            <a:endParaRPr lang="ru-RU" sz="4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/>
      <p:bldP spid="4128" grpId="0"/>
      <p:bldP spid="4129" grpId="0"/>
      <p:bldP spid="4130" grpId="0"/>
      <p:bldP spid="4131" grpId="0"/>
      <p:bldP spid="4132" grpId="0"/>
      <p:bldP spid="4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0000" b="1" dirty="0" smtClean="0"/>
              <a:t>10,6,9,4,5,8,7,</a:t>
            </a:r>
          </a:p>
          <a:p>
            <a:pPr marL="0" indent="0">
              <a:buNone/>
            </a:pPr>
            <a:r>
              <a:rPr lang="ru-RU" sz="10000" b="1" dirty="0" smtClean="0"/>
              <a:t>3,2</a:t>
            </a:r>
            <a:endParaRPr lang="ru-RU" sz="10000" b="1" dirty="0"/>
          </a:p>
        </p:txBody>
      </p:sp>
    </p:spTree>
    <p:extLst>
      <p:ext uri="{BB962C8B-B14F-4D97-AF65-F5344CB8AC3E}">
        <p14:creationId xmlns:p14="http://schemas.microsoft.com/office/powerpoint/2010/main" xmlns="" val="3013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728" y="1500174"/>
            <a:ext cx="6264696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858016" y="857232"/>
            <a:ext cx="1814885" cy="1422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768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1" name="Picture 3" descr="F:\картинки1\14e453d9b9d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46" y="-285776"/>
            <a:ext cx="2400300" cy="24003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71670" y="928670"/>
            <a:ext cx="61786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Раз, два, три, четыре, пять….</a:t>
            </a:r>
          </a:p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Вышли зайцы погулять.</a:t>
            </a:r>
          </a:p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Двое зайцев потерялись.</a:t>
            </a:r>
          </a:p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Сколько до дому добрались?</a:t>
            </a:r>
            <a:endParaRPr lang="ru-RU" sz="3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3570" y="3571876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entury" pitchFamily="18" charset="0"/>
              </a:rPr>
              <a:t>3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5" name="Picture 7" descr="зайчик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4857760"/>
            <a:ext cx="1428760" cy="1654177"/>
          </a:xfrm>
          <a:prstGeom prst="rect">
            <a:avLst/>
          </a:prstGeom>
          <a:noFill/>
        </p:spPr>
      </p:pic>
      <p:pic>
        <p:nvPicPr>
          <p:cNvPr id="16" name="Picture 7" descr="зайчик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480" y="4714884"/>
            <a:ext cx="1500198" cy="1797053"/>
          </a:xfrm>
          <a:prstGeom prst="rect">
            <a:avLst/>
          </a:prstGeom>
          <a:noFill/>
        </p:spPr>
      </p:pic>
      <p:pic>
        <p:nvPicPr>
          <p:cNvPr id="17" name="Picture 7" descr="зайчик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4357694"/>
            <a:ext cx="1643074" cy="2225681"/>
          </a:xfrm>
          <a:prstGeom prst="rect">
            <a:avLst/>
          </a:prstGeom>
          <a:noFill/>
        </p:spPr>
      </p:pic>
      <p:pic>
        <p:nvPicPr>
          <p:cNvPr id="18" name="Picture 11" descr="заяц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57950" y="4643446"/>
            <a:ext cx="1325564" cy="1868490"/>
          </a:xfrm>
          <a:prstGeom prst="rect">
            <a:avLst/>
          </a:prstGeom>
          <a:noFill/>
        </p:spPr>
      </p:pic>
      <p:pic>
        <p:nvPicPr>
          <p:cNvPr id="19" name="Picture 11" descr="заяц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15206" y="4357694"/>
            <a:ext cx="1682754" cy="2225680"/>
          </a:xfrm>
          <a:prstGeom prst="rect">
            <a:avLst/>
          </a:prstGeom>
          <a:noFill/>
        </p:spPr>
      </p:pic>
      <p:pic>
        <p:nvPicPr>
          <p:cNvPr id="2050" name="Picture 2" descr="F:\картинки1\a2b16efda4be.png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5046681"/>
            <a:ext cx="8643998" cy="18113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0" y="214290"/>
            <a:ext cx="6357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«Четыре  сыроежки,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          два рыжика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и груздь.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Собрала грибов я много,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А подсчитать боюсь!» </a:t>
            </a:r>
          </a:p>
        </p:txBody>
      </p:sp>
      <p:pic>
        <p:nvPicPr>
          <p:cNvPr id="5" name="Рисунок 4" descr="02334654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0"/>
            <a:ext cx="411068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52" y="3571876"/>
            <a:ext cx="242886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78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F000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573</TotalTime>
  <Words>345</Words>
  <Application>Microsoft Office PowerPoint</Application>
  <PresentationFormat>Экран (4:3)</PresentationFormat>
  <Paragraphs>133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Урок математики 1 класс  </vt:lpstr>
      <vt:lpstr>Слайд 2</vt:lpstr>
      <vt:lpstr>Слайд 3</vt:lpstr>
      <vt:lpstr>Из каких геометрических фигур состоит ракета? </vt:lpstr>
      <vt:lpstr>А теперь посчитаем! </vt:lpstr>
      <vt:lpstr>Слайд 6</vt:lpstr>
      <vt:lpstr>Слайд 7</vt:lpstr>
      <vt:lpstr>Слайд 8</vt:lpstr>
      <vt:lpstr>Слайд 9</vt:lpstr>
      <vt:lpstr>Слайд 10</vt:lpstr>
      <vt:lpstr>Слайд 11</vt:lpstr>
      <vt:lpstr> Задачи на увеличение (уменьшение) на несколько единиц </vt:lpstr>
      <vt:lpstr>Слайд 13</vt:lpstr>
      <vt:lpstr>Слайд 14</vt:lpstr>
      <vt:lpstr>Слайд 15</vt:lpstr>
      <vt:lpstr>1 в.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Назовите геометрические фигуры</vt:lpstr>
      <vt:lpstr>Слайд 27</vt:lpstr>
      <vt:lpstr>Королёв Сергей Павлович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Учитель</cp:lastModifiedBy>
  <cp:revision>52</cp:revision>
  <dcterms:created xsi:type="dcterms:W3CDTF">2015-11-22T20:23:14Z</dcterms:created>
  <dcterms:modified xsi:type="dcterms:W3CDTF">2015-11-27T12:48:32Z</dcterms:modified>
</cp:coreProperties>
</file>