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sldIdLst>
    <p:sldId id="256" r:id="rId4"/>
    <p:sldId id="257" r:id="rId5"/>
    <p:sldId id="258" r:id="rId6"/>
    <p:sldId id="259" r:id="rId7"/>
    <p:sldId id="265" r:id="rId8"/>
    <p:sldId id="260" r:id="rId9"/>
    <p:sldId id="275" r:id="rId10"/>
    <p:sldId id="276" r:id="rId11"/>
    <p:sldId id="267" r:id="rId12"/>
    <p:sldId id="261" r:id="rId13"/>
    <p:sldId id="270" r:id="rId14"/>
    <p:sldId id="272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799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26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437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2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20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22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69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6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40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616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60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0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22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424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46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3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0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063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116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228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2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64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08.10.2013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7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математики в 3б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Учитель Тимофеева Ирина Валентиновна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b="1" dirty="0" smtClean="0"/>
              <a:t>Алгоритм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b="1" dirty="0" smtClean="0"/>
              <a:t>1. измерить длину прямоугольника</a:t>
            </a:r>
          </a:p>
          <a:p>
            <a:r>
              <a:rPr lang="ru-RU" sz="3600" b="1" dirty="0" smtClean="0"/>
              <a:t>2. измерить ширину прямоугольника</a:t>
            </a:r>
          </a:p>
          <a:p>
            <a:r>
              <a:rPr lang="ru-RU" sz="3600" b="1" dirty="0" smtClean="0"/>
              <a:t>3. умножить длину на ширину</a:t>
            </a:r>
          </a:p>
          <a:p>
            <a:r>
              <a:rPr lang="ru-RU" sz="3600" b="1" dirty="0" smtClean="0"/>
              <a:t>4. записать решение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897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b="1" dirty="0" smtClean="0"/>
              <a:t>Правильное решение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en-US" sz="6600" dirty="0" smtClean="0"/>
              <a:t>S</a:t>
            </a:r>
            <a:r>
              <a:rPr lang="ru-RU" b="1" dirty="0" smtClean="0"/>
              <a:t>1</a:t>
            </a:r>
            <a:r>
              <a:rPr lang="ru-RU" dirty="0" smtClean="0"/>
              <a:t> </a:t>
            </a:r>
            <a:r>
              <a:rPr lang="ru-RU" sz="6600" dirty="0" smtClean="0"/>
              <a:t>= 6х7=42 </a:t>
            </a:r>
            <a:r>
              <a:rPr lang="ru-RU" sz="6600" smtClean="0"/>
              <a:t>(см)</a:t>
            </a:r>
            <a:endParaRPr lang="en-US" sz="6600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6600" dirty="0" smtClean="0"/>
              <a:t>S</a:t>
            </a:r>
            <a:r>
              <a:rPr lang="ru-RU" b="1" dirty="0" smtClean="0"/>
              <a:t>2</a:t>
            </a:r>
            <a:r>
              <a:rPr lang="ru-RU" dirty="0" smtClean="0"/>
              <a:t> </a:t>
            </a:r>
            <a:r>
              <a:rPr lang="ru-RU" sz="6600" dirty="0" smtClean="0"/>
              <a:t>= 5х8=40 (см)</a:t>
            </a:r>
            <a:endParaRPr lang="en-US" sz="6600" dirty="0" smtClean="0"/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6600" dirty="0" smtClean="0"/>
              <a:t>S</a:t>
            </a:r>
            <a:r>
              <a:rPr lang="ru-RU" b="1" dirty="0" smtClean="0"/>
              <a:t>3 </a:t>
            </a:r>
            <a:r>
              <a:rPr lang="ru-RU" sz="6600" dirty="0" smtClean="0"/>
              <a:t>= 9х4=36 (см)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99327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648072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9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0" name="Picture 6" descr="https://docs.google.com/viewer?url=http%3A%2F%2Fnsportal.ru%2Fsites%2Fdefault%2Ffiles%2F2013%2F1%2Fmatematika.ppt&amp;docid=c8c85c5b766f44155f5586e596d2dbcd&amp;a=bi&amp;pagenumber=22&amp;w=5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391" y="620688"/>
            <a:ext cx="7274025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22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/>
              <a:t>Устный счет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 7х4 =      </a:t>
            </a:r>
            <a:r>
              <a:rPr lang="ru-RU" b="1" dirty="0" smtClean="0">
                <a:solidFill>
                  <a:srgbClr val="FF0000"/>
                </a:solidFill>
              </a:rPr>
              <a:t>а                      </a:t>
            </a:r>
            <a:r>
              <a:rPr lang="ru-RU" b="1" dirty="0" smtClean="0"/>
              <a:t>2х9 =      </a:t>
            </a:r>
            <a:r>
              <a:rPr lang="ru-RU" b="1" dirty="0" smtClean="0">
                <a:solidFill>
                  <a:srgbClr val="FF0000"/>
                </a:solidFill>
              </a:rPr>
              <a:t>щ  </a:t>
            </a:r>
            <a:r>
              <a:rPr lang="ru-RU" b="1" dirty="0" smtClean="0"/>
              <a:t>                  </a:t>
            </a:r>
          </a:p>
          <a:p>
            <a:pPr marL="0" indent="0">
              <a:buNone/>
            </a:pPr>
            <a:r>
              <a:rPr lang="ru-RU" b="1" dirty="0" smtClean="0"/>
              <a:t>        5х6 =     </a:t>
            </a:r>
            <a:r>
              <a:rPr lang="ru-RU" b="1" dirty="0" smtClean="0">
                <a:solidFill>
                  <a:srgbClr val="FF0000"/>
                </a:solidFill>
              </a:rPr>
              <a:t> д                      </a:t>
            </a:r>
            <a:r>
              <a:rPr lang="ru-RU" b="1" dirty="0" smtClean="0"/>
              <a:t>6х7 =      </a:t>
            </a:r>
            <a:r>
              <a:rPr lang="ru-RU" b="1" dirty="0" smtClean="0">
                <a:solidFill>
                  <a:srgbClr val="FF0000"/>
                </a:solidFill>
              </a:rPr>
              <a:t>ь </a:t>
            </a:r>
          </a:p>
          <a:p>
            <a:pPr marL="0" indent="0">
              <a:buNone/>
            </a:pPr>
            <a:r>
              <a:rPr lang="ru-RU" b="1" dirty="0" smtClean="0"/>
              <a:t>        12:3=      </a:t>
            </a:r>
            <a:r>
              <a:rPr lang="ru-RU" b="1" dirty="0" smtClean="0">
                <a:solidFill>
                  <a:srgbClr val="FF0000"/>
                </a:solidFill>
              </a:rPr>
              <a:t>л</a:t>
            </a:r>
            <a:r>
              <a:rPr lang="ru-RU" b="1" dirty="0" smtClean="0"/>
              <a:t>                      27:3=     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</a:p>
          <a:p>
            <a:pPr marL="0" indent="0">
              <a:buNone/>
            </a:pPr>
            <a:r>
              <a:rPr lang="ru-RU" b="1" dirty="0" smtClean="0"/>
              <a:t>        15:5=      </a:t>
            </a:r>
            <a:r>
              <a:rPr lang="ru-RU" b="1" dirty="0" smtClean="0">
                <a:solidFill>
                  <a:srgbClr val="FF0000"/>
                </a:solidFill>
              </a:rPr>
              <a:t>п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352733"/>
              </p:ext>
            </p:extLst>
          </p:nvPr>
        </p:nvGraphicFramePr>
        <p:xfrm>
          <a:off x="1331640" y="4437112"/>
          <a:ext cx="6168008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144"/>
                <a:gridCol w="881144"/>
                <a:gridCol w="881144"/>
                <a:gridCol w="881144"/>
                <a:gridCol w="881144"/>
                <a:gridCol w="881144"/>
                <a:gridCol w="881144"/>
              </a:tblGrid>
              <a:tr h="62354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18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28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42</a:t>
                      </a:r>
                      <a:endParaRPr lang="ru-RU" sz="2400" dirty="0"/>
                    </a:p>
                  </a:txBody>
                  <a:tcPr/>
                </a:tc>
              </a:tr>
              <a:tr h="60059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97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b="1" dirty="0" smtClean="0"/>
              <a:t>Тема урока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5400" b="1" dirty="0" smtClean="0"/>
              <a:t>              ПЛОЩАДЬ</a:t>
            </a:r>
          </a:p>
          <a:p>
            <a:pPr marL="0" indent="0">
              <a:buNone/>
            </a:pPr>
            <a:r>
              <a:rPr lang="ru-RU" sz="5400" b="1" dirty="0"/>
              <a:t> </a:t>
            </a:r>
            <a:r>
              <a:rPr lang="ru-RU" sz="5400" b="1" dirty="0" smtClean="0"/>
              <a:t>      ПРЯМОУГОЛЬНИКА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313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b="1" dirty="0" smtClean="0"/>
              <a:t>Цель урока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ru-RU" sz="3600" b="1" dirty="0" smtClean="0"/>
              <a:t>УЗНАТЬ БОЛЕЕ УДОБНЫЙ СПОСОБ 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НАХОЖДЕНИЯ ПЛОЩАДИ ФИГУР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26815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4" name="Rectangle 100"/>
          <p:cNvSpPr>
            <a:spLocks noChangeArrowheads="1"/>
          </p:cNvSpPr>
          <p:nvPr/>
        </p:nvSpPr>
        <p:spPr bwMode="auto">
          <a:xfrm>
            <a:off x="4211960" y="2132856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9BBB59">
                    <a:lumMod val="50000"/>
                  </a:srgbClr>
                </a:solidFill>
              </a:rPr>
              <a:t>4см</a:t>
            </a:r>
            <a:endParaRPr lang="ru-RU" sz="2400" b="1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6245" name="Rectangle 101"/>
          <p:cNvSpPr>
            <a:spLocks noChangeArrowheads="1"/>
          </p:cNvSpPr>
          <p:nvPr/>
        </p:nvSpPr>
        <p:spPr bwMode="auto">
          <a:xfrm>
            <a:off x="1619672" y="3284984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9BBB59">
                    <a:lumMod val="50000"/>
                  </a:srgbClr>
                </a:solidFill>
              </a:rPr>
              <a:t>2см</a:t>
            </a:r>
            <a:endParaRPr lang="ru-RU" sz="2400" b="1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2411016" y="2710161"/>
            <a:ext cx="3456384" cy="165618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2" name="Line 138"/>
          <p:cNvSpPr>
            <a:spLocks noChangeShapeType="1"/>
          </p:cNvSpPr>
          <p:nvPr/>
        </p:nvSpPr>
        <p:spPr bwMode="auto">
          <a:xfrm flipH="1">
            <a:off x="3275856" y="2708275"/>
            <a:ext cx="744" cy="16568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3" name="Line 139"/>
          <p:cNvSpPr>
            <a:spLocks noChangeShapeType="1"/>
          </p:cNvSpPr>
          <p:nvPr/>
        </p:nvSpPr>
        <p:spPr bwMode="auto">
          <a:xfrm>
            <a:off x="4139952" y="2708920"/>
            <a:ext cx="0" cy="165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4" name="Line 140"/>
          <p:cNvSpPr>
            <a:spLocks noChangeShapeType="1"/>
          </p:cNvSpPr>
          <p:nvPr/>
        </p:nvSpPr>
        <p:spPr bwMode="auto">
          <a:xfrm>
            <a:off x="5003800" y="2708275"/>
            <a:ext cx="248" cy="16568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5" name="Line 141"/>
          <p:cNvSpPr>
            <a:spLocks noChangeShapeType="1"/>
          </p:cNvSpPr>
          <p:nvPr/>
        </p:nvSpPr>
        <p:spPr bwMode="auto">
          <a:xfrm>
            <a:off x="5867400" y="2708275"/>
            <a:ext cx="744" cy="165682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8" name="Line 144"/>
          <p:cNvSpPr>
            <a:spLocks noChangeShapeType="1"/>
          </p:cNvSpPr>
          <p:nvPr/>
        </p:nvSpPr>
        <p:spPr bwMode="auto">
          <a:xfrm>
            <a:off x="2411413" y="3500438"/>
            <a:ext cx="3456731" cy="57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289" name="Line 145"/>
          <p:cNvSpPr>
            <a:spLocks noChangeShapeType="1"/>
          </p:cNvSpPr>
          <p:nvPr/>
        </p:nvSpPr>
        <p:spPr bwMode="auto">
          <a:xfrm>
            <a:off x="2411761" y="4365104"/>
            <a:ext cx="34563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59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4" grpId="0"/>
      <p:bldP spid="6245" grpId="0"/>
      <p:bldP spid="6247" grpId="0" animBg="1"/>
      <p:bldP spid="6282" grpId="0" animBg="1"/>
      <p:bldP spid="6283" grpId="0" animBg="1"/>
      <p:bldP spid="6284" grpId="0" animBg="1"/>
      <p:bldP spid="6285" grpId="0" animBg="1"/>
      <p:bldP spid="6288" grpId="0" animBg="1"/>
      <p:bldP spid="62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sz="3600" b="1" dirty="0" smtClean="0"/>
              <a:t>Как измерить площадь?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Нет задачи проще!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Поглядите-ка сюда: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Вот длина, вот ширина.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Чтобы площадь нам узнать,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Нужно их перемножать.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8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93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861048"/>
            <a:ext cx="6400800" cy="1752600"/>
          </a:xfrm>
        </p:spPr>
        <p:txBody>
          <a:bodyPr/>
          <a:lstStyle/>
          <a:p>
            <a:endParaRPr lang="ru-RU"/>
          </a:p>
        </p:txBody>
      </p:sp>
      <p:pic>
        <p:nvPicPr>
          <p:cNvPr id="5122" name="Picture 2" descr="https://docs.google.com/viewer?url=http%3A%2F%2Fnsportal.ru%2Fsites%2Fdefault%2Ffiles%2F2013%2F1%2Fmatematika.ppt&amp;docid=c8c85c5b766f44155f5586e596d2dbcd&amp;a=bi&amp;pagenumber=11&amp;w=5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92088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46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617663" y="116632"/>
            <a:ext cx="5762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Постройте </a:t>
            </a: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геометрические  фигуры, используя свои руки и руки соседа.</a:t>
            </a:r>
          </a:p>
        </p:txBody>
      </p:sp>
      <p:sp useBgFill="1">
        <p:nvSpPr>
          <p:cNvPr id="21509" name="Oval 5"/>
          <p:cNvSpPr>
            <a:spLocks noChangeArrowheads="1"/>
          </p:cNvSpPr>
          <p:nvPr/>
        </p:nvSpPr>
        <p:spPr bwMode="auto">
          <a:xfrm>
            <a:off x="3059832" y="1700808"/>
            <a:ext cx="3529012" cy="3240088"/>
          </a:xfrm>
          <a:prstGeom prst="ellipse">
            <a:avLst/>
          </a:prstGeom>
          <a:ln w="889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979613" y="3429000"/>
            <a:ext cx="5400675" cy="0"/>
          </a:xfrm>
          <a:prstGeom prst="line">
            <a:avLst/>
          </a:prstGeom>
          <a:noFill/>
          <a:ln w="88900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 useBgFill="1">
        <p:nvSpPr>
          <p:cNvPr id="21511" name="Rectangle 7"/>
          <p:cNvSpPr>
            <a:spLocks noChangeArrowheads="1"/>
          </p:cNvSpPr>
          <p:nvPr/>
        </p:nvSpPr>
        <p:spPr bwMode="auto">
          <a:xfrm>
            <a:off x="2987824" y="1484784"/>
            <a:ext cx="3744913" cy="3673475"/>
          </a:xfrm>
          <a:prstGeom prst="rect">
            <a:avLst/>
          </a:prstGeom>
          <a:ln w="889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 useBgFill="1">
        <p:nvSpPr>
          <p:cNvPr id="21512" name="AutoShape 8"/>
          <p:cNvSpPr>
            <a:spLocks noChangeArrowheads="1"/>
          </p:cNvSpPr>
          <p:nvPr/>
        </p:nvSpPr>
        <p:spPr bwMode="auto">
          <a:xfrm>
            <a:off x="2555776" y="1340768"/>
            <a:ext cx="4681538" cy="3240088"/>
          </a:xfrm>
          <a:prstGeom prst="triangle">
            <a:avLst>
              <a:gd name="adj" fmla="val 50000"/>
            </a:avLst>
          </a:prstGeom>
          <a:ln w="889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 useBgFill="1">
        <p:nvSpPr>
          <p:cNvPr id="21513" name="Oval 9"/>
          <p:cNvSpPr>
            <a:spLocks noChangeArrowheads="1"/>
          </p:cNvSpPr>
          <p:nvPr/>
        </p:nvSpPr>
        <p:spPr bwMode="auto">
          <a:xfrm>
            <a:off x="3347864" y="980728"/>
            <a:ext cx="2952750" cy="5111750"/>
          </a:xfrm>
          <a:prstGeom prst="ellipse">
            <a:avLst/>
          </a:prstGeom>
          <a:ln w="889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09" grpId="1" animBg="1"/>
      <p:bldP spid="21510" grpId="0" animBg="1"/>
      <p:bldP spid="21510" grpId="1" animBg="1"/>
      <p:bldP spid="21511" grpId="0" animBg="1"/>
      <p:bldP spid="21511" grpId="1" animBg="1"/>
      <p:bldP spid="21512" grpId="0" animBg="1"/>
      <p:bldP spid="21512" grpId="1" animBg="1"/>
      <p:bldP spid="21513" grpId="0" animBg="1"/>
      <p:bldP spid="2151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114</TotalTime>
  <Words>167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Обычная</vt:lpstr>
      <vt:lpstr>Тема Office</vt:lpstr>
      <vt:lpstr>1_Тема Office</vt:lpstr>
      <vt:lpstr>Урок математики в 3б классе</vt:lpstr>
      <vt:lpstr>           Устный счет</vt:lpstr>
      <vt:lpstr>               Тема урока</vt:lpstr>
      <vt:lpstr>                  Цель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Алгоритм работы</vt:lpstr>
      <vt:lpstr>      Правильное решение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 в 3б классе</dc:title>
  <cp:lastModifiedBy>Игорь</cp:lastModifiedBy>
  <cp:revision>11</cp:revision>
  <dcterms:modified xsi:type="dcterms:W3CDTF">2013-10-08T15:23:16Z</dcterms:modified>
</cp:coreProperties>
</file>