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1" r:id="rId2"/>
    <p:sldId id="257" r:id="rId3"/>
    <p:sldId id="282" r:id="rId4"/>
    <p:sldId id="283" r:id="rId5"/>
    <p:sldId id="256" r:id="rId6"/>
    <p:sldId id="286" r:id="rId7"/>
    <p:sldId id="284" r:id="rId8"/>
    <p:sldId id="290" r:id="rId9"/>
    <p:sldId id="285" r:id="rId10"/>
    <p:sldId id="292" r:id="rId11"/>
    <p:sldId id="266" r:id="rId12"/>
    <p:sldId id="289" r:id="rId13"/>
    <p:sldId id="267" r:id="rId14"/>
    <p:sldId id="288" r:id="rId15"/>
    <p:sldId id="287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19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97A5B474-B581-4875-92E7-614D2A9762E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98DB3E52-9436-4A95-B366-0F724DF3F8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5B474-B581-4875-92E7-614D2A9762E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B3E52-9436-4A95-B366-0F724DF3F89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5B474-B581-4875-92E7-614D2A9762E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B3E52-9436-4A95-B366-0F724DF3F89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5B474-B581-4875-92E7-614D2A9762E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B3E52-9436-4A95-B366-0F724DF3F89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5B474-B581-4875-92E7-614D2A9762E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B3E52-9436-4A95-B366-0F724DF3F89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5B474-B581-4875-92E7-614D2A9762E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B3E52-9436-4A95-B366-0F724DF3F89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5B474-B581-4875-92E7-614D2A9762E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B3E52-9436-4A95-B366-0F724DF3F89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5B474-B581-4875-92E7-614D2A9762E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B3E52-9436-4A95-B366-0F724DF3F89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5B474-B581-4875-92E7-614D2A9762E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B3E52-9436-4A95-B366-0F724DF3F89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5B474-B581-4875-92E7-614D2A9762E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B3E52-9436-4A95-B366-0F724DF3F89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5B474-B581-4875-92E7-614D2A9762E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B3E52-9436-4A95-B366-0F724DF3F89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5B474-B581-4875-92E7-614D2A9762E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B3E52-9436-4A95-B366-0F724DF3F89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5B474-B581-4875-92E7-614D2A9762E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B3E52-9436-4A95-B366-0F724DF3F89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charset="0"/>
                <a:cs typeface="+mn-cs"/>
              </a:defRPr>
            </a:lvl1pPr>
          </a:lstStyle>
          <a:p>
            <a:fld id="{97A5B474-B581-4875-92E7-614D2A9762E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charset="0"/>
                <a:cs typeface="+mn-cs"/>
              </a:defRPr>
            </a:lvl1pPr>
          </a:lstStyle>
          <a:p>
            <a:fld id="{98DB3E52-9436-4A95-B366-0F724DF3F89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216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216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216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7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sp>
          <p:nvSpPr>
            <p:cNvPr id="9217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17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9217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921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>
    <p:circl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0466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МОУ «Средняя общеобразовательная школа № 8» </a:t>
            </a:r>
            <a:r>
              <a:rPr lang="ru-RU" dirty="0" err="1"/>
              <a:t>г.о.Саранск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2564904"/>
            <a:ext cx="59766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математики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класс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«Деление с остатком»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580526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Учитель начальных классов Фадеева О.А. </a:t>
            </a:r>
          </a:p>
        </p:txBody>
      </p:sp>
    </p:spTree>
    <p:extLst>
      <p:ext uri="{BB962C8B-B14F-4D97-AF65-F5344CB8AC3E}">
        <p14:creationId xmlns:p14="http://schemas.microsoft.com/office/powerpoint/2010/main" val="268633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64"/>
          <p:cNvSpPr>
            <a:spLocks noChangeArrowheads="1"/>
          </p:cNvSpPr>
          <p:nvPr/>
        </p:nvSpPr>
        <p:spPr bwMode="auto">
          <a:xfrm>
            <a:off x="533400" y="3581400"/>
            <a:ext cx="2971800" cy="1066800"/>
          </a:xfrm>
          <a:custGeom>
            <a:avLst/>
            <a:gdLst>
              <a:gd name="T0" fmla="*/ 114011862 w 21600"/>
              <a:gd name="T1" fmla="*/ 0 h 21600"/>
              <a:gd name="T2" fmla="*/ 33390646 w 21600"/>
              <a:gd name="T3" fmla="*/ 4695797 h 21600"/>
              <a:gd name="T4" fmla="*/ 0 w 21600"/>
              <a:gd name="T5" fmla="*/ 16033807 h 21600"/>
              <a:gd name="T6" fmla="*/ 33390646 w 21600"/>
              <a:gd name="T7" fmla="*/ 27371769 h 21600"/>
              <a:gd name="T8" fmla="*/ 114011862 w 21600"/>
              <a:gd name="T9" fmla="*/ 32067564 h 21600"/>
              <a:gd name="T10" fmla="*/ 194633086 w 21600"/>
              <a:gd name="T11" fmla="*/ 27371769 h 21600"/>
              <a:gd name="T12" fmla="*/ 228023724 w 21600"/>
              <a:gd name="T13" fmla="*/ 16033807 h 21600"/>
              <a:gd name="T14" fmla="*/ 194633086 w 21600"/>
              <a:gd name="T15" fmla="*/ 469579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152" y="10800"/>
                </a:moveTo>
                <a:cubicBezTo>
                  <a:pt x="2152" y="15576"/>
                  <a:pt x="6024" y="19448"/>
                  <a:pt x="10800" y="19448"/>
                </a:cubicBezTo>
                <a:cubicBezTo>
                  <a:pt x="15576" y="19448"/>
                  <a:pt x="19448" y="15576"/>
                  <a:pt x="19448" y="10800"/>
                </a:cubicBezTo>
                <a:cubicBezTo>
                  <a:pt x="19448" y="6024"/>
                  <a:pt x="15576" y="2152"/>
                  <a:pt x="10800" y="2152"/>
                </a:cubicBezTo>
                <a:cubicBezTo>
                  <a:pt x="6024" y="2152"/>
                  <a:pt x="2152" y="6024"/>
                  <a:pt x="2152" y="10800"/>
                </a:cubicBez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50000">
                <a:srgbClr val="CC6600"/>
              </a:gs>
              <a:gs pos="100000">
                <a:srgbClr val="CC3300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3630600" prstMaterial="legacyMatte">
            <a:bevelT w="13500" h="13500" prst="angle"/>
            <a:bevelB w="13500" h="13500" prst="angle"/>
            <a:extrusionClr>
              <a:srgbClr val="CC6600"/>
            </a:extrusionClr>
            <a:contourClr>
              <a:srgbClr val="CC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1" name="AutoShape 164"/>
          <p:cNvSpPr>
            <a:spLocks noChangeArrowheads="1"/>
          </p:cNvSpPr>
          <p:nvPr/>
        </p:nvSpPr>
        <p:spPr bwMode="auto">
          <a:xfrm>
            <a:off x="2971800" y="5257800"/>
            <a:ext cx="3200400" cy="990600"/>
          </a:xfrm>
          <a:custGeom>
            <a:avLst/>
            <a:gdLst>
              <a:gd name="T0" fmla="*/ 122782005 w 21600"/>
              <a:gd name="T1" fmla="*/ 0 h 21600"/>
              <a:gd name="T2" fmla="*/ 35959157 w 21600"/>
              <a:gd name="T3" fmla="*/ 4360383 h 21600"/>
              <a:gd name="T4" fmla="*/ 0 w 21600"/>
              <a:gd name="T5" fmla="*/ 14888535 h 21600"/>
              <a:gd name="T6" fmla="*/ 35959157 w 21600"/>
              <a:gd name="T7" fmla="*/ 25416643 h 21600"/>
              <a:gd name="T8" fmla="*/ 122782005 w 21600"/>
              <a:gd name="T9" fmla="*/ 29777024 h 21600"/>
              <a:gd name="T10" fmla="*/ 209604862 w 21600"/>
              <a:gd name="T11" fmla="*/ 25416643 h 21600"/>
              <a:gd name="T12" fmla="*/ 245564010 w 21600"/>
              <a:gd name="T13" fmla="*/ 14888535 h 21600"/>
              <a:gd name="T14" fmla="*/ 209604862 w 21600"/>
              <a:gd name="T15" fmla="*/ 436038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152" y="10800"/>
                </a:moveTo>
                <a:cubicBezTo>
                  <a:pt x="2152" y="15576"/>
                  <a:pt x="6024" y="19448"/>
                  <a:pt x="10800" y="19448"/>
                </a:cubicBezTo>
                <a:cubicBezTo>
                  <a:pt x="15576" y="19448"/>
                  <a:pt x="19448" y="15576"/>
                  <a:pt x="19448" y="10800"/>
                </a:cubicBezTo>
                <a:cubicBezTo>
                  <a:pt x="19448" y="6024"/>
                  <a:pt x="15576" y="2152"/>
                  <a:pt x="10800" y="2152"/>
                </a:cubicBezTo>
                <a:cubicBezTo>
                  <a:pt x="6024" y="2152"/>
                  <a:pt x="2152" y="6024"/>
                  <a:pt x="2152" y="10800"/>
                </a:cubicBez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50000">
                <a:srgbClr val="CC6600"/>
              </a:gs>
              <a:gs pos="100000">
                <a:srgbClr val="CC3300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3630600" prstMaterial="legacyMatte">
            <a:bevelT w="13500" h="13500" prst="angle"/>
            <a:bevelB w="13500" h="13500" prst="angle"/>
            <a:extrusionClr>
              <a:srgbClr val="CC6600"/>
            </a:extrusionClr>
            <a:contourClr>
              <a:srgbClr val="CC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2" name="AutoShape 164"/>
          <p:cNvSpPr>
            <a:spLocks noChangeArrowheads="1"/>
          </p:cNvSpPr>
          <p:nvPr/>
        </p:nvSpPr>
        <p:spPr bwMode="auto">
          <a:xfrm>
            <a:off x="5410200" y="3657600"/>
            <a:ext cx="3124200" cy="990600"/>
          </a:xfrm>
          <a:custGeom>
            <a:avLst/>
            <a:gdLst>
              <a:gd name="T0" fmla="*/ 119858624 w 21600"/>
              <a:gd name="T1" fmla="*/ 0 h 21600"/>
              <a:gd name="T2" fmla="*/ 35102987 w 21600"/>
              <a:gd name="T3" fmla="*/ 4360383 h 21600"/>
              <a:gd name="T4" fmla="*/ 0 w 21600"/>
              <a:gd name="T5" fmla="*/ 14888535 h 21600"/>
              <a:gd name="T6" fmla="*/ 35102987 w 21600"/>
              <a:gd name="T7" fmla="*/ 25416643 h 21600"/>
              <a:gd name="T8" fmla="*/ 119858624 w 21600"/>
              <a:gd name="T9" fmla="*/ 29777024 h 21600"/>
              <a:gd name="T10" fmla="*/ 204614270 w 21600"/>
              <a:gd name="T11" fmla="*/ 25416643 h 21600"/>
              <a:gd name="T12" fmla="*/ 239717248 w 21600"/>
              <a:gd name="T13" fmla="*/ 14888535 h 21600"/>
              <a:gd name="T14" fmla="*/ 204614270 w 21600"/>
              <a:gd name="T15" fmla="*/ 436038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152" y="10800"/>
                </a:moveTo>
                <a:cubicBezTo>
                  <a:pt x="2152" y="15576"/>
                  <a:pt x="6024" y="19448"/>
                  <a:pt x="10800" y="19448"/>
                </a:cubicBezTo>
                <a:cubicBezTo>
                  <a:pt x="15576" y="19448"/>
                  <a:pt x="19448" y="15576"/>
                  <a:pt x="19448" y="10800"/>
                </a:cubicBezTo>
                <a:cubicBezTo>
                  <a:pt x="19448" y="6024"/>
                  <a:pt x="15576" y="2152"/>
                  <a:pt x="10800" y="2152"/>
                </a:cubicBezTo>
                <a:cubicBezTo>
                  <a:pt x="6024" y="2152"/>
                  <a:pt x="2152" y="6024"/>
                  <a:pt x="2152" y="10800"/>
                </a:cubicBez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50000">
                <a:srgbClr val="CC6600"/>
              </a:gs>
              <a:gs pos="100000">
                <a:srgbClr val="CC3300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3630600" prstMaterial="legacyMatte">
            <a:bevelT w="13500" h="13500" prst="angle"/>
            <a:bevelB w="13500" h="13500" prst="angle"/>
            <a:extrusionClr>
              <a:srgbClr val="CC6600"/>
            </a:extrusionClr>
            <a:contourClr>
              <a:srgbClr val="CC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32792" name="Picture 24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8620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3" name="Picture 25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8620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4" name="Picture 26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8620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5" name="Picture 27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09800"/>
            <a:ext cx="8620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6" name="Picture 28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57200"/>
            <a:ext cx="8620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7" name="Picture 29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81200"/>
            <a:ext cx="8620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8" name="Picture 30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33600"/>
            <a:ext cx="8620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9" name="Picture 31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09600"/>
            <a:ext cx="8620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0" name="Picture 32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9600"/>
            <a:ext cx="8620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1" name="Picture 33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828800"/>
            <a:ext cx="8620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02" name="Picture 34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838200"/>
            <a:ext cx="8620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914400" y="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Разложим помидоры в тарелки поровну</a:t>
            </a:r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1219200" y="1295400"/>
            <a:ext cx="7086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66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11 : 3 = 3 (ост. 2)</a:t>
            </a:r>
          </a:p>
        </p:txBody>
      </p:sp>
    </p:spTree>
    <p:extLst>
      <p:ext uri="{BB962C8B-B14F-4D97-AF65-F5344CB8AC3E}">
        <p14:creationId xmlns:p14="http://schemas.microsoft.com/office/powerpoint/2010/main" val="3550521229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77457E-6 L 0.10295 0.2330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9" y="11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50867E-6 L 0.01128 0.47723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23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02312E-6 L -0.02205 0.2663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1" y="13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91329E-6 L 0.09462 0.2885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144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27746E-6 L 0.00295 0.45502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227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8.09249E-7 L 0.03628 0.69919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6" y="349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20231E-7 L -0.08039 0.39954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1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27746E-6 L 0.07795 0.66589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9" y="33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20231E-7 L -0.01372 0.39954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" y="1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331640" y="548680"/>
            <a:ext cx="655272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solidFill>
                  <a:srgbClr val="FF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Алгоритм деления с остатком</a:t>
            </a:r>
            <a:endParaRPr lang="ru-RU" sz="40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Находим наибольшее число, которое меньше делимого и делится на делитель без остатка.</a:t>
            </a:r>
          </a:p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анное число делим на делитель. Это значение частного.</a:t>
            </a:r>
          </a:p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Находим остаток. Для этого вычитаем из делимого найденное число. </a:t>
            </a:r>
          </a:p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Проверяем, остаток должен быть меньше делителя.</a:t>
            </a:r>
          </a:p>
        </p:txBody>
      </p:sp>
    </p:spTree>
    <p:extLst>
      <p:ext uri="{BB962C8B-B14F-4D97-AF65-F5344CB8AC3E}">
        <p14:creationId xmlns:p14="http://schemas.microsoft.com/office/powerpoint/2010/main" val="170044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5510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Выпиши и реши только те выражения, в которых деление выполняется с остатком</a:t>
            </a:r>
            <a:r>
              <a:rPr lang="ru-RU" altLang="ru-RU" sz="2800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endParaRPr lang="ru-RU" sz="28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204864"/>
            <a:ext cx="237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: 6 =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: 6 =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: 3 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24028" y="2204864"/>
            <a:ext cx="34923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: 3 =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: 5 =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: 4 =</a:t>
            </a:r>
          </a:p>
        </p:txBody>
      </p:sp>
    </p:spTree>
    <p:extLst>
      <p:ext uri="{BB962C8B-B14F-4D97-AF65-F5344CB8AC3E}">
        <p14:creationId xmlns:p14="http://schemas.microsoft.com/office/powerpoint/2010/main" val="398988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432692"/>
            <a:ext cx="770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Выпиши и реши только те выражения, в которых деление выполняется с остатком.</a:t>
            </a:r>
            <a:r>
              <a:rPr lang="ru-RU" altLang="ru-RU" sz="2800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endParaRPr lang="ru-RU" sz="28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7538" y="2103881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: 6 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7538" y="2924596"/>
            <a:ext cx="21440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: 6 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3352" y="3745311"/>
            <a:ext cx="2154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: 3 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2034" y="4774550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: 3 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32537" y="2103881"/>
            <a:ext cx="2125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: 5 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2537" y="2934878"/>
            <a:ext cx="1919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: 4 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19245" y="2877902"/>
            <a:ext cx="416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5576" y="2044186"/>
            <a:ext cx="2595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(ост. 3)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75121" y="3714336"/>
            <a:ext cx="2492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(ост. 1)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41323" y="2943059"/>
            <a:ext cx="416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750623" y="2103881"/>
            <a:ext cx="416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19245" y="4805525"/>
            <a:ext cx="2521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(ост. 2)</a:t>
            </a:r>
          </a:p>
        </p:txBody>
      </p:sp>
    </p:spTree>
    <p:extLst>
      <p:ext uri="{BB962C8B-B14F-4D97-AF65-F5344CB8AC3E}">
        <p14:creationId xmlns:p14="http://schemas.microsoft.com/office/powerpoint/2010/main" val="428754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27117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Georgia" pitchFamily="18" charset="0"/>
              </a:rPr>
              <a:t>ЗАДАЧА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61019" y="1073448"/>
            <a:ext cx="7554067" cy="309086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just">
              <a:buFont typeface="Wingdings" pitchFamily="2" charset="2"/>
              <a:buNone/>
            </a:pPr>
            <a:r>
              <a:rPr lang="ru-RU" altLang="ru-RU" kern="0" dirty="0"/>
              <a:t> 	</a:t>
            </a:r>
            <a:r>
              <a:rPr lang="ru-RU" altLang="ru-RU" b="1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гости к бабушке пришли 4 внука. Бабушка решила угостить внуков конфетами. В вазочке было 23 конфеты. Сколько конфет достанется каждому внуку, если бабушка предложит поделить конфеты поровну?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99592" y="4581128"/>
            <a:ext cx="331236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32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3200" b="1" kern="0" dirty="0">
                <a:latin typeface="Times New Roman" pitchFamily="18" charset="0"/>
                <a:cs typeface="Times New Roman" pitchFamily="18" charset="0"/>
              </a:rPr>
              <a:t>23 : 4 = 5 (ост. 3)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3200" kern="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3200" kern="0" dirty="0">
                <a:latin typeface="+mn-lt"/>
              </a:rPr>
              <a:t>   		</a:t>
            </a:r>
            <a:endParaRPr lang="ru-RU" sz="3600" kern="0" dirty="0">
              <a:latin typeface="+mn-l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239" y="5715000"/>
            <a:ext cx="8429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5 конфет достанется каждому внуку</a:t>
            </a:r>
          </a:p>
        </p:txBody>
      </p:sp>
    </p:spTree>
    <p:extLst>
      <p:ext uri="{BB962C8B-B14F-4D97-AF65-F5344CB8AC3E}">
        <p14:creationId xmlns:p14="http://schemas.microsoft.com/office/powerpoint/2010/main" val="3648257931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6470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Оцените свои знания</a:t>
            </a:r>
          </a:p>
          <a:p>
            <a:pPr algn="ctr"/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по теме на данный момент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99592" y="5589240"/>
            <a:ext cx="1800200" cy="0"/>
          </a:xfrm>
          <a:prstGeom prst="line">
            <a:avLst/>
          </a:prstGeom>
          <a:ln w="79375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699792" y="4653136"/>
            <a:ext cx="0" cy="936104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699792" y="4653136"/>
            <a:ext cx="1296144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995936" y="3789040"/>
            <a:ext cx="0" cy="864096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995936" y="3789040"/>
            <a:ext cx="1728192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67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980728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altLang="ru-RU" sz="3600" b="1" i="1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Новая тема мне понятна</a:t>
            </a:r>
          </a:p>
          <a:p>
            <a:pPr>
              <a:buFontTx/>
              <a:buChar char="-"/>
            </a:pPr>
            <a:endParaRPr lang="ru-RU" altLang="ru-RU" sz="36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buFontTx/>
              <a:buChar char="-"/>
            </a:pPr>
            <a:r>
              <a:rPr lang="ru-RU" altLang="ru-RU" sz="3600" b="1" i="1" dirty="0">
                <a:solidFill>
                  <a:srgbClr val="C00000"/>
                </a:solidFill>
                <a:latin typeface="Georgia" panose="02040502050405020303" pitchFamily="18" charset="0"/>
              </a:rPr>
              <a:t> Я знаю, как пользоваться алгоритмом</a:t>
            </a:r>
          </a:p>
          <a:p>
            <a:endParaRPr lang="ru-RU" altLang="ru-RU" sz="36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buFontTx/>
              <a:buChar char="-"/>
            </a:pPr>
            <a:r>
              <a:rPr lang="ru-RU" altLang="ru-RU" sz="3600" b="1" i="1" dirty="0">
                <a:solidFill>
                  <a:srgbClr val="C00000"/>
                </a:solidFill>
                <a:latin typeface="Georgia" panose="02040502050405020303" pitchFamily="18" charset="0"/>
              </a:rPr>
              <a:t> Мне было трудно</a:t>
            </a:r>
          </a:p>
          <a:p>
            <a:pPr>
              <a:buFontTx/>
              <a:buChar char="-"/>
            </a:pPr>
            <a:endParaRPr lang="ru-RU" sz="36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buFontTx/>
              <a:buChar char="-"/>
            </a:pPr>
            <a:r>
              <a:rPr lang="ru-RU" sz="3600" b="1" i="1" dirty="0">
                <a:solidFill>
                  <a:srgbClr val="C00000"/>
                </a:solidFill>
                <a:latin typeface="Georgia" panose="02040502050405020303" pitchFamily="18" charset="0"/>
              </a:rPr>
              <a:t> Я доволен своей работой на уроке</a:t>
            </a:r>
            <a:endParaRPr lang="ru-RU" sz="36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05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484784"/>
            <a:ext cx="7344816" cy="363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66140"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ДОМАШНЕЕ ЗАДАНИЕ:</a:t>
            </a:r>
          </a:p>
          <a:p>
            <a:pPr indent="866140"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 выбор)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Придумать, записать и решить 5 примеров на деление с остатком.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Учебник: стр. 26 № 4, 5.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Рабочая тетрадь: стр. 33</a:t>
            </a:r>
            <a:endParaRPr lang="ru-RU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82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2420888"/>
            <a:ext cx="626562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800" dirty="0">
                <a:latin typeface="Georgia" pitchFamily="18" charset="0"/>
              </a:rPr>
              <a:t>«Ученье нас объединяет»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57290" y="785794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Georgia" pitchFamily="18" charset="0"/>
              </a:rPr>
              <a:t>ДЕВИЗ УРОКА: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323528" y="1857375"/>
            <a:ext cx="8568952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4000" b="1" i="1" kern="0" dirty="0">
                <a:solidFill>
                  <a:srgbClr val="993300"/>
                </a:solidFill>
                <a:latin typeface="Book Antiqua" pitchFamily="18" charset="0"/>
              </a:rPr>
              <a:t>  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4000" b="1" i="1" kern="0" dirty="0">
              <a:solidFill>
                <a:srgbClr val="993300"/>
              </a:solidFill>
              <a:latin typeface="Book Antiqua" pitchFamily="18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6600" b="1" i="1" kern="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3, 7, 11,  15,</a:t>
            </a:r>
            <a:r>
              <a:rPr lang="ru-RU" sz="4800" b="1" i="1" kern="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600" b="1" i="1" kern="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19, 23.</a:t>
            </a:r>
          </a:p>
        </p:txBody>
      </p:sp>
      <p:pic>
        <p:nvPicPr>
          <p:cNvPr id="3" name="Picture 10" descr="8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011" y="3271810"/>
            <a:ext cx="1439986" cy="145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 descr="8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774" y="3377453"/>
            <a:ext cx="1533029" cy="1327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8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06" y="3325012"/>
            <a:ext cx="1440160" cy="1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844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000125"/>
            <a:ext cx="7758113" cy="5196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1961940" y="2514143"/>
            <a:ext cx="449956" cy="429109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1961941" y="3111398"/>
            <a:ext cx="449955" cy="461618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45919" y="3750334"/>
            <a:ext cx="439291" cy="428093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957815" y="4280637"/>
            <a:ext cx="428625" cy="428625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983271" y="4912988"/>
            <a:ext cx="428625" cy="428625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1983271" y="5518399"/>
            <a:ext cx="428625" cy="428625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6537990" y="2523917"/>
            <a:ext cx="428625" cy="428625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6511484" y="3109188"/>
            <a:ext cx="428625" cy="428625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6524737" y="3741109"/>
            <a:ext cx="428625" cy="428625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6505176" y="4276790"/>
            <a:ext cx="428625" cy="428625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6486084" y="4873263"/>
            <a:ext cx="428625" cy="428625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525373" y="5469736"/>
            <a:ext cx="428625" cy="428625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" name="Блок-схема: задержка 14"/>
          <p:cNvSpPr/>
          <p:nvPr/>
        </p:nvSpPr>
        <p:spPr>
          <a:xfrm rot="5400000">
            <a:off x="1019421" y="4263361"/>
            <a:ext cx="792088" cy="856340"/>
          </a:xfrm>
          <a:prstGeom prst="flowChartDelay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задержка 15"/>
          <p:cNvSpPr/>
          <p:nvPr/>
        </p:nvSpPr>
        <p:spPr>
          <a:xfrm rot="5400000">
            <a:off x="2611064" y="4263361"/>
            <a:ext cx="792088" cy="856340"/>
          </a:xfrm>
          <a:prstGeom prst="flowChartDelay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задержка 16"/>
          <p:cNvSpPr/>
          <p:nvPr/>
        </p:nvSpPr>
        <p:spPr>
          <a:xfrm rot="5400000">
            <a:off x="5513886" y="4291766"/>
            <a:ext cx="792088" cy="856340"/>
          </a:xfrm>
          <a:prstGeom prst="flowChartDelay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задержка 17"/>
          <p:cNvSpPr/>
          <p:nvPr/>
        </p:nvSpPr>
        <p:spPr>
          <a:xfrm rot="5400000">
            <a:off x="7126959" y="4263361"/>
            <a:ext cx="792088" cy="856340"/>
          </a:xfrm>
          <a:prstGeom prst="flowChartDelay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задержка 18"/>
          <p:cNvSpPr/>
          <p:nvPr/>
        </p:nvSpPr>
        <p:spPr>
          <a:xfrm rot="5400000">
            <a:off x="4054512" y="1596674"/>
            <a:ext cx="792088" cy="856340"/>
          </a:xfrm>
          <a:prstGeom prst="flowChartDelay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4236243" y="1000124"/>
            <a:ext cx="428625" cy="428625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471144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92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92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92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92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92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192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192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92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92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192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192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92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192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192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192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92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192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192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192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92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192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192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192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92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192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192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192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92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192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192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192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92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192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192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192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92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192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192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192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92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192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192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192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3066" y="1772816"/>
            <a:ext cx="72152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0" b="1" dirty="0">
                <a:solidFill>
                  <a:srgbClr val="C00000"/>
                </a:solidFill>
                <a:latin typeface="Georgia" pitchFamily="18" charset="0"/>
              </a:rPr>
              <a:t>ДЕЛЕНИЕ </a:t>
            </a:r>
          </a:p>
          <a:p>
            <a:pPr algn="ctr"/>
            <a:r>
              <a:rPr lang="ru-RU" sz="7000" b="1" dirty="0">
                <a:solidFill>
                  <a:srgbClr val="C00000"/>
                </a:solidFill>
                <a:latin typeface="Georgia" pitchFamily="18" charset="0"/>
              </a:rPr>
              <a:t>С </a:t>
            </a:r>
          </a:p>
          <a:p>
            <a:pPr algn="ctr"/>
            <a:r>
              <a:rPr lang="ru-RU" sz="7000" b="1" dirty="0">
                <a:solidFill>
                  <a:srgbClr val="C00000"/>
                </a:solidFill>
                <a:latin typeface="Georgia" pitchFamily="18" charset="0"/>
              </a:rPr>
              <a:t>ОСТАТКОМ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7290" y="785794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Georgia" pitchFamily="18" charset="0"/>
              </a:rPr>
              <a:t>ТЕМА УРОКА: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6470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Оцените свои знания</a:t>
            </a:r>
          </a:p>
          <a:p>
            <a:pPr algn="ctr"/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по теме на данный момент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99592" y="5589240"/>
            <a:ext cx="1800200" cy="0"/>
          </a:xfrm>
          <a:prstGeom prst="line">
            <a:avLst/>
          </a:prstGeom>
          <a:ln w="79375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699792" y="4653136"/>
            <a:ext cx="0" cy="936104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699792" y="4653136"/>
            <a:ext cx="1296144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995936" y="3789040"/>
            <a:ext cx="0" cy="864096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995936" y="3789040"/>
            <a:ext cx="1728192" cy="0"/>
          </a:xfrm>
          <a:prstGeom prst="line">
            <a:avLst/>
          </a:prstGeom>
          <a:ln w="762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78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899592" y="1556792"/>
            <a:ext cx="7086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66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13 : 2 = 6 (ост. 1)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008460" y="2888084"/>
            <a:ext cx="857250" cy="642938"/>
          </a:xfrm>
          <a:prstGeom prst="straightConnector1">
            <a:avLst/>
          </a:prstGeom>
          <a:ln w="635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>
            <a:off x="2487984" y="3230667"/>
            <a:ext cx="857250" cy="1587"/>
          </a:xfrm>
          <a:prstGeom prst="straightConnector1">
            <a:avLst/>
          </a:prstGeom>
          <a:ln w="635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3878055" y="3290390"/>
            <a:ext cx="1571625" cy="498475"/>
          </a:xfrm>
          <a:prstGeom prst="straightConnector1">
            <a:avLst/>
          </a:prstGeom>
          <a:ln w="635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5945988" y="2933821"/>
            <a:ext cx="928688" cy="427038"/>
          </a:xfrm>
          <a:prstGeom prst="straightConnector1">
            <a:avLst/>
          </a:prstGeom>
          <a:ln w="635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28"/>
          <p:cNvSpPr txBox="1">
            <a:spLocks noChangeArrowheads="1"/>
          </p:cNvSpPr>
          <p:nvPr/>
        </p:nvSpPr>
        <p:spPr bwMode="auto">
          <a:xfrm>
            <a:off x="410592" y="3799396"/>
            <a:ext cx="178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делимое</a:t>
            </a:r>
          </a:p>
        </p:txBody>
      </p:sp>
      <p:sp>
        <p:nvSpPr>
          <p:cNvPr id="9" name="TextBox 29"/>
          <p:cNvSpPr txBox="1">
            <a:spLocks noChangeArrowheads="1"/>
          </p:cNvSpPr>
          <p:nvPr/>
        </p:nvSpPr>
        <p:spPr bwMode="auto">
          <a:xfrm>
            <a:off x="2161574" y="3821304"/>
            <a:ext cx="2071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делитель</a:t>
            </a:r>
          </a:p>
        </p:txBody>
      </p:sp>
      <p:sp>
        <p:nvSpPr>
          <p:cNvPr id="10" name="TextBox 26"/>
          <p:cNvSpPr txBox="1">
            <a:spLocks noChangeArrowheads="1"/>
          </p:cNvSpPr>
          <p:nvPr/>
        </p:nvSpPr>
        <p:spPr bwMode="auto">
          <a:xfrm>
            <a:off x="3628733" y="4391019"/>
            <a:ext cx="27860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частное</a:t>
            </a:r>
          </a:p>
        </p:txBody>
      </p:sp>
      <p:sp>
        <p:nvSpPr>
          <p:cNvPr id="11" name="TextBox 27"/>
          <p:cNvSpPr txBox="1">
            <a:spLocks noChangeArrowheads="1"/>
          </p:cNvSpPr>
          <p:nvPr/>
        </p:nvSpPr>
        <p:spPr bwMode="auto">
          <a:xfrm>
            <a:off x="6238236" y="3807925"/>
            <a:ext cx="178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остаток</a:t>
            </a:r>
          </a:p>
        </p:txBody>
      </p:sp>
    </p:spTree>
    <p:extLst>
      <p:ext uri="{BB962C8B-B14F-4D97-AF65-F5344CB8AC3E}">
        <p14:creationId xmlns:p14="http://schemas.microsoft.com/office/powerpoint/2010/main" val="26037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6" descr="C:\Documents and Settings\Я\Мои документы\Мои рисунки\Коллекция картинок (Microsoft)\j04394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1124744"/>
            <a:ext cx="605110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25 февраля.</a:t>
            </a:r>
          </a:p>
          <a:p>
            <a:pPr algn="ctr"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Классная работа.    </a:t>
            </a:r>
          </a:p>
        </p:txBody>
      </p:sp>
    </p:spTree>
    <p:extLst>
      <p:ext uri="{BB962C8B-B14F-4D97-AF65-F5344CB8AC3E}">
        <p14:creationId xmlns:p14="http://schemas.microsoft.com/office/powerpoint/2010/main" val="229030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1259632" y="1556792"/>
            <a:ext cx="7086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66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: 2 = 2 (ост. 1)</a:t>
            </a:r>
          </a:p>
        </p:txBody>
      </p:sp>
    </p:spTree>
    <p:extLst>
      <p:ext uri="{BB962C8B-B14F-4D97-AF65-F5344CB8AC3E}">
        <p14:creationId xmlns:p14="http://schemas.microsoft.com/office/powerpoint/2010/main" val="67954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1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688</TotalTime>
  <Words>337</Words>
  <Application>Microsoft Office PowerPoint</Application>
  <PresentationFormat>Экран (4:3)</PresentationFormat>
  <Paragraphs>75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Book Antiqua</vt:lpstr>
      <vt:lpstr>Calibri</vt:lpstr>
      <vt:lpstr>Garamond</vt:lpstr>
      <vt:lpstr>Georgia</vt:lpstr>
      <vt:lpstr>Times New Roman</vt:lpstr>
      <vt:lpstr>Wingdings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Сергей Фадеев</cp:lastModifiedBy>
  <cp:revision>57</cp:revision>
  <dcterms:created xsi:type="dcterms:W3CDTF">2016-02-09T06:18:31Z</dcterms:created>
  <dcterms:modified xsi:type="dcterms:W3CDTF">2016-03-06T14:25:36Z</dcterms:modified>
</cp:coreProperties>
</file>