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14"/>
  </p:notesMasterIdLst>
  <p:sldIdLst>
    <p:sldId id="256" r:id="rId2"/>
    <p:sldId id="294" r:id="rId3"/>
    <p:sldId id="274" r:id="rId4"/>
    <p:sldId id="293" r:id="rId5"/>
    <p:sldId id="295" r:id="rId6"/>
    <p:sldId id="296" r:id="rId7"/>
    <p:sldId id="301" r:id="rId8"/>
    <p:sldId id="297" r:id="rId9"/>
    <p:sldId id="302" r:id="rId10"/>
    <p:sldId id="270" r:id="rId11"/>
    <p:sldId id="277" r:id="rId12"/>
    <p:sldId id="27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CCFF"/>
    <a:srgbClr val="FF6600"/>
    <a:srgbClr val="A50021"/>
    <a:srgbClr val="FF0000"/>
    <a:srgbClr val="FFFF00"/>
    <a:srgbClr val="D60093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-804" y="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EFFCB1-B8F2-4AC2-893D-2423DD3BEA96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FD37CE1-158D-426D-93DE-DA29B7D58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mtClean="0"/>
              <a:t>Спасибо за внимание</a:t>
            </a:r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77B41E-C839-4FC8-B9B1-6735C9D5C9C4}" type="slidenum">
              <a:rPr lang="ru-RU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5925-17AA-4F8C-909E-9D887D7A8C49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A406B-EFDC-406E-A1C6-6CAAE96BDB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C9C48-82CB-4FF4-B144-AFA184DD4116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627A9-824A-4181-946B-22E3840BF4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A51FF-53DD-4699-A1D6-A7E0490CB3BD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ECEA4-273E-46A3-BCFC-E5209B175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A065-A98D-48FB-9235-60AEAEB240A8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2EF4E-D92E-4DE5-811C-71CB952090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81CBB-CFBF-43FD-90AF-74596C71EF31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9F0AA-A2A6-4874-AAFF-C3B552BBB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8CF84-C8AB-41CB-AB02-5576F37094E6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7D97D-DB6A-4ED9-B62D-3634913CE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C87E2-E19F-4422-8C8F-1878DEDE61AE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602DD-B645-4162-BCF9-9F6CDC133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CB94F-BED0-405A-B689-AFAB39CD7DD4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F3D7C-A2F0-4869-B408-91A4B48FF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4D5CC-4A46-41A1-BBE9-AEE77FD87CE2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0F3ED-A501-4F08-A270-4DA32017C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3FB2-5646-4C17-A543-450137D433B2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487D7-0099-4A20-94B0-9E6C0A55A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40D0A-63DF-435B-B46C-5DC5EB17C10C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89180-D92F-48A0-ACE7-AF877AF93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B18B69C9-973E-4FE2-8221-2C4BD7CFF0F0}" type="datetimeFigureOut">
              <a:rPr lang="ru-RU"/>
              <a:pPr>
                <a:defRPr/>
              </a:pPr>
              <a:t>01.01.2002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2EF0DD4-155E-4D85-A0EA-049692070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7" r:id="rId9"/>
    <p:sldLayoutId id="2147484055" r:id="rId10"/>
    <p:sldLayoutId id="214748405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 flipV="1">
            <a:off x="323528" y="764704"/>
            <a:ext cx="7851648" cy="1440160"/>
          </a:xfrm>
        </p:spPr>
        <p:txBody>
          <a:bodyPr>
            <a:normAutofit fontScale="9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ru-RU" altLang="ru-RU" sz="6000" dirty="0" smtClean="0">
                <a:solidFill>
                  <a:srgbClr val="FFFF00"/>
                </a:solidFill>
              </a:rPr>
              <a:t/>
            </a:r>
            <a:br>
              <a:rPr lang="ru-RU" altLang="ru-RU" sz="6000" dirty="0" smtClean="0">
                <a:solidFill>
                  <a:srgbClr val="FFFF00"/>
                </a:solidFill>
              </a:rPr>
            </a:br>
            <a:r>
              <a:rPr lang="ru-RU" altLang="ru-RU" sz="6000" dirty="0" smtClean="0">
                <a:solidFill>
                  <a:srgbClr val="FFFF00"/>
                </a:solidFill>
              </a:rPr>
              <a:t/>
            </a:r>
            <a:br>
              <a:rPr lang="ru-RU" altLang="ru-RU" sz="6000" dirty="0" smtClean="0">
                <a:solidFill>
                  <a:srgbClr val="FFFF00"/>
                </a:solidFill>
              </a:rPr>
            </a:br>
            <a:endParaRPr lang="ru-RU" dirty="0"/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2060575"/>
            <a:ext cx="8215312" cy="3506788"/>
          </a:xfrm>
        </p:spPr>
        <p:txBody>
          <a:bodyPr>
            <a:normAutofit lnSpcReduction="10000"/>
          </a:bodyPr>
          <a:lstStyle/>
          <a:p>
            <a:pPr marR="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3700" b="1" dirty="0" smtClean="0">
                <a:solidFill>
                  <a:schemeClr val="accent1">
                    <a:lumMod val="50000"/>
                  </a:schemeClr>
                </a:solidFill>
              </a:rPr>
              <a:t>Психологический комфорт </a:t>
            </a:r>
          </a:p>
          <a:p>
            <a:pPr marR="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3700" b="1" dirty="0" smtClean="0">
                <a:solidFill>
                  <a:schemeClr val="accent1">
                    <a:lumMod val="50000"/>
                  </a:schemeClr>
                </a:solidFill>
              </a:rPr>
              <a:t>на уроке </a:t>
            </a:r>
          </a:p>
          <a:p>
            <a:pPr marR="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3700" b="1" dirty="0" smtClean="0">
                <a:solidFill>
                  <a:schemeClr val="accent1">
                    <a:lumMod val="50000"/>
                  </a:schemeClr>
                </a:solidFill>
              </a:rPr>
              <a:t>как условие развития личности ребенка</a:t>
            </a:r>
          </a:p>
          <a:p>
            <a:pPr marR="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altLang="ru-RU" sz="3700" b="1" dirty="0" smtClean="0">
              <a:solidFill>
                <a:srgbClr val="FFFF00"/>
              </a:solidFill>
            </a:endParaRPr>
          </a:p>
          <a:p>
            <a:pPr marR="0" algn="ctr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altLang="ru-RU" sz="3700" b="1" dirty="0" smtClean="0">
              <a:solidFill>
                <a:srgbClr val="FFFF00"/>
              </a:solidFill>
            </a:endParaRPr>
          </a:p>
          <a:p>
            <a:pPr marR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2000" b="1" dirty="0" smtClean="0">
                <a:solidFill>
                  <a:srgbClr val="FF0000"/>
                </a:solidFill>
              </a:rPr>
              <a:t>Педагог –психолог </a:t>
            </a:r>
            <a:r>
              <a:rPr lang="ru-RU" altLang="ru-RU" sz="2000" b="1" dirty="0" err="1" smtClean="0">
                <a:solidFill>
                  <a:srgbClr val="FF0000"/>
                </a:solidFill>
              </a:rPr>
              <a:t>Бородаенко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 Елена Викторовна</a:t>
            </a:r>
          </a:p>
          <a:p>
            <a:pPr marR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2000" b="1" dirty="0" smtClean="0">
                <a:solidFill>
                  <a:srgbClr val="FF0000"/>
                </a:solidFill>
              </a:rPr>
              <a:t> МОУ « </a:t>
            </a:r>
            <a:r>
              <a:rPr lang="ru-RU" altLang="ru-RU" sz="2000" b="1" dirty="0" err="1" smtClean="0">
                <a:solidFill>
                  <a:srgbClr val="FF0000"/>
                </a:solidFill>
              </a:rPr>
              <a:t>Илек-Пеньковская</a:t>
            </a:r>
            <a:r>
              <a:rPr lang="ru-RU" altLang="ru-RU" sz="2000" b="1" dirty="0" smtClean="0">
                <a:solidFill>
                  <a:srgbClr val="FF0000"/>
                </a:solidFill>
              </a:rPr>
              <a:t> СОШ»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692150"/>
            <a:ext cx="885825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600" smtClean="0">
                <a:solidFill>
                  <a:srgbClr val="002060"/>
                </a:solidFill>
              </a:rPr>
              <a:t/>
            </a:r>
            <a:br>
              <a:rPr lang="ru-RU" altLang="ru-RU" sz="3600" smtClean="0">
                <a:solidFill>
                  <a:srgbClr val="002060"/>
                </a:solidFill>
              </a:rPr>
            </a:br>
            <a:r>
              <a:rPr lang="ru-RU" altLang="ru-RU" sz="3600" b="1" smtClean="0">
                <a:solidFill>
                  <a:srgbClr val="002060"/>
                </a:solidFill>
              </a:rPr>
              <a:t>Критерии психологического комфорта урока: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57375"/>
            <a:ext cx="8258175" cy="3643313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rgbClr val="C00000"/>
                </a:solidFill>
              </a:rPr>
              <a:t>Отсутствие усталости у детей и учителя</a:t>
            </a:r>
          </a:p>
          <a:p>
            <a:pPr eaLnBrk="1" hangingPunct="1"/>
            <a:r>
              <a:rPr lang="ru-RU" altLang="ru-RU" b="1" smtClean="0">
                <a:solidFill>
                  <a:srgbClr val="00B050"/>
                </a:solidFill>
              </a:rPr>
              <a:t>Положительный эмоциональный настрой</a:t>
            </a:r>
          </a:p>
          <a:p>
            <a:pPr eaLnBrk="1" hangingPunct="1"/>
            <a:r>
              <a:rPr lang="ru-RU" altLang="ru-RU" b="1" smtClean="0">
                <a:solidFill>
                  <a:srgbClr val="03495C"/>
                </a:solidFill>
              </a:rPr>
              <a:t>Удовлетворение от сделанной работы</a:t>
            </a:r>
          </a:p>
          <a:p>
            <a:pPr eaLnBrk="1" hangingPunct="1"/>
            <a:r>
              <a:rPr lang="ru-RU" altLang="ru-RU" b="1" smtClean="0">
                <a:solidFill>
                  <a:srgbClr val="FF0000"/>
                </a:solidFill>
              </a:rPr>
              <a:t>Желание продолжать работу</a:t>
            </a:r>
          </a:p>
          <a:p>
            <a:pPr eaLnBrk="1" hangingPunct="1"/>
            <a:r>
              <a:rPr lang="ru-RU" altLang="ru-RU" b="1" smtClean="0">
                <a:solidFill>
                  <a:srgbClr val="0070C0"/>
                </a:solidFill>
              </a:rPr>
              <a:t>Создание ситуации успеха </a:t>
            </a:r>
            <a:r>
              <a:rPr lang="ru-RU" altLang="ru-RU" b="1" smtClean="0"/>
              <a:t>как один из факторов </a:t>
            </a:r>
            <a:r>
              <a:rPr lang="ru-RU" altLang="ru-RU" b="1" smtClean="0">
                <a:solidFill>
                  <a:srgbClr val="08684E"/>
                </a:solidFill>
              </a:rPr>
              <a:t>обеспечения психологического комфорта на уроке.</a:t>
            </a:r>
            <a:endParaRPr lang="ru-RU" altLang="ru-RU" smtClean="0"/>
          </a:p>
          <a:p>
            <a:pPr eaLnBrk="1" hangingPunct="1"/>
            <a:endParaRPr lang="ru-RU" altLang="ru-RU" smtClean="0"/>
          </a:p>
          <a:p>
            <a:pPr eaLnBrk="1" hangingPunct="1">
              <a:buFont typeface="Wingdings 2" pitchFamily="18" charset="2"/>
              <a:buNone/>
            </a:pPr>
            <a:endParaRPr lang="ru-RU" altLang="ru-RU" smtClean="0"/>
          </a:p>
        </p:txBody>
      </p:sp>
      <p:pic>
        <p:nvPicPr>
          <p:cNvPr id="12292" name="Picture 12" descr="MCj0088958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63" y="4572000"/>
            <a:ext cx="149225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525576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Рекомендации для поддержания психологического комфорта на уроке: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8" y="2133600"/>
            <a:ext cx="8229600" cy="4100513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Старайтесь: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2000" b="1" dirty="0" smtClean="0"/>
              <a:t>Видеть в каждом ученике уникальную личность. 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altLang="ru-RU" sz="2000" b="1" dirty="0" smtClean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altLang="ru-RU" sz="2000" dirty="0" smtClean="0">
              <a:solidFill>
                <a:srgbClr val="FFFF00"/>
              </a:solidFill>
              <a:latin typeface="Sylfaen" pitchFamily="18" charset="0"/>
            </a:endParaRP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2000" b="1" dirty="0" smtClean="0"/>
              <a:t>Создавать личности ситуации успеха, одобрения, поддержки, доброжелательности. 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altLang="ru-RU" sz="2000" b="1" dirty="0" smtClean="0"/>
          </a:p>
          <a:p>
            <a:pPr algn="ctr"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altLang="ru-RU" sz="2000" dirty="0" smtClean="0">
              <a:solidFill>
                <a:srgbClr val="FFFF00"/>
              </a:solidFill>
            </a:endParaRP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2000" dirty="0" smtClean="0"/>
              <a:t> </a:t>
            </a:r>
            <a:r>
              <a:rPr lang="ru-RU" altLang="ru-RU" sz="2000" b="1" dirty="0" smtClean="0"/>
              <a:t>Исключить прямое принуждение, а также акценты на отставание и другие недостатки ребенка. </a:t>
            </a:r>
          </a:p>
          <a:p>
            <a:pPr algn="ctr"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2000" b="1" dirty="0" smtClean="0">
                <a:solidFill>
                  <a:srgbClr val="0070C0"/>
                </a:solidFill>
              </a:rPr>
              <a:t>«</a:t>
            </a:r>
            <a:r>
              <a:rPr lang="ru-RU" altLang="ru-RU" sz="2000" b="1" dirty="0" smtClean="0">
                <a:solidFill>
                  <a:srgbClr val="0070C0"/>
                </a:solidFill>
              </a:rPr>
              <a:t>Ребенок </a:t>
            </a:r>
            <a:r>
              <a:rPr lang="ru-RU" altLang="ru-RU" sz="2000" b="1" dirty="0" smtClean="0">
                <a:solidFill>
                  <a:srgbClr val="0070C0"/>
                </a:solidFill>
              </a:rPr>
              <a:t>хорош, а плох его </a:t>
            </a:r>
            <a:r>
              <a:rPr lang="ru-RU" altLang="ru-RU" sz="2000" b="1" dirty="0" smtClean="0">
                <a:solidFill>
                  <a:srgbClr val="0070C0"/>
                </a:solidFill>
              </a:rPr>
              <a:t>поступок».</a:t>
            </a:r>
            <a:r>
              <a:rPr lang="ru-RU" altLang="ru-RU" sz="2000" b="1" dirty="0" smtClean="0">
                <a:solidFill>
                  <a:srgbClr val="FFFF00"/>
                </a:solidFill>
              </a:rPr>
              <a:t> </a:t>
            </a:r>
            <a:endParaRPr lang="ru-RU" altLang="ru-RU" sz="2000" b="1" dirty="0" smtClean="0">
              <a:solidFill>
                <a:srgbClr val="FFFF00"/>
              </a:solidFill>
            </a:endParaRP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altLang="ru-RU" sz="2100" b="1" dirty="0" smtClean="0">
              <a:solidFill>
                <a:srgbClr val="FFFF00"/>
              </a:solidFill>
            </a:endParaRP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2100" b="1" dirty="0" smtClean="0"/>
              <a:t>Предоставлять возможности и помогать детям. </a:t>
            </a:r>
          </a:p>
          <a:p>
            <a:pPr algn="ctr" eaLnBrk="1" fontAlgn="auto" hangingPunct="1">
              <a:lnSpc>
                <a:spcPct val="7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altLang="ru-RU" sz="2100" b="1" smtClean="0">
                <a:solidFill>
                  <a:schemeClr val="accent2"/>
                </a:solidFill>
              </a:rPr>
              <a:t>«</a:t>
            </a:r>
            <a:r>
              <a:rPr lang="ru-RU" altLang="ru-RU" sz="2100" b="1" smtClean="0">
                <a:solidFill>
                  <a:srgbClr val="0070C0"/>
                </a:solidFill>
              </a:rPr>
              <a:t>В </a:t>
            </a:r>
            <a:r>
              <a:rPr lang="ru-RU" altLang="ru-RU" sz="2100" b="1" dirty="0" smtClean="0">
                <a:solidFill>
                  <a:srgbClr val="0070C0"/>
                </a:solidFill>
              </a:rPr>
              <a:t>каждом ребенке – чудо, </a:t>
            </a:r>
            <a:r>
              <a:rPr lang="ru-RU" altLang="ru-RU" sz="2100" b="1" smtClean="0">
                <a:solidFill>
                  <a:srgbClr val="0070C0"/>
                </a:solidFill>
              </a:rPr>
              <a:t>ожидай </a:t>
            </a:r>
            <a:r>
              <a:rPr lang="ru-RU" altLang="ru-RU" sz="2100" b="1" smtClean="0">
                <a:solidFill>
                  <a:srgbClr val="0070C0"/>
                </a:solidFill>
              </a:rPr>
              <a:t>его». </a:t>
            </a:r>
            <a:endParaRPr lang="ru-RU" altLang="ru-RU" sz="21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357188" y="2071688"/>
            <a:ext cx="78073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solidFill>
                  <a:schemeClr val="accent3">
                    <a:lumMod val="75000"/>
                  </a:schemeClr>
                </a:solidFill>
                <a:latin typeface="Arbat" pitchFamily="2" charset="0"/>
                <a:cs typeface="+mn-cs"/>
              </a:rPr>
              <a:t>С</a:t>
            </a:r>
            <a:r>
              <a:rPr lang="ru-RU" sz="6000" b="1" dirty="0">
                <a:solidFill>
                  <a:srgbClr val="FF0000"/>
                </a:solidFill>
                <a:latin typeface="Arbat" pitchFamily="2" charset="0"/>
                <a:cs typeface="+mn-cs"/>
              </a:rPr>
              <a:t>п</a:t>
            </a:r>
            <a:r>
              <a:rPr lang="ru-RU" sz="6000" b="1" dirty="0">
                <a:solidFill>
                  <a:schemeClr val="accent4">
                    <a:lumMod val="75000"/>
                  </a:schemeClr>
                </a:solidFill>
                <a:latin typeface="Arbat" pitchFamily="2" charset="0"/>
                <a:cs typeface="+mn-cs"/>
              </a:rPr>
              <a:t>а</a:t>
            </a:r>
            <a:r>
              <a:rPr lang="ru-RU" sz="6000" b="1" dirty="0">
                <a:solidFill>
                  <a:srgbClr val="FFC000"/>
                </a:solidFill>
                <a:latin typeface="Arbat" pitchFamily="2" charset="0"/>
                <a:cs typeface="+mn-cs"/>
              </a:rPr>
              <a:t>с</a:t>
            </a:r>
            <a:r>
              <a:rPr lang="ru-RU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bat" pitchFamily="2" charset="0"/>
                <a:cs typeface="+mn-cs"/>
              </a:rPr>
              <a:t>и</a:t>
            </a:r>
            <a:r>
              <a:rPr lang="ru-RU" sz="6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bat" pitchFamily="2" charset="0"/>
                <a:cs typeface="+mn-cs"/>
              </a:rPr>
              <a:t>б</a:t>
            </a:r>
            <a:r>
              <a:rPr lang="ru-RU" sz="6000" b="1" dirty="0">
                <a:solidFill>
                  <a:srgbClr val="C00000"/>
                </a:solidFill>
                <a:latin typeface="Arbat" pitchFamily="2" charset="0"/>
                <a:cs typeface="+mn-cs"/>
              </a:rPr>
              <a:t>о</a:t>
            </a:r>
            <a:r>
              <a:rPr lang="ru-RU" sz="6000" b="1" dirty="0">
                <a:solidFill>
                  <a:srgbClr val="FFC000"/>
                </a:solidFill>
                <a:latin typeface="Arbat" pitchFamily="2" charset="0"/>
                <a:cs typeface="+mn-cs"/>
              </a:rPr>
              <a:t> </a:t>
            </a:r>
            <a:r>
              <a:rPr lang="ru-RU" sz="60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Arbat" pitchFamily="2" charset="0"/>
                <a:cs typeface="+mn-cs"/>
              </a:rPr>
              <a:t>з</a:t>
            </a:r>
            <a:r>
              <a:rPr lang="ru-RU" sz="6000" b="1" dirty="0">
                <a:solidFill>
                  <a:srgbClr val="92D050"/>
                </a:solidFill>
                <a:latin typeface="Arbat" pitchFamily="2" charset="0"/>
                <a:cs typeface="+mn-cs"/>
              </a:rPr>
              <a:t>а</a:t>
            </a:r>
            <a:r>
              <a:rPr lang="ru-RU" sz="6000" b="1" dirty="0">
                <a:solidFill>
                  <a:srgbClr val="FFC000"/>
                </a:solidFill>
                <a:latin typeface="Arbat" pitchFamily="2" charset="0"/>
                <a:cs typeface="+mn-cs"/>
              </a:rPr>
              <a:t>  </a:t>
            </a:r>
            <a:r>
              <a:rPr lang="ru-RU" sz="6000" b="1" dirty="0">
                <a:solidFill>
                  <a:schemeClr val="accent1"/>
                </a:solidFill>
                <a:latin typeface="Arbat" pitchFamily="2" charset="0"/>
                <a:cs typeface="+mn-cs"/>
              </a:rPr>
              <a:t>в</a:t>
            </a:r>
            <a:r>
              <a:rPr lang="ru-RU" sz="6000" b="1" dirty="0">
                <a:solidFill>
                  <a:srgbClr val="FFC000"/>
                </a:solidFill>
                <a:latin typeface="Arbat" pitchFamily="2" charset="0"/>
                <a:cs typeface="+mn-cs"/>
              </a:rPr>
              <a:t>н</a:t>
            </a:r>
            <a:r>
              <a:rPr lang="ru-RU" sz="6000" b="1" dirty="0">
                <a:solidFill>
                  <a:srgbClr val="7030A0"/>
                </a:solidFill>
                <a:latin typeface="Arbat" pitchFamily="2" charset="0"/>
                <a:cs typeface="+mn-cs"/>
              </a:rPr>
              <a:t>и</a:t>
            </a:r>
            <a:r>
              <a:rPr lang="ru-RU" sz="6000" b="1" dirty="0">
                <a:solidFill>
                  <a:srgbClr val="FF0000"/>
                </a:solidFill>
                <a:latin typeface="Arbat" pitchFamily="2" charset="0"/>
                <a:cs typeface="+mn-cs"/>
              </a:rPr>
              <a:t>м</a:t>
            </a:r>
            <a:r>
              <a:rPr lang="ru-RU" sz="6000" b="1" dirty="0">
                <a:solidFill>
                  <a:srgbClr val="FFC000"/>
                </a:solidFill>
                <a:latin typeface="Arbat" pitchFamily="2" charset="0"/>
                <a:cs typeface="+mn-cs"/>
              </a:rPr>
              <a:t>а</a:t>
            </a:r>
            <a:r>
              <a:rPr lang="ru-RU" sz="6000" b="1" dirty="0">
                <a:solidFill>
                  <a:srgbClr val="00B050"/>
                </a:solidFill>
                <a:latin typeface="Arbat" pitchFamily="2" charset="0"/>
                <a:cs typeface="+mn-cs"/>
              </a:rPr>
              <a:t>н</a:t>
            </a:r>
            <a:r>
              <a:rPr lang="ru-RU" sz="6000" b="1" dirty="0">
                <a:solidFill>
                  <a:srgbClr val="FFC000"/>
                </a:solidFill>
                <a:latin typeface="Arbat" pitchFamily="2" charset="0"/>
                <a:cs typeface="+mn-cs"/>
              </a:rPr>
              <a:t>и</a:t>
            </a:r>
            <a:r>
              <a:rPr lang="ru-RU" sz="6000" b="1" dirty="0">
                <a:solidFill>
                  <a:srgbClr val="00B050"/>
                </a:solidFill>
                <a:latin typeface="Arbat" pitchFamily="2" charset="0"/>
                <a:cs typeface="+mn-cs"/>
              </a:rPr>
              <a:t>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500063" y="1011238"/>
            <a:ext cx="8072437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 altLang="ru-RU" sz="3600" b="1" i="1">
              <a:solidFill>
                <a:srgbClr val="D60093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0" hangingPunct="0"/>
            <a:endParaRPr lang="ru-RU" altLang="ru-RU" b="1" i="1">
              <a:solidFill>
                <a:srgbClr val="083763"/>
              </a:solidFill>
            </a:endParaRPr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1116013" y="1557338"/>
            <a:ext cx="6048375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ru-RU" sz="1600"/>
          </a:p>
          <a:p>
            <a:pPr algn="just"/>
            <a:endParaRPr lang="ru-RU" sz="1600"/>
          </a:p>
          <a:p>
            <a:pPr algn="just"/>
            <a:endParaRPr lang="ru-RU" sz="1600"/>
          </a:p>
          <a:p>
            <a:pPr algn="just"/>
            <a:endParaRPr lang="ru-RU" sz="1600"/>
          </a:p>
          <a:p>
            <a:pPr algn="just"/>
            <a:endParaRPr lang="ru-RU" sz="1600"/>
          </a:p>
          <a:p>
            <a:pPr algn="just"/>
            <a:endParaRPr lang="ru-RU" sz="1600"/>
          </a:p>
          <a:p>
            <a:pPr algn="just"/>
            <a:endParaRPr lang="ru-RU" sz="1600"/>
          </a:p>
          <a:p>
            <a:pPr algn="just"/>
            <a:endParaRPr lang="ru-RU" sz="1600"/>
          </a:p>
          <a:p>
            <a:pPr algn="just"/>
            <a:endParaRPr lang="ru-RU" sz="1400"/>
          </a:p>
          <a:p>
            <a:pPr algn="just"/>
            <a:r>
              <a:rPr lang="ru-RU" sz="1400"/>
              <a:t> </a:t>
            </a:r>
          </a:p>
          <a:p>
            <a:pPr algn="just"/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8732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>
                <a:cs typeface="Aharoni" pitchFamily="2" charset="-79"/>
              </a:rPr>
              <a:t/>
            </a:r>
            <a:br>
              <a:rPr lang="ru-RU" sz="1800" dirty="0" smtClean="0">
                <a:cs typeface="Aharoni" pitchFamily="2" charset="-79"/>
              </a:rPr>
            </a:br>
            <a:endParaRPr lang="ru-RU" sz="1800" dirty="0">
              <a:cs typeface="Aharoni" pitchFamily="2" charset="-79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559425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u="sng" dirty="0" smtClean="0"/>
              <a:t>Психологический комфорт </a:t>
            </a:r>
            <a:r>
              <a:rPr lang="ru-RU" sz="1800" dirty="0" smtClean="0"/>
              <a:t>— качественная сторона межличностных отношений, совокупность психологических условий, способствующих или препятствующих продуктивной совместной деятельности и всестороннему развитию личности.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u="sng" dirty="0" smtClean="0"/>
              <a:t>Комфорт</a:t>
            </a:r>
            <a:r>
              <a:rPr lang="ru-RU" sz="1800" dirty="0" smtClean="0"/>
              <a:t> -  заимствовано из английского языка, что означает «поддержка, укрепление» (Этимологический словарь Н.М. </a:t>
            </a:r>
            <a:r>
              <a:rPr lang="ru-RU" sz="1800" dirty="0" err="1" smtClean="0"/>
              <a:t>Шанский</a:t>
            </a:r>
            <a:r>
              <a:rPr lang="ru-RU" sz="1800" dirty="0" smtClean="0"/>
              <a:t>)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u="sng" dirty="0" smtClean="0"/>
              <a:t>Комфорт</a:t>
            </a:r>
            <a:r>
              <a:rPr lang="ru-RU" sz="1800" dirty="0" smtClean="0"/>
              <a:t> – это условия жизни, пребывания, обстановка, обеспечивающие удобство, спокойствие и уют (толковый словарь  С.И. Ожегов) 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u="sng" dirty="0" smtClean="0"/>
              <a:t>Психологический комфорт </a:t>
            </a:r>
            <a:r>
              <a:rPr lang="ru-RU" sz="1800" dirty="0" smtClean="0"/>
              <a:t>- условия жизни, при которых ребенок чувствует себя спокойно, нет необходимости защищаться.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/>
              <a:t> Благоприятный психологический климат характеризуется атмосферой взаимного уважения, дружелюбия, деликатности, создает комфорт и условия для работы, раскрывает потенциальные возможности личности.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1800" dirty="0" smtClean="0"/>
              <a:t> Неблагоприятный климат препятствует личностному развитию, ввергая человека в состояние незащищенности, нервозности, боязни и отчаяния.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6778625" cy="1143000"/>
          </a:xfrm>
        </p:spPr>
        <p:txBody>
          <a:bodyPr/>
          <a:lstStyle/>
          <a:p>
            <a:pPr eaLnBrk="1" hangingPunct="1"/>
            <a:r>
              <a:rPr lang="ru-RU" altLang="ru-RU" smtClean="0"/>
              <a:t> 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642918"/>
            <a:ext cx="8258175" cy="602617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endParaRPr lang="ru-RU" sz="1600" dirty="0" smtClean="0">
              <a:solidFill>
                <a:srgbClr val="000099"/>
              </a:solidFill>
              <a:cs typeface="Aharoni" pitchFamily="2" charset="-79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dirty="0" smtClean="0">
                <a:solidFill>
                  <a:srgbClr val="000099"/>
                </a:solidFill>
                <a:cs typeface="Aharoni" pitchFamily="2" charset="-79"/>
              </a:rPr>
              <a:t>Можно выделить несколько приемов, которые могут способствовать снятию психологического напряжения и благоприятно повлиять на сплочение коллектива и успеваемость.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dirty="0" smtClean="0">
                <a:cs typeface="Aharoni" pitchFamily="2" charset="-79"/>
              </a:rPr>
              <a:t>     Приободряющее выражение лица учителя. </a:t>
            </a:r>
            <a:r>
              <a:rPr lang="ru-RU" sz="1600" dirty="0" smtClean="0">
                <a:cs typeface="Aharoni" pitchFamily="2" charset="-79"/>
              </a:rPr>
              <a:t>Урок неполноценен, если на нем не было эмоционально-смысловых разрядок: улыбок, использование поговорок, музыкальных минуток . Музыка является одним из  основных средств, которые  благотворно  воздействуют в на создание творческой атмосферы.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dirty="0" smtClean="0">
                <a:cs typeface="Aharoni" pitchFamily="2" charset="-79"/>
              </a:rPr>
              <a:t>      </a:t>
            </a:r>
            <a:r>
              <a:rPr lang="ru-RU" sz="1600" b="1" dirty="0" smtClean="0">
                <a:cs typeface="Aharoni" pitchFamily="2" charset="-79"/>
              </a:rPr>
              <a:t>Отмечать и поощрять взаимопомощь, </a:t>
            </a:r>
            <a:r>
              <a:rPr lang="ru-RU" sz="1600" dirty="0" smtClean="0">
                <a:cs typeface="Aharoni" pitchFamily="2" charset="-79"/>
              </a:rPr>
              <a:t>не провоцировать конкуренцию, зависть и соперничество между учениками одного класса, не сравнивать успехи и достижения учеников между собой, лучше показать ученику его возможные достижения и настоящие, помочь найти способ к совершенствованию.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dirty="0" smtClean="0">
                <a:cs typeface="Aharoni" pitchFamily="2" charset="-79"/>
              </a:rPr>
              <a:t>      Учить разрешать конфликты без долгих и напрасных поисков истинно виноватого.</a:t>
            </a:r>
            <a:endParaRPr lang="ru-RU" sz="1600" dirty="0" smtClean="0">
              <a:cs typeface="Aharoni" pitchFamily="2" charset="-79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dirty="0" smtClean="0">
                <a:cs typeface="Aharoni" pitchFamily="2" charset="-79"/>
              </a:rPr>
              <a:t>      Поддержать тех учащихся, которые держатся отдельно от других.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dirty="0" smtClean="0">
                <a:cs typeface="Aharoni" pitchFamily="2" charset="-79"/>
              </a:rPr>
              <a:t>      </a:t>
            </a:r>
            <a:r>
              <a:rPr lang="ru-RU" sz="1600" dirty="0" smtClean="0">
                <a:cs typeface="Aharoni" pitchFamily="2" charset="-79"/>
              </a:rPr>
              <a:t>Принимайте их в общее дело без комментариев. Начните работать с ними в парах 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b="1" dirty="0" smtClean="0">
                <a:cs typeface="Aharoni" pitchFamily="2" charset="-79"/>
              </a:rPr>
              <a:t>      Темп и особенность окончания урока.</a:t>
            </a:r>
            <a:r>
              <a:rPr lang="ru-RU" sz="1600" dirty="0" smtClean="0">
                <a:cs typeface="Aharoni" pitchFamily="2" charset="-79"/>
              </a:rPr>
              <a:t> Желательно, чтобы завершение урока было спокойны: учащиеся имели возможность задать учителю вопросы, учитель мог прокомментировать задание на дом, попрощаться со школьниками.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dirty="0" smtClean="0">
                <a:cs typeface="Aharoni" pitchFamily="2" charset="-79"/>
              </a:rPr>
              <a:t> </a:t>
            </a:r>
          </a:p>
          <a:p>
            <a:pPr eaLnBrk="1" hangingPunct="1">
              <a:buFont typeface="Wingdings 2" pitchFamily="18" charset="2"/>
              <a:buNone/>
            </a:pPr>
            <a:endParaRPr lang="ru-RU" sz="1600" b="1" dirty="0" smtClean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513"/>
          </a:xfrm>
        </p:spPr>
        <p:txBody>
          <a:bodyPr/>
          <a:lstStyle/>
          <a:p>
            <a:pPr algn="ctr" eaLnBrk="1" hangingPunct="1"/>
            <a:r>
              <a:rPr lang="ru-RU" altLang="ru-RU" sz="2400" b="1" smtClean="0">
                <a:solidFill>
                  <a:srgbClr val="000099"/>
                </a:solidFill>
              </a:rPr>
              <a:t>Золотые правила психологического комфорта на уроке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895850"/>
          </a:xfrm>
        </p:spPr>
        <p:txBody>
          <a:bodyPr>
            <a:normAutofit fontScale="25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7200" dirty="0" smtClean="0"/>
              <a:t>Не пытайтесь за каждым отрицательным поступком школьника видеть только отрицательные мотивы.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7200" dirty="0" smtClean="0"/>
              <a:t>Тщательно готовьтесь к уроку, не допускайте даже малейшей некомпетентности в преподавании своего предмета.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7200" dirty="0" smtClean="0"/>
              <a:t>Школьника можно изменить к лучшему с помощью специальных приемов оценки его личности.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7200" dirty="0" smtClean="0"/>
              <a:t>Совместная деятельность сближает людей и повышает их авторитет (если она хорошо организована).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7200" dirty="0" smtClean="0"/>
              <a:t>Предусмотрительность и корректность поведения учителя снижают напряжение в общении.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72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200" dirty="0" smtClean="0">
                <a:solidFill>
                  <a:srgbClr val="000099"/>
                </a:solidFill>
              </a:rPr>
              <a:t>Источником психологической комфортности является</a:t>
            </a:r>
            <a:r>
              <a:rPr lang="ru-RU" sz="7200" dirty="0" smtClean="0"/>
              <a:t>: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7200" dirty="0" smtClean="0"/>
              <a:t>положительное эмоциональное состояние как ученика, так и учителя;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7200" dirty="0" smtClean="0"/>
              <a:t>доброжелательное отношение между учителем и учеником, т.к. в школе главной фигурой был и остается учитель.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200" dirty="0" smtClean="0"/>
              <a:t> 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7200" dirty="0" smtClean="0"/>
              <a:t>   Никакие успехи в учёбе не принесут пользы, если они замешаны на страхе перед взрослыми, подавлении личности ребёнка.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72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72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72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55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5500" dirty="0" smtClean="0"/>
              <a:t> </a:t>
            </a:r>
            <a:r>
              <a:rPr lang="ru-RU" sz="5500" b="1" dirty="0" smtClean="0">
                <a:solidFill>
                  <a:srgbClr val="000099"/>
                </a:solidFill>
              </a:rPr>
              <a:t> </a:t>
            </a:r>
            <a:endParaRPr lang="ru-RU" sz="5500" b="1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5500" b="1" dirty="0" smtClean="0">
              <a:solidFill>
                <a:srgbClr val="000099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5500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ru-RU" altLang="ru-RU" dirty="0" smtClean="0"/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ru-RU" altLang="ru-RU" sz="4400" dirty="0" smtClean="0"/>
              <a:t>  </a:t>
            </a:r>
            <a:endParaRPr lang="ru-RU" altLang="ru-RU" sz="36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/>
          <a:lstStyle/>
          <a:p>
            <a:pPr algn="ctr" eaLnBrk="1" hangingPunct="1"/>
            <a:r>
              <a:rPr lang="ru-RU" sz="3600" i="1" u="sng" dirty="0" smtClean="0"/>
              <a:t>«Ты и я сообщение»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altLang="ru-RU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507413" cy="5589587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sz="1600" dirty="0" smtClean="0"/>
              <a:t>  Немаловажным для создания психологического комфорта является умение учителя правильно выразить своё отношение к ситуации и к ученику.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dirty="0" smtClean="0"/>
              <a:t>   </a:t>
            </a:r>
            <a:r>
              <a:rPr lang="ru-RU" sz="1600" u="sng" dirty="0" smtClean="0"/>
              <a:t>Психологи выделяют две формы общения с людьми</a:t>
            </a:r>
            <a:r>
              <a:rPr lang="ru-RU" sz="1600" dirty="0" smtClean="0"/>
              <a:t>: «ты» и « я» сообщение.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dirty="0" smtClean="0"/>
              <a:t>    «Ты» - сообщение часто нарушает коммуникацию, так как вызывает у учащегося чувство обиды и горечи, создает впечатление, что прав всегда учитель </a:t>
            </a:r>
            <a:r>
              <a:rPr lang="ru-RU" sz="1600" dirty="0" smtClean="0">
                <a:solidFill>
                  <a:srgbClr val="002060"/>
                </a:solidFill>
              </a:rPr>
              <a:t>(Ты всегда оставляешь грязь в тетради, ты никогда не делаешь домашнее задание, прекрати это делать, ты срываешь мне урок…).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dirty="0" smtClean="0"/>
              <a:t>     «Я»-сообщение является более эффективным способом влияния на ребенка с целью изменения его поведения. В то же время они сохраняют благоприятные отношения между учеником и учителем </a:t>
            </a:r>
            <a:r>
              <a:rPr lang="ru-RU" sz="1600" dirty="0" smtClean="0">
                <a:solidFill>
                  <a:srgbClr val="002060"/>
                </a:solidFill>
              </a:rPr>
              <a:t>(Мне хотелось бы, чтобы мы договорились, я был бы рад, если начал выполнять домашнее задание)»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Практическое задание: </a:t>
            </a:r>
            <a:r>
              <a:rPr lang="ru-RU" sz="1600" dirty="0" smtClean="0"/>
              <a:t>переформулируйте «ты»-сообщение  в  «я»-сообщение.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dirty="0" smtClean="0"/>
              <a:t>Ты - сообщение: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dirty="0" smtClean="0"/>
              <a:t>Ты </a:t>
            </a:r>
            <a:r>
              <a:rPr lang="ru-RU" sz="1600" dirty="0" smtClean="0"/>
              <a:t>сегодня опять забыл тетрадь?;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Ты </a:t>
            </a:r>
            <a:r>
              <a:rPr lang="ru-RU" sz="1600" dirty="0" smtClean="0"/>
              <a:t>всегда плохо выполняешь задания;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600" dirty="0" smtClean="0"/>
              <a:t> </a:t>
            </a:r>
            <a:r>
              <a:rPr lang="ru-RU" sz="1600" dirty="0" smtClean="0"/>
              <a:t>Тебе не надоело  весь урок болтать?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z="1600" dirty="0" smtClean="0"/>
          </a:p>
          <a:p>
            <a:pPr algn="just" eaLnBrk="1" hangingPunct="1">
              <a:buFont typeface="Wingdings 2" pitchFamily="18" charset="2"/>
              <a:buNone/>
            </a:pPr>
            <a:r>
              <a:rPr lang="ru-RU" sz="1600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i="1" u="sng" dirty="0" smtClean="0"/>
              <a:t/>
            </a:r>
            <a:br>
              <a:rPr lang="ru-RU" sz="5400" i="1" u="sng" dirty="0" smtClean="0"/>
            </a:br>
            <a:r>
              <a:rPr lang="ru-RU" sz="5400" i="1" u="sng" dirty="0" smtClean="0"/>
              <a:t/>
            </a:r>
            <a:br>
              <a:rPr lang="ru-RU" sz="5400" i="1" u="sng" dirty="0" smtClean="0"/>
            </a:br>
            <a:r>
              <a:rPr lang="ru-RU" sz="5400" i="1" u="sng" dirty="0" smtClean="0"/>
              <a:t/>
            </a:r>
            <a:br>
              <a:rPr lang="ru-RU" sz="5400" i="1" u="sng" dirty="0" smtClean="0"/>
            </a:br>
            <a:r>
              <a:rPr lang="ru-RU" sz="5400" i="1" u="sng" dirty="0" smtClean="0"/>
              <a:t/>
            </a:r>
            <a:br>
              <a:rPr lang="ru-RU" sz="5400" i="1" u="sng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  <p:sp>
        <p:nvSpPr>
          <p:cNvPr id="8195" name="Содержимое 12"/>
          <p:cNvSpPr>
            <a:spLocks noGrp="1"/>
          </p:cNvSpPr>
          <p:nvPr>
            <p:ph sz="half" idx="1"/>
          </p:nvPr>
        </p:nvSpPr>
        <p:spPr>
          <a:xfrm>
            <a:off x="457200" y="620713"/>
            <a:ext cx="4038600" cy="57340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1800" u="sng" smtClean="0"/>
              <a:t>Ты - сообщение:</a:t>
            </a:r>
          </a:p>
          <a:p>
            <a:pPr eaLnBrk="1" hangingPunct="1">
              <a:buFont typeface="Wingdings 2" pitchFamily="18" charset="2"/>
              <a:buNone/>
            </a:pPr>
            <a:endParaRPr lang="ru-RU" sz="1800" u="sng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1. Ты сегодня опять забыл тетрадь?;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2. Ты всегда плохо выполняешь задания;</a:t>
            </a:r>
          </a:p>
          <a:p>
            <a:pPr eaLnBrk="1" hangingPunct="1">
              <a:buFont typeface="Wingdings 2" pitchFamily="18" charset="2"/>
              <a:buNone/>
            </a:pPr>
            <a:endParaRPr lang="ru-RU" sz="18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3.Тебе не надоело  весь урок болтать?</a:t>
            </a:r>
          </a:p>
          <a:p>
            <a:pPr eaLnBrk="1" hangingPunct="1">
              <a:buFont typeface="Wingdings 2" pitchFamily="18" charset="2"/>
              <a:buNone/>
            </a:pPr>
            <a:endParaRPr lang="ru-RU" sz="18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1800" smtClean="0"/>
              <a:t> 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4648200" y="549275"/>
            <a:ext cx="4038600" cy="580548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u="sng" dirty="0" smtClean="0"/>
              <a:t> Я- сообщения 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800" u="sng" dirty="0" smtClean="0"/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dirty="0" smtClean="0"/>
              <a:t>1. Я очень огорчена, что ты опять забыл тетрадь…;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dirty="0" smtClean="0"/>
              <a:t>2. Я бы очень хотела, чтобы  домашнее задание выполнялось  более старательно…;</a:t>
            </a:r>
          </a:p>
          <a:p>
            <a:pPr marL="342900" indent="-3429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dirty="0" smtClean="0"/>
              <a:t>3.  Я надеюсь, ты понимаешь, что разговорами мешаешь остальным ученикам»…;</a:t>
            </a:r>
          </a:p>
          <a:p>
            <a:pPr marL="342900" indent="-3429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dirty="0" smtClean="0"/>
              <a:t/>
            </a:r>
            <a:br>
              <a:rPr lang="ru-RU" altLang="ru-RU" dirty="0" smtClean="0"/>
            </a:br>
            <a:endParaRPr lang="ru-RU" altLang="ru-RU" sz="4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000" i="1" u="sng" dirty="0" smtClean="0"/>
              <a:t>Вербальные  проявления педагога. Обсуждение с педагогами.</a:t>
            </a:r>
            <a:endParaRPr lang="ru-RU" sz="20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600" dirty="0" smtClean="0"/>
              <a:t>Очень важным при общении с учащимися является то, какие вербальные  средства общения использует педагог. От этого будет зависеть эмоциональное состояние ребёнка, его особенности мотивации, продуктивность учебной деятельности.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600" dirty="0" smtClean="0"/>
              <a:t> </a:t>
            </a:r>
            <a:r>
              <a:rPr lang="ru-RU" sz="1100" dirty="0" smtClean="0"/>
              <a:t> 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600" dirty="0" smtClean="0"/>
              <a:t>     </a:t>
            </a:r>
            <a:r>
              <a:rPr lang="ru-RU" sz="1600" u="sng" dirty="0" smtClean="0"/>
              <a:t>Работа с таблицей.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600" u="sng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600" dirty="0" smtClean="0"/>
              <a:t>     Задание: « В левой половине таблицы даны фразы, которые учителю говорить не стоит. Заполните правую колонку. Как, с вашей точки зрения, надо сказать?» (</a:t>
            </a:r>
            <a:r>
              <a:rPr lang="ru-RU" sz="1600" u="sng" dirty="0" smtClean="0"/>
              <a:t>Проверить не все пункты, обсудить те, которые вызвали особые затруднения.)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6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600" dirty="0" smtClean="0"/>
              <a:t> </a:t>
            </a:r>
          </a:p>
          <a:p>
            <a:pPr lvl="5" algn="just">
              <a:defRPr/>
            </a:pPr>
            <a:r>
              <a:rPr lang="ru-RU" sz="300" b="1" dirty="0" smtClean="0"/>
              <a:t>Т</a:t>
            </a:r>
            <a:endParaRPr lang="ru-RU" sz="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1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1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1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1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1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altLang="ru-RU" sz="1800" b="1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85728"/>
            <a:ext cx="4038600" cy="606903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dirty="0" smtClean="0"/>
              <a:t>Так  говорить не стоит!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1900" dirty="0" smtClean="0"/>
              <a:t>1.Опять ты обзываешься! То вчера Петю обозвал, то, помнишь на прошлой неделе как со мной разговаривал.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2.Ты должен относиться к урокам серьёзнее!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3. Я тут целых полчаса распинаюсь! Ты  меня не слушаешь! Как с тобой можно разговаривать?!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4. Ты, конечно, молодец, но у тебя много ошибок, плохой почерк и сложные формулировки.</a:t>
            </a:r>
          </a:p>
          <a:p>
            <a:pPr marL="342900" indent="-3429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5. Да отвлекись ты, я хочу тебе сказать…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6</a:t>
            </a:r>
            <a:r>
              <a:rPr lang="ru-RU" sz="1900" dirty="0" smtClean="0"/>
              <a:t>. Ты какой  - то неуравновешенный, нервничаешь вечно!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900" dirty="0" smtClean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342900" indent="-3429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19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85728"/>
            <a:ext cx="4038600" cy="606903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b="1" u="sng" dirty="0" smtClean="0">
                <a:solidFill>
                  <a:srgbClr val="000099"/>
                </a:solidFill>
              </a:rPr>
              <a:t>А вот так надо!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b="1" u="sng" dirty="0" smtClean="0">
              <a:solidFill>
                <a:srgbClr val="000099"/>
              </a:solidFill>
            </a:endParaRPr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ru-RU" sz="1900" b="1" dirty="0" smtClean="0"/>
              <a:t>1.</a:t>
            </a:r>
            <a:r>
              <a:rPr lang="ru-RU" sz="1900" dirty="0" smtClean="0"/>
              <a:t>Сейчас ты ведёшь себя не совсем корректно.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2.Возможно</a:t>
            </a:r>
            <a:r>
              <a:rPr lang="ru-RU" sz="1900" dirty="0" smtClean="0"/>
              <a:t>, в следующий раз стоит больше времени уделить подготовке.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3. Для меня важно, чтобы мы друг друга выслушали.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4</a:t>
            </a:r>
            <a:r>
              <a:rPr lang="ru-RU" sz="1900" dirty="0" smtClean="0"/>
              <a:t>. Ты действительно написал интересное сочинение. Однако над грамматикой следует ещё поработать.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5. Когда закончишь свои дела, дай мне знать.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    Мне хотелось бы поговорить с тобой…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9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900" dirty="0" smtClean="0"/>
              <a:t>6</a:t>
            </a:r>
            <a:r>
              <a:rPr lang="ru-RU" sz="1900" dirty="0" smtClean="0"/>
              <a:t>. Мне кажется, ты был взволнован, когда отвечал на уроке.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1600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600" dirty="0" smtClean="0"/>
              <a:t> 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600" dirty="0" smtClean="0"/>
              <a:t> </a:t>
            </a:r>
          </a:p>
          <a:p>
            <a:pPr marL="342900" indent="-3429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defRPr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85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r>
              <a:rPr lang="ru-RU" altLang="ru-RU" sz="1800" dirty="0" smtClean="0"/>
              <a:t/>
            </a:r>
            <a:br>
              <a:rPr lang="ru-RU" altLang="ru-RU" sz="1800" dirty="0" smtClean="0"/>
            </a:b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alt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alt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Содержимое 3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7531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ru-RU" smtClean="0"/>
              <a:t>   </a:t>
            </a:r>
            <a:r>
              <a:rPr lang="ru-RU" sz="1800" smtClean="0"/>
              <a:t>Чтобы добиться позитивного настроя на уроке, можно использовать  игру-тренинг «Комплимент» совместно с упражнением «Улыбка</a:t>
            </a:r>
            <a:r>
              <a:rPr lang="ru-RU" sz="1800" b="1" smtClean="0"/>
              <a:t>».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800" b="1" smtClean="0"/>
              <a:t>    </a:t>
            </a:r>
            <a:r>
              <a:rPr lang="ru-RU" sz="1800" smtClean="0"/>
              <a:t> Первым знаком обращения должна быть доброжелательная улыбка. С какими бы мы словами не подходили друг к другу, начинаем наш диалог с улыбки.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800" smtClean="0"/>
              <a:t>    Использование упражнений помогает в формировании взаимного уважения, чувства сплоченности и принадлежности к группе, развивает рефлексию.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ru-RU" sz="1800" smtClean="0"/>
              <a:t>     Говоря о самооценке настроения и работы на уроке самих учеников, можно использовать такие приёмы, как «Нарисуй своё настроение» (или как вариант настроение одноклассника, например, соседа по парте). Этот приём развивает умение рефлексировать своё эмоциональное состояние.</a:t>
            </a:r>
          </a:p>
          <a:p>
            <a:pPr algn="just" eaLnBrk="1" hangingPunct="1">
              <a:buFont typeface="Wingdings 2" pitchFamily="18" charset="2"/>
              <a:buNone/>
            </a:pP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780</TotalTime>
  <Words>910</Words>
  <Application>Microsoft Office PowerPoint</Application>
  <PresentationFormat>Экран (4:3)</PresentationFormat>
  <Paragraphs>161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  </vt:lpstr>
      <vt:lpstr>      </vt:lpstr>
      <vt:lpstr>   </vt:lpstr>
      <vt:lpstr>Золотые правила психологического комфорта на уроке</vt:lpstr>
      <vt:lpstr>«Ты и я сообщение» </vt:lpstr>
      <vt:lpstr>     </vt:lpstr>
      <vt:lpstr> </vt:lpstr>
      <vt:lpstr>   </vt:lpstr>
      <vt:lpstr>                     </vt:lpstr>
      <vt:lpstr> Критерии психологического комфорта урока:</vt:lpstr>
      <vt:lpstr>Рекомендации для поддержания психологического комфорта на уроке: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First</dc:creator>
  <cp:lastModifiedBy>1</cp:lastModifiedBy>
  <cp:revision>135</cp:revision>
  <dcterms:modified xsi:type="dcterms:W3CDTF">2001-12-31T23:31:39Z</dcterms:modified>
</cp:coreProperties>
</file>