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143139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Многообразие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Т</a:t>
            </a:r>
            <a:r>
              <a:rPr lang="ru-RU" b="1" dirty="0" smtClean="0">
                <a:solidFill>
                  <a:srgbClr val="FFFF00"/>
                </a:solidFill>
              </a:rPr>
              <a:t>рематод и Цестод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coral-club-eu.com/wp-content/uploads/2015/01/worm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363212" cy="3571900"/>
          </a:xfrm>
          <a:prstGeom prst="rect">
            <a:avLst/>
          </a:prstGeom>
          <a:noFill/>
        </p:spPr>
      </p:pic>
      <p:pic>
        <p:nvPicPr>
          <p:cNvPr id="5124" name="Picture 4" descr="http://cs4.pikabu.ru/images/previews_comm/2014-10_2/14127402344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570" y="3235524"/>
            <a:ext cx="3595717" cy="269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Печеночный сосальщик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5072066" cy="564357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Основными симптомами описторхоза являются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На ранней стадии: повышение температуры, боли в мышцах, нарушения работы желудочно-кишечного тракта, аллергические реакции, увеличение и некоторая болезненность печени.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поздних </a:t>
            </a:r>
            <a:r>
              <a:rPr lang="ru-RU" sz="2400" dirty="0" smtClean="0">
                <a:solidFill>
                  <a:srgbClr val="FFFF00"/>
                </a:solidFill>
              </a:rPr>
              <a:t>стадиях: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головокружения </a:t>
            </a:r>
            <a:r>
              <a:rPr lang="ru-RU" sz="2400" dirty="0" smtClean="0">
                <a:solidFill>
                  <a:srgbClr val="FFFF00"/>
                </a:solidFill>
              </a:rPr>
              <a:t>и головные боли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расстройств желудочно-кишечного тракта, бессонница, раздражительность.</a:t>
            </a:r>
          </a:p>
          <a:p>
            <a:endParaRPr lang="ru-RU" sz="2400" dirty="0"/>
          </a:p>
        </p:txBody>
      </p:sp>
      <p:pic>
        <p:nvPicPr>
          <p:cNvPr id="40962" name="Picture 2" descr="http://www.studfiles.ru/html/2706/677/html_f7ht0kHdQi.ON7o/htmlconvd-VTgwR8_html_5dcbdf7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92909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Кошачья двуустка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 8-13 мм длиной.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Есть еще один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дополнительный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хозяин-рыба (плотва, язь).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Поражает печень 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пищеварительную систему, заболевание </a:t>
            </a:r>
            <a:r>
              <a:rPr lang="ru-RU" dirty="0" err="1" smtClean="0">
                <a:solidFill>
                  <a:srgbClr val="FF0000"/>
                </a:solidFill>
              </a:rPr>
              <a:t>называется-</a:t>
            </a:r>
            <a:r>
              <a:rPr lang="ru-RU" b="1" dirty="0" err="1" smtClean="0">
                <a:solidFill>
                  <a:srgbClr val="FFFF00"/>
                </a:solidFill>
              </a:rPr>
              <a:t>эписторхоз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Печеночный сосальщик (кошачья двуустка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5032">
            <a:off x="4672470" y="1716048"/>
            <a:ext cx="4286250" cy="203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Кровяной сосальщик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/>
          <a:lstStyle/>
          <a:p>
            <a:r>
              <a:rPr lang="ru-RU" sz="2400" dirty="0" smtClean="0">
                <a:solidFill>
                  <a:srgbClr val="92D050"/>
                </a:solidFill>
              </a:rPr>
              <a:t>Заболевание - </a:t>
            </a:r>
            <a:r>
              <a:rPr lang="ru-RU" sz="2400" dirty="0" err="1" smtClean="0">
                <a:solidFill>
                  <a:srgbClr val="92D050"/>
                </a:solidFill>
              </a:rPr>
              <a:t>шистосомоз</a:t>
            </a:r>
            <a:r>
              <a:rPr lang="ru-RU" sz="24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Раздельнополы.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Не продуцируют большое </a:t>
            </a:r>
          </a:p>
          <a:p>
            <a:pPr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количество яиц.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Заражение происходит в </a:t>
            </a:r>
          </a:p>
          <a:p>
            <a:pPr>
              <a:buNone/>
            </a:pPr>
            <a:r>
              <a:rPr lang="ru-RU" sz="2400" dirty="0">
                <a:solidFill>
                  <a:srgbClr val="92D050"/>
                </a:solidFill>
              </a:rPr>
              <a:t>в</a:t>
            </a:r>
            <a:r>
              <a:rPr lang="ru-RU" sz="2400" dirty="0" smtClean="0">
                <a:solidFill>
                  <a:srgbClr val="92D050"/>
                </a:solidFill>
              </a:rPr>
              <a:t>оде, личинка </a:t>
            </a:r>
            <a:r>
              <a:rPr lang="ru-RU" sz="2400" dirty="0" err="1" smtClean="0">
                <a:solidFill>
                  <a:srgbClr val="92D050"/>
                </a:solidFill>
              </a:rPr>
              <a:t>вбуравливается</a:t>
            </a:r>
            <a:r>
              <a:rPr lang="ru-RU" sz="2400" dirty="0" smtClean="0">
                <a:solidFill>
                  <a:srgbClr val="92D050"/>
                </a:solidFill>
              </a:rPr>
              <a:t> в кожу и </a:t>
            </a:r>
          </a:p>
          <a:p>
            <a:pPr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проникает в кровеносные сосуды. </a:t>
            </a:r>
          </a:p>
          <a:p>
            <a:pPr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В крупных венах таза становятся </a:t>
            </a:r>
          </a:p>
          <a:p>
            <a:pPr>
              <a:buNone/>
            </a:pPr>
            <a:r>
              <a:rPr lang="ru-RU" sz="2400" dirty="0">
                <a:solidFill>
                  <a:srgbClr val="92D050"/>
                </a:solidFill>
              </a:rPr>
              <a:t>п</a:t>
            </a:r>
            <a:r>
              <a:rPr lang="ru-RU" sz="2400" dirty="0" smtClean="0">
                <a:solidFill>
                  <a:srgbClr val="92D050"/>
                </a:solidFill>
              </a:rPr>
              <a:t>оловозрелыми.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Разрушают стенки сосудов, </a:t>
            </a:r>
          </a:p>
          <a:p>
            <a:pPr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вызывают воспаления мочевого </a:t>
            </a:r>
          </a:p>
          <a:p>
            <a:pPr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пузыря, мочеточников, почек.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Окаменевшие яйца обнаружены в </a:t>
            </a:r>
          </a:p>
          <a:p>
            <a:pPr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египетских мумиях.</a:t>
            </a:r>
          </a:p>
          <a:p>
            <a:pPr>
              <a:buNone/>
            </a:pPr>
            <a:endParaRPr lang="ru-RU" sz="24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39938" name="Picture 2" descr="http://referatdb.ru/pars_docs/refs/200/199536/199536_html_m34d3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769073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Бычий цепень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i.iinfo.cz/images/25/tasemnice-zbavuje-chuti-na-tatara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444329" cy="2874926"/>
          </a:xfrm>
          <a:prstGeom prst="rect">
            <a:avLst/>
          </a:prstGeom>
          <a:noFill/>
        </p:spPr>
      </p:pic>
      <p:pic>
        <p:nvPicPr>
          <p:cNvPr id="1030" name="Picture 6" descr="http://netglista.ru/wp-content/uploads/2015/02/pic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8267700" cy="2962276"/>
          </a:xfrm>
          <a:prstGeom prst="rect">
            <a:avLst/>
          </a:prstGeom>
          <a:noFill/>
        </p:spPr>
      </p:pic>
      <p:pic>
        <p:nvPicPr>
          <p:cNvPr id="1032" name="Picture 8" descr="http://www.pandia.ru/wp-content/uploads/2010/10/wpid-image005_13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928670"/>
            <a:ext cx="23812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Свиной солитер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edonload.ru/uploads/thumbs/9/c/b/9cbf4ed314fa392cd18a9c7e9cece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3352800" cy="2514600"/>
          </a:xfrm>
          <a:prstGeom prst="rect">
            <a:avLst/>
          </a:prstGeom>
          <a:noFill/>
        </p:spPr>
      </p:pic>
      <p:pic>
        <p:nvPicPr>
          <p:cNvPr id="18434" name="Picture 2" descr="http://vseoparazitah.ru/wp-content/uploads/2015/05/jiznennyi-cikl-tinio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5357850" cy="3429024"/>
          </a:xfrm>
          <a:prstGeom prst="rect">
            <a:avLst/>
          </a:prstGeom>
          <a:noFill/>
        </p:spPr>
      </p:pic>
      <p:pic>
        <p:nvPicPr>
          <p:cNvPr id="18436" name="Picture 4" descr="http://images.vfl.ru/ii/1373286629/2a1020f1/2665753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500570"/>
            <a:ext cx="3810000" cy="2214558"/>
          </a:xfrm>
          <a:prstGeom prst="rect">
            <a:avLst/>
          </a:prstGeom>
          <a:noFill/>
        </p:spPr>
      </p:pic>
      <p:pic>
        <p:nvPicPr>
          <p:cNvPr id="18438" name="Picture 6" descr="http://f12.ifotki.info/org/784123597671c02db3e4e61cb179e1fa6d7f9d140551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714884"/>
            <a:ext cx="2493112" cy="1924371"/>
          </a:xfrm>
          <a:prstGeom prst="rect">
            <a:avLst/>
          </a:prstGeom>
          <a:noFill/>
        </p:spPr>
      </p:pic>
      <p:pic>
        <p:nvPicPr>
          <p:cNvPr id="18440" name="Picture 8" descr="https://im2-tub-ru.yandex.net/i?id=b157351a006cdc760938ff3dd9104495&amp;n=33&amp;h=190&amp;w=2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00438"/>
            <a:ext cx="2647950" cy="1809751"/>
          </a:xfrm>
          <a:prstGeom prst="rect">
            <a:avLst/>
          </a:prstGeom>
          <a:noFill/>
        </p:spPr>
      </p:pic>
      <p:pic>
        <p:nvPicPr>
          <p:cNvPr id="18442" name="Picture 10" descr="http://www.vrachfree.com/images/zabolevaniya1/tsistitserkoz-golovnogo-mozg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1466" y="5357826"/>
            <a:ext cx="2379690" cy="1437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Эхинококк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785794"/>
            <a:ext cx="6500826" cy="60722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Человек – промежуточный хозяин.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Лечение </a:t>
            </a:r>
            <a:r>
              <a:rPr lang="ru-RU" dirty="0" err="1" smtClean="0">
                <a:solidFill>
                  <a:srgbClr val="FFFF00"/>
                </a:solidFill>
              </a:rPr>
              <a:t>эхнококкоза</a:t>
            </a:r>
            <a:r>
              <a:rPr lang="ru-RU" dirty="0" smtClean="0">
                <a:solidFill>
                  <a:srgbClr val="FFFF00"/>
                </a:solidFill>
              </a:rPr>
              <a:t> осуществляется только хирургическим путем. В период до, и после проведенной операции проводят сопутствующее лечение </a:t>
            </a:r>
            <a:r>
              <a:rPr lang="ru-RU" dirty="0" smtClean="0">
                <a:solidFill>
                  <a:srgbClr val="FFFF00"/>
                </a:solidFill>
              </a:rPr>
              <a:t>противогельминтным препаратом.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www.phsource.us/PH/PARA/Chapter_8_files/image0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23917" y="1409679"/>
            <a:ext cx="3638550" cy="1819276"/>
          </a:xfrm>
          <a:prstGeom prst="rect">
            <a:avLst/>
          </a:prstGeom>
          <a:noFill/>
        </p:spPr>
      </p:pic>
      <p:pic>
        <p:nvPicPr>
          <p:cNvPr id="19460" name="Picture 4" descr="Типичный вид зараженного эхинококком на последней стадии заболе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2857488" cy="2143116"/>
          </a:xfrm>
          <a:prstGeom prst="rect">
            <a:avLst/>
          </a:prstGeom>
          <a:noFill/>
        </p:spPr>
      </p:pic>
      <p:sp>
        <p:nvSpPr>
          <p:cNvPr id="19462" name="AutoShape 6" descr="http://polismed.com/upfiles/other/artgen/248/2935000014394160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polismed.com/upfiles/other/artgen/248/2935000014394160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polismed.com/upfiles/other/artgen/248/2935000014394160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www.polismed.com/upfiles/other/artgen/248/sm_2935000014394160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sm_2935000014394160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929066"/>
            <a:ext cx="3214694" cy="2826252"/>
          </a:xfrm>
          <a:prstGeom prst="rect">
            <a:avLst/>
          </a:prstGeom>
        </p:spPr>
      </p:pic>
      <p:pic>
        <p:nvPicPr>
          <p:cNvPr id="19470" name="Picture 14" descr="http://900igr.net/datai/biologija/Biologija-7-klass-CHervi/0014-018-Ekhinokokk-i-alveokokk-vneshne-pokhozh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000504"/>
            <a:ext cx="2214546" cy="2619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Лентец широкий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857232"/>
            <a:ext cx="6072198" cy="60007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300" dirty="0" smtClean="0">
                <a:solidFill>
                  <a:srgbClr val="FFFF00"/>
                </a:solidFill>
              </a:rPr>
              <a:t>Паразит лентец широкий имеет пути заражения в основном через промежуточных хозяев, то есть рыб. Личинки, которые обитают в водоеме, как правило, для человека не заразны. Для того чтобы заразиться человеку даже не обязательно употреблять в пищу рыбные продукты. Иногда бывает достаточно простого контакта с инфицированными органами. Поэтому очень важно после разделывания рыбы тщательно вымыть не только руки, но также доску и нож</a:t>
            </a:r>
            <a:r>
              <a:rPr lang="ru-RU" sz="23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300" i="1" dirty="0" smtClean="0">
                <a:solidFill>
                  <a:srgbClr val="FFFF00"/>
                </a:solidFill>
              </a:rPr>
              <a:t>Паразитом нельзя заразиться от больного человека или животного, так как он выделяет неопасные личинки.</a:t>
            </a:r>
            <a:endParaRPr lang="ru-RU" sz="23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Широкий лент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438283" y="2295514"/>
            <a:ext cx="6000771" cy="312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443</Template>
  <TotalTime>110</TotalTime>
  <Words>253</Words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Многообразие  Трематод и Цестод</vt:lpstr>
      <vt:lpstr>Печеночный сосальщик</vt:lpstr>
      <vt:lpstr>Кошачья двуустка</vt:lpstr>
      <vt:lpstr>Кровяной сосальщик</vt:lpstr>
      <vt:lpstr>Бычий цепень</vt:lpstr>
      <vt:lpstr>Свиной солитер</vt:lpstr>
      <vt:lpstr>Эхинококк</vt:lpstr>
      <vt:lpstr>Лентец широкий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трематод</dc:title>
  <cp:lastModifiedBy>User</cp:lastModifiedBy>
  <cp:revision>15</cp:revision>
  <dcterms:modified xsi:type="dcterms:W3CDTF">2016-01-29T20:17:25Z</dcterms:modified>
</cp:coreProperties>
</file>