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D9E0A5-9FD1-474C-ACAA-70F51F5A444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0A1A7-42CD-4F55-B316-0B5C3B6121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55272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«Создание </a:t>
            </a:r>
            <a:r>
              <a:rPr lang="ru-RU" sz="3200" b="1" dirty="0" err="1" smtClean="0">
                <a:solidFill>
                  <a:srgbClr val="002060"/>
                </a:solidFill>
              </a:rPr>
              <a:t>здоровьесберегающей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среды в образовательном учреждении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на уровне начального общего образования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933056"/>
            <a:ext cx="2363323" cy="1524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1" i="1" dirty="0">
                <a:solidFill>
                  <a:srgbClr val="002060"/>
                </a:solidFill>
              </a:rPr>
              <a:t>Цветкова Ирина Юрьевна</a:t>
            </a:r>
            <a:r>
              <a:rPr lang="ru-RU" sz="1400" b="1" i="1" dirty="0" smtClean="0">
                <a:solidFill>
                  <a:srgbClr val="002060"/>
                </a:solidFill>
              </a:rPr>
              <a:t>,                                                                                                                                                            </a:t>
            </a:r>
            <a:r>
              <a:rPr lang="ru-RU" sz="1400" b="1" i="1" dirty="0">
                <a:solidFill>
                  <a:srgbClr val="002060"/>
                </a:solidFill>
              </a:rPr>
              <a:t>учитель начальных </a:t>
            </a:r>
            <a:r>
              <a:rPr lang="ru-RU" sz="1400" b="1" i="1" dirty="0" smtClean="0">
                <a:solidFill>
                  <a:srgbClr val="002060"/>
                </a:solidFill>
              </a:rPr>
              <a:t>классов                                                                                                                                                            </a:t>
            </a:r>
            <a:r>
              <a:rPr lang="ru-RU" sz="1400" b="1" i="1" dirty="0">
                <a:solidFill>
                  <a:srgbClr val="002060"/>
                </a:solidFill>
              </a:rPr>
              <a:t>МБУ гимназии №35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9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Этапы выполнения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344816" cy="416627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Основной </a:t>
            </a:r>
            <a:r>
              <a:rPr lang="ru-RU" b="1" dirty="0" smtClean="0"/>
              <a:t>этап:</a:t>
            </a:r>
          </a:p>
          <a:p>
            <a:pPr marL="0" indent="0" algn="ctr">
              <a:buNone/>
            </a:pPr>
            <a:r>
              <a:rPr lang="ru-RU" dirty="0" smtClean="0"/>
              <a:t>Организация </a:t>
            </a:r>
            <a:r>
              <a:rPr lang="ru-RU" dirty="0"/>
              <a:t>учебного процесса начальной школы по </a:t>
            </a:r>
            <a:r>
              <a:rPr lang="ru-RU" dirty="0" err="1"/>
              <a:t>здоровьесберегающей</a:t>
            </a:r>
            <a:r>
              <a:rPr lang="ru-RU" dirty="0"/>
              <a:t> системе академика </a:t>
            </a:r>
            <a:r>
              <a:rPr lang="ru-RU" dirty="0" err="1" smtClean="0"/>
              <a:t>В.Ф.Базарного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r="8034"/>
          <a:stretch/>
        </p:blipFill>
        <p:spPr>
          <a:xfrm>
            <a:off x="3087363" y="3244521"/>
            <a:ext cx="3390737" cy="2158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5" y="3579409"/>
            <a:ext cx="2382195" cy="2624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33534"/>
            <a:ext cx="2664296" cy="17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936104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Этапы выполнения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344816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Заключительный этап:</a:t>
            </a:r>
          </a:p>
          <a:p>
            <a:pPr marL="0" indent="0" algn="ctr">
              <a:buNone/>
            </a:pPr>
            <a:r>
              <a:rPr lang="ru-RU" dirty="0"/>
              <a:t>Наблюдение динамики состояния уровня здоровья учащихся, оценка эффективности проведённых мероприятий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9" y="4038988"/>
            <a:ext cx="2734230" cy="2074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6"/>
            <a:ext cx="4386848" cy="26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Ожидаемый результат, критерии и показатели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Ожидаемый результат:</a:t>
            </a:r>
          </a:p>
          <a:p>
            <a:pPr marL="0" indent="0" algn="ctr">
              <a:buNone/>
            </a:pPr>
            <a:r>
              <a:rPr lang="ru-RU" dirty="0" smtClean="0"/>
              <a:t> создана </a:t>
            </a:r>
            <a:r>
              <a:rPr lang="ru-RU" dirty="0" err="1"/>
              <a:t>здоровьесберегающая</a:t>
            </a:r>
            <a:r>
              <a:rPr lang="ru-RU" dirty="0"/>
              <a:t> система организации образовательного процесса в начальных классах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098924" cy="237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Ожидаемый результат, критерии и показатели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61661"/>
              </p:ext>
            </p:extLst>
          </p:nvPr>
        </p:nvGraphicFramePr>
        <p:xfrm>
          <a:off x="1043608" y="2132856"/>
          <a:ext cx="7128792" cy="3773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481"/>
                <a:gridCol w="2808311"/>
              </a:tblGrid>
              <a:tr h="3833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Критерий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</a:tr>
              <a:tr h="744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1.Улучшение </a:t>
                      </a:r>
                      <a:r>
                        <a:rPr lang="ru-RU" sz="1600" dirty="0">
                          <a:effectLst/>
                        </a:rPr>
                        <a:t>состояния опорно-двигательной системы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учащихся в </a:t>
                      </a:r>
                      <a:r>
                        <a:rPr lang="ru-RU" sz="1600" dirty="0" smtClean="0">
                          <a:effectLst/>
                        </a:rPr>
                        <a:t>%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</a:tr>
              <a:tr h="6531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2.Сохранение </a:t>
                      </a:r>
                      <a:r>
                        <a:rPr lang="ru-RU" sz="1600" dirty="0">
                          <a:effectLst/>
                        </a:rPr>
                        <a:t>остроты зрения учащихся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учащихся в </a:t>
                      </a:r>
                      <a:r>
                        <a:rPr lang="ru-RU" sz="1600" dirty="0" smtClean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3.Уменьшение количества пропусков учащимися уроков по болезни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учащихся в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</a:tr>
              <a:tr h="9200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4.Повышение уровня качества </a:t>
                      </a:r>
                      <a:r>
                        <a:rPr lang="ru-RU" sz="1600" dirty="0" smtClean="0">
                          <a:effectLst/>
                        </a:rPr>
                        <a:t>знаний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учащихся в </a:t>
                      </a:r>
                      <a:r>
                        <a:rPr lang="ru-RU" sz="1600" dirty="0" smtClean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257" marR="452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Формируемые 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416824" cy="40942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Ценностно-смысловые </a:t>
            </a:r>
            <a:r>
              <a:rPr lang="ru-RU" b="1" dirty="0" smtClean="0"/>
              <a:t>компетенции:</a:t>
            </a:r>
          </a:p>
          <a:p>
            <a:r>
              <a:rPr lang="ru-RU" dirty="0"/>
              <a:t>Способность переносить полученные знания в социальную реальность.</a:t>
            </a:r>
          </a:p>
          <a:p>
            <a:r>
              <a:rPr lang="ru-RU" dirty="0"/>
              <a:t>Знания, касающиеся влияния моей работы на природу и общество.</a:t>
            </a:r>
          </a:p>
          <a:p>
            <a:r>
              <a:rPr lang="ru-RU" dirty="0"/>
              <a:t>Следование социальным стандартам и этике (приверженность этическим ценностям).</a:t>
            </a:r>
          </a:p>
          <a:p>
            <a:r>
              <a:rPr lang="ru-RU" dirty="0" smtClean="0"/>
              <a:t>Духовная </a:t>
            </a:r>
            <a:r>
              <a:rPr lang="ru-RU" dirty="0"/>
              <a:t>организация </a:t>
            </a:r>
            <a:r>
              <a:rPr lang="ru-RU" dirty="0" smtClean="0"/>
              <a:t>человека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Компетенции самоорганизации и </a:t>
            </a:r>
            <a:r>
              <a:rPr lang="ru-RU" b="1" dirty="0" smtClean="0"/>
              <a:t>самоуправления: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Уверенность </a:t>
            </a:r>
            <a:r>
              <a:rPr lang="ru-RU" dirty="0"/>
              <a:t>в себе.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Способность </a:t>
            </a:r>
            <a:r>
              <a:rPr lang="ru-RU" dirty="0"/>
              <a:t>адаптироваться в изменяющихся обстоятельствах (мобильность).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Способность </a:t>
            </a:r>
            <a:r>
              <a:rPr lang="ru-RU" dirty="0"/>
              <a:t>работать концентрированно и дисциплинированно.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32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24744"/>
            <a:ext cx="6196405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498">
            <a:off x="1086826" y="3973248"/>
            <a:ext cx="2558442" cy="1807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1" y="3060662"/>
            <a:ext cx="3027184" cy="2010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901">
            <a:off x="5614423" y="4138993"/>
            <a:ext cx="2484404" cy="1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Проблема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Снижение уровня здоровья подрастающего поколения в результате нерациональной организации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7721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Миссия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Сохранение и укрепление здоровья учащихся младших классов путём рациональной организации </a:t>
            </a:r>
            <a:r>
              <a:rPr lang="ru-RU" sz="3600" dirty="0" smtClean="0"/>
              <a:t>образовательного процесса.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319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Создать </a:t>
            </a:r>
            <a:r>
              <a:rPr lang="ru-RU" sz="4000" dirty="0" err="1"/>
              <a:t>здоровьесберегающую</a:t>
            </a:r>
            <a:r>
              <a:rPr lang="ru-RU" sz="4000" dirty="0"/>
              <a:t> систему организации образовательного процесса в начальных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6522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056784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ЗАДАЧА 1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Разработать </a:t>
            </a:r>
            <a:r>
              <a:rPr lang="ru-RU" dirty="0"/>
              <a:t>и внедрить комплекс мер, направленных на снятие статического напряжения с учащихся путём увеличения двигательной активности и обучения в режиме </a:t>
            </a:r>
            <a:r>
              <a:rPr lang="ru-RU" dirty="0" smtClean="0"/>
              <a:t>динамических </a:t>
            </a:r>
            <a:r>
              <a:rPr lang="ru-RU" dirty="0"/>
              <a:t>поз по системе </a:t>
            </a:r>
            <a:r>
              <a:rPr lang="ru-RU" dirty="0" err="1" smtClean="0"/>
              <a:t>В.Ф.Базарного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b="1" dirty="0" smtClean="0"/>
              <a:t>МЕРОПРИЯТИЯ: 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обучение в режиме динамических поз</a:t>
            </a:r>
            <a:r>
              <a:rPr lang="ru-RU" dirty="0" smtClean="0"/>
              <a:t>, </a:t>
            </a:r>
            <a:r>
              <a:rPr lang="ru-RU" dirty="0"/>
              <a:t>на массажных ковриках, использование тренажёров для профилактики плоскостопия, увеличение двигательной активности путём </a:t>
            </a:r>
            <a:r>
              <a:rPr lang="ru-RU" dirty="0" smtClean="0"/>
              <a:t>проведения </a:t>
            </a:r>
            <a:r>
              <a:rPr lang="ru-RU" dirty="0" err="1" smtClean="0"/>
              <a:t>валеопауз</a:t>
            </a:r>
            <a:r>
              <a:rPr lang="ru-RU" dirty="0" smtClean="0"/>
              <a:t> </a:t>
            </a:r>
            <a:r>
              <a:rPr lang="ru-RU" dirty="0"/>
              <a:t>и динамических пауз </a:t>
            </a:r>
          </a:p>
        </p:txBody>
      </p:sp>
    </p:spTree>
    <p:extLst>
      <p:ext uri="{BB962C8B-B14F-4D97-AF65-F5344CB8AC3E}">
        <p14:creationId xmlns:p14="http://schemas.microsoft.com/office/powerpoint/2010/main" val="31911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ЗАДАЧА 2.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Создать </a:t>
            </a:r>
            <a:r>
              <a:rPr lang="ru-RU" dirty="0"/>
              <a:t>систему мероприятий, позволяющую снизить утомляемость зрительного аппарата учащихся </a:t>
            </a:r>
            <a:r>
              <a:rPr lang="ru-RU" b="1" dirty="0">
                <a:solidFill>
                  <a:prstClr val="black"/>
                </a:solidFill>
              </a:rPr>
              <a:t>МЕРОПРИЯТИЯ: </a:t>
            </a: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обучения в режиме зрительных горизонтов, использование </a:t>
            </a:r>
            <a:r>
              <a:rPr lang="ru-RU" dirty="0" err="1"/>
              <a:t>офтальмотренажёров</a:t>
            </a:r>
            <a:r>
              <a:rPr lang="ru-RU" dirty="0"/>
              <a:t> и зрительных кругов </a:t>
            </a:r>
          </a:p>
        </p:txBody>
      </p:sp>
    </p:spTree>
    <p:extLst>
      <p:ext uri="{BB962C8B-B14F-4D97-AF65-F5344CB8AC3E}">
        <p14:creationId xmlns:p14="http://schemas.microsoft.com/office/powerpoint/2010/main" val="27143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ЗАДАЧА 3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Разработать </a:t>
            </a:r>
            <a:r>
              <a:rPr lang="ru-RU" sz="2800" dirty="0"/>
              <a:t>систему мер для укрепления иммунитета учащихся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prstClr val="black"/>
                </a:solidFill>
              </a:rPr>
              <a:t>МЕРОПРИЯТИЯ: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ru-RU" sz="2800" dirty="0" smtClean="0"/>
              <a:t>витаминизированное </a:t>
            </a:r>
            <a:r>
              <a:rPr lang="ru-RU" sz="2800" dirty="0"/>
              <a:t>питание в школьной столовой, профилактические процедуры </a:t>
            </a:r>
          </a:p>
        </p:txBody>
      </p:sp>
    </p:spTree>
    <p:extLst>
      <p:ext uri="{BB962C8B-B14F-4D97-AF65-F5344CB8AC3E}">
        <p14:creationId xmlns:p14="http://schemas.microsoft.com/office/powerpoint/2010/main" val="1289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ЗАДАЧА 4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Провести </a:t>
            </a:r>
            <a:r>
              <a:rPr lang="ru-RU" sz="2800" dirty="0"/>
              <a:t>мониторинг эффективности проведённых мероприятий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2800" b="1" dirty="0">
                <a:solidFill>
                  <a:prstClr val="black"/>
                </a:solidFill>
              </a:rPr>
              <a:t>МЕРОПРИЯТИЯ: </a:t>
            </a:r>
          </a:p>
          <a:p>
            <a:pPr marL="0" indent="0" algn="ctr">
              <a:buNone/>
            </a:pPr>
            <a:r>
              <a:rPr lang="ru-RU" sz="2800" dirty="0" smtClean="0"/>
              <a:t>диагностика  </a:t>
            </a:r>
            <a:r>
              <a:rPr lang="ru-RU" sz="2800" dirty="0"/>
              <a:t>состояния здоровья учащихся и оценка эффективности проведённых мероприятий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8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7"/>
            <a:ext cx="7416823" cy="7920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Этапы выполнения проекта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7988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Подготовительный этап: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Диагностика </a:t>
            </a:r>
            <a:r>
              <a:rPr lang="ru-RU" dirty="0"/>
              <a:t>уровня здоровья учащихся, изучение научных разработок и опыта ведущих педагогов и </a:t>
            </a:r>
            <a:r>
              <a:rPr lang="ru-RU" dirty="0" smtClean="0"/>
              <a:t>школ, обеспечение </a:t>
            </a:r>
            <a:r>
              <a:rPr lang="ru-RU" dirty="0"/>
              <a:t>материально-технической базы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3372"/>
            <a:ext cx="3642058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>
          <a:xfrm>
            <a:off x="971600" y="4043979"/>
            <a:ext cx="2478182" cy="21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</TotalTime>
  <Words>362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«Создание здоровьесберегающей среды в образовательном учреждении  на уровне начального общего образования»</vt:lpstr>
      <vt:lpstr>Проблема проекта</vt:lpstr>
      <vt:lpstr>Миссия проекта</vt:lpstr>
      <vt:lpstr>Цель проекта</vt:lpstr>
      <vt:lpstr>Задачи проекта</vt:lpstr>
      <vt:lpstr>Задачи проекта</vt:lpstr>
      <vt:lpstr>Задачи проекта</vt:lpstr>
      <vt:lpstr>Задачи проекта</vt:lpstr>
      <vt:lpstr>Этапы выполнения проекта</vt:lpstr>
      <vt:lpstr>Этапы выполнения проекта</vt:lpstr>
      <vt:lpstr>Этапы выполнения проекта</vt:lpstr>
      <vt:lpstr>Ожидаемый результат, критерии и показатели</vt:lpstr>
      <vt:lpstr>Ожидаемый результат, критерии и показатели</vt:lpstr>
      <vt:lpstr>Формируемые компетенции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здоровье-сберегающей среды в образовательном учреждении  на уровне начального общего образования»</dc:title>
  <dc:creator>adm</dc:creator>
  <cp:lastModifiedBy>adm</cp:lastModifiedBy>
  <cp:revision>10</cp:revision>
  <dcterms:created xsi:type="dcterms:W3CDTF">2014-10-13T10:29:17Z</dcterms:created>
  <dcterms:modified xsi:type="dcterms:W3CDTF">2014-10-16T20:32:44Z</dcterms:modified>
</cp:coreProperties>
</file>