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1" r:id="rId2"/>
    <p:sldId id="330" r:id="rId3"/>
    <p:sldId id="312" r:id="rId4"/>
    <p:sldId id="313" r:id="rId5"/>
    <p:sldId id="314" r:id="rId6"/>
    <p:sldId id="316" r:id="rId7"/>
    <p:sldId id="324" r:id="rId8"/>
    <p:sldId id="325" r:id="rId9"/>
    <p:sldId id="28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340" r:id="rId40"/>
    <p:sldId id="288" r:id="rId41"/>
    <p:sldId id="289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29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09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99"/>
    <a:srgbClr val="66CCFF"/>
    <a:srgbClr val="6699FF"/>
    <a:srgbClr val="FFCC00"/>
    <a:srgbClr val="ABE7FF"/>
    <a:srgbClr val="FFCC66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6" autoAdjust="0"/>
    <p:restoredTop sz="91712" autoAdjust="0"/>
  </p:normalViewPr>
  <p:slideViewPr>
    <p:cSldViewPr>
      <p:cViewPr>
        <p:scale>
          <a:sx n="50" d="100"/>
          <a:sy n="50" d="100"/>
        </p:scale>
        <p:origin x="-110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8F71-2A0D-4F5B-BD98-0730A47ACA02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C282-612E-4153-A9E3-3DC1EF3C1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3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469F-E8DC-4EE4-BD82-DB63AD1501CA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5D0F-6917-44FB-BAD7-2241ECE09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D7B6-98D6-4786-834F-89ED4DBC2F1B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AB38-8D03-4555-A199-19DF6F2A9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D6FDE-D3DB-4839-A46D-580FECDAF55C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D24D1-5FEA-412D-8AC5-0A06CD5E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2F25-CBD9-4CDD-879A-518049EE445A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73A6-B898-4069-A3B6-FA68D703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C482-15E1-4928-BA08-E498F0793959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C3A2-0BA5-4FAE-BBCE-FC69C98CB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E93A-E0B9-425F-B271-6902C0DD4E2A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2611-7513-432A-B678-FDC222581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3140-E074-4283-8A06-35EDE0D3C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F4C4-569D-4B82-B0E1-C0066D0D024A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3E0A8-362C-4948-A791-EED91B13E10D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89C2-AA05-4B40-8E4E-BEC715E67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3A89-7890-4B17-8DEF-6E4FA7FC881B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933F-173F-4417-B637-71D9C8E04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39F1-B27D-47E7-A66B-508237518925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8473-8958-4B71-A87F-0AD7CF0B8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A061-F518-4AD8-8072-FDD78AEC19D8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A00B-94F7-4502-AA04-E725C6A59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576B32F-C20C-44EB-86E2-CA3F87A36BB8}" type="datetimeFigureOut">
              <a:rPr lang="ru-RU"/>
              <a:pPr>
                <a:defRPr/>
              </a:pPr>
              <a:t>16.11.2009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88B0195-9C82-4C7A-A4DD-911AD2EF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2" r:id="rId2"/>
    <p:sldLayoutId id="2147483755" r:id="rId3"/>
    <p:sldLayoutId id="2147483751" r:id="rId4"/>
    <p:sldLayoutId id="2147483756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  <p:sldLayoutId id="2147483753" r:id="rId12"/>
  </p:sldLayoutIdLst>
  <p:transition spd="med"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18" Type="http://schemas.openxmlformats.org/officeDocument/2006/relationships/slide" Target="slide27.xml"/><Relationship Id="rId26" Type="http://schemas.openxmlformats.org/officeDocument/2006/relationships/slide" Target="slide35.xml"/><Relationship Id="rId3" Type="http://schemas.openxmlformats.org/officeDocument/2006/relationships/slide" Target="slide12.xml"/><Relationship Id="rId21" Type="http://schemas.openxmlformats.org/officeDocument/2006/relationships/slide" Target="slide30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26.xml"/><Relationship Id="rId25" Type="http://schemas.openxmlformats.org/officeDocument/2006/relationships/slide" Target="slide34.xml"/><Relationship Id="rId2" Type="http://schemas.openxmlformats.org/officeDocument/2006/relationships/slide" Target="slide11.xml"/><Relationship Id="rId16" Type="http://schemas.openxmlformats.org/officeDocument/2006/relationships/slide" Target="slide25.xml"/><Relationship Id="rId20" Type="http://schemas.openxmlformats.org/officeDocument/2006/relationships/slide" Target="slide29.xml"/><Relationship Id="rId29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24" Type="http://schemas.openxmlformats.org/officeDocument/2006/relationships/slide" Target="slide33.xml"/><Relationship Id="rId32" Type="http://schemas.openxmlformats.org/officeDocument/2006/relationships/image" Target="../media/image18.emf"/><Relationship Id="rId5" Type="http://schemas.openxmlformats.org/officeDocument/2006/relationships/slide" Target="slide14.xml"/><Relationship Id="rId15" Type="http://schemas.openxmlformats.org/officeDocument/2006/relationships/slide" Target="slide24.xml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slide" Target="slide19.xml"/><Relationship Id="rId19" Type="http://schemas.openxmlformats.org/officeDocument/2006/relationships/slide" Target="slide28.xml"/><Relationship Id="rId31" Type="http://schemas.openxmlformats.org/officeDocument/2006/relationships/image" Target="../media/image17.gif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23.xml"/><Relationship Id="rId22" Type="http://schemas.openxmlformats.org/officeDocument/2006/relationships/slide" Target="slide31.xml"/><Relationship Id="rId27" Type="http://schemas.openxmlformats.org/officeDocument/2006/relationships/slide" Target="slide36.xml"/><Relationship Id="rId30" Type="http://schemas.openxmlformats.org/officeDocument/2006/relationships/slide" Target="slide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0.gif"/><Relationship Id="rId10" Type="http://schemas.openxmlformats.org/officeDocument/2006/relationships/slide" Target="slide10.xml"/><Relationship Id="rId4" Type="http://schemas.openxmlformats.org/officeDocument/2006/relationships/image" Target="../media/image23.jpe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0.gif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0.gif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0.jpe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32.jpeg"/><Relationship Id="rId5" Type="http://schemas.openxmlformats.org/officeDocument/2006/relationships/slide" Target="slide6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32.jpeg"/><Relationship Id="rId5" Type="http://schemas.openxmlformats.org/officeDocument/2006/relationships/slide" Target="slide63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84;&#1086;&#1088;&#1077;1.wav" TargetMode="Externa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32.jpeg"/><Relationship Id="rId5" Type="http://schemas.openxmlformats.org/officeDocument/2006/relationships/slide" Target="slide64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32.jpeg"/><Relationship Id="rId5" Type="http://schemas.openxmlformats.org/officeDocument/2006/relationships/slide" Target="slide65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32.jpeg"/><Relationship Id="rId5" Type="http://schemas.openxmlformats.org/officeDocument/2006/relationships/slide" Target="slide66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32.jpeg"/><Relationship Id="rId5" Type="http://schemas.openxmlformats.org/officeDocument/2006/relationships/slide" Target="slide67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33.jpeg"/><Relationship Id="rId5" Type="http://schemas.openxmlformats.org/officeDocument/2006/relationships/slide" Target="slide68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0.gif"/><Relationship Id="rId9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4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0.gif"/><Relationship Id="rId9" Type="http://schemas.openxmlformats.org/officeDocument/2006/relationships/slide" Target="slide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4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0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3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5.png"/><Relationship Id="rId4" Type="http://schemas.openxmlformats.org/officeDocument/2006/relationships/image" Target="../media/image20.gif"/><Relationship Id="rId9" Type="http://schemas.openxmlformats.org/officeDocument/2006/relationships/slide" Target="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&#1079;&#1072;&#1081;&#1095;&#1080;&#1082;.wav" TargetMode="External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image" Target="../media/image4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atyana\&#1056;&#1072;&#1073;&#1086;&#1095;&#1080;&#1081;%20&#1089;&#1090;&#1086;&#1083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image" Target="../media/image20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atyana\&#1056;&#1072;&#1073;&#1086;&#1095;&#1080;&#1081;%20&#1089;&#1090;&#1086;&#1083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20.gif"/><Relationship Id="rId9" Type="http://schemas.openxmlformats.org/officeDocument/2006/relationships/slide" Target="slide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audio" Target="file:///C:\Documents%20and%20Settings\tatyana\&#1056;&#1072;&#1073;&#1086;&#1095;&#1080;&#1081;%20&#1089;&#1090;&#1086;&#1083;\&#1052;&#1072;&#1090;&#1077;&#1084;&#1072;&#1090;&#1080;&#1095;&#1077;&#1089;&#1082;&#1072;&#1103;%20&#1088;&#1077;&#1075;&#1072;&#1090;&#1072;\&#1084;&#1075;&#1085;&#1086;&#1074;&#1077;&#1085;&#1080;&#1103;1.wav" TargetMode="External"/><Relationship Id="rId1" Type="http://schemas.openxmlformats.org/officeDocument/2006/relationships/audio" Target="file:///C:\Documents%20and%20Settings\tatyana\&#1056;&#1072;&#1073;&#1086;&#1095;&#1080;&#1081;%20&#1089;&#1090;&#1086;&#1083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0.gif"/><Relationship Id="rId10" Type="http://schemas.openxmlformats.org/officeDocument/2006/relationships/slide" Target="slide10.xml"/><Relationship Id="rId4" Type="http://schemas.openxmlformats.org/officeDocument/2006/relationships/image" Target="../media/image43.jpeg"/><Relationship Id="rId9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atyana\&#1056;&#1072;&#1073;&#1086;&#1095;&#1080;&#1081;%20&#1089;&#1090;&#1086;&#1083;\&#1052;&#1072;&#1090;&#1077;&#1084;&#1072;&#1090;&#1080;&#1095;&#1077;&#1089;&#1082;&#1072;&#1103;%20&#1088;&#1077;&#1075;&#1072;&#1090;&#1072;\&#1050;&#1086;&#1087;&#1080;&#1103;%2021%20TIME%20(30%20SEC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0.gif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atyana\&#1056;&#1072;&#1073;&#1086;&#1095;&#1080;&#1081;%20&#1089;&#1090;&#1086;&#1083;\&#1052;&#1072;&#1090;&#1077;&#1084;&#1072;&#1090;&#1080;&#1095;&#1077;&#1089;&#1082;&#1072;&#1103;%20&#1088;&#1077;&#1075;&#1072;&#1090;&#1072;\19%20FANFARE%2019%20(NESCAFE).mp3" TargetMode="External"/><Relationship Id="rId5" Type="http://schemas.openxmlformats.org/officeDocument/2006/relationships/image" Target="../media/image7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atyana\&#1056;&#1072;&#1073;&#1086;&#1095;&#1080;&#1081;%20&#1089;&#1090;&#1086;&#1083;\&#1052;&#1072;&#1090;&#1077;&#1084;&#1072;&#1090;&#1080;&#1095;&#1077;&#1089;&#1082;&#1072;&#1103;%20&#1088;&#1077;&#1075;&#1072;&#1090;&#1072;\&#1096;&#1091;&#1084;%20&#1084;&#1086;&#1088;&#1103;.wav" TargetMode="External"/><Relationship Id="rId6" Type="http://schemas.openxmlformats.org/officeDocument/2006/relationships/slide" Target="slide51.xml"/><Relationship Id="rId5" Type="http://schemas.openxmlformats.org/officeDocument/2006/relationships/image" Target="../media/image5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atyana\&#1056;&#1072;&#1073;&#1086;&#1095;&#1080;&#1081;%20&#1089;&#1090;&#1086;&#1083;\&#1052;&#1072;&#1090;&#1077;&#1084;&#1072;&#1090;&#1080;&#1095;&#1077;&#1089;&#1082;&#1072;&#1103;%20&#1088;&#1077;&#1075;&#1072;&#1090;&#1072;\21%20TIME%20(30%20SEC).mp3" TargetMode="External"/><Relationship Id="rId5" Type="http://schemas.openxmlformats.org/officeDocument/2006/relationships/image" Target="../media/image56.wmf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9.gif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atyana\&#1056;&#1072;&#1073;&#1086;&#1095;&#1080;&#1081;%20&#1089;&#1090;&#1086;&#1083;\&#1052;&#1072;&#1090;&#1077;&#1084;&#1072;&#1090;&#1080;&#1095;&#1077;&#1089;&#1082;&#1072;&#1103;%20&#1088;&#1077;&#1075;&#1072;&#1090;&#1072;\21%20TIME%20(30%20SEC).mp3" TargetMode="External"/><Relationship Id="rId5" Type="http://schemas.openxmlformats.org/officeDocument/2006/relationships/image" Target="../media/image56.wmf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9.gif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08%20FANFARE%208%20(VRUNGEL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62.jpeg"/><Relationship Id="rId7" Type="http://schemas.openxmlformats.org/officeDocument/2006/relationships/image" Target="../media/image5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png"/><Relationship Id="rId7" Type="http://schemas.openxmlformats.org/officeDocument/2006/relationships/image" Target="../media/image64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slide" Target="slide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6.png"/><Relationship Id="rId7" Type="http://schemas.openxmlformats.org/officeDocument/2006/relationships/image" Target="../media/image6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2.jpeg"/><Relationship Id="rId7" Type="http://schemas.openxmlformats.org/officeDocument/2006/relationships/slide" Target="slide23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gif"/><Relationship Id="rId5" Type="http://schemas.openxmlformats.org/officeDocument/2006/relationships/image" Target="../media/image73.jpeg"/><Relationship Id="rId10" Type="http://schemas.openxmlformats.org/officeDocument/2006/relationships/image" Target="../media/image76.jpeg"/><Relationship Id="rId4" Type="http://schemas.openxmlformats.org/officeDocument/2006/relationships/image" Target="../media/image53.png"/><Relationship Id="rId9" Type="http://schemas.openxmlformats.org/officeDocument/2006/relationships/image" Target="../media/image75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gi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hyperlink" Target="http://vechnostb.narod.ru/Animashki.html" TargetMode="External"/><Relationship Id="rId7" Type="http://schemas.openxmlformats.org/officeDocument/2006/relationships/hyperlink" Target="http://touching.ru/article/tekst_library/Pifagor_stihi" TargetMode="External"/><Relationship Id="rId2" Type="http://schemas.openxmlformats.org/officeDocument/2006/relationships/hyperlink" Target="http://www.webman.ru/animation/mai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n.ru/communities.aspx?cat_no=71060&amp;lib_no=71251&amp;tmpl=lib" TargetMode="External"/><Relationship Id="rId5" Type="http://schemas.openxmlformats.org/officeDocument/2006/relationships/hyperlink" Target="http://www.072.help-rus-student.ru/text/005.htm" TargetMode="External"/><Relationship Id="rId4" Type="http://schemas.openxmlformats.org/officeDocument/2006/relationships/hyperlink" Target="http://svetlanal.narod.ru/anim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9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9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6;&#1082;&#1091;&#1084;&#1077;&#1085;&#1090;&#1099;\&#1052;&#1086;&#1080;%20&#1076;&#1086;&#1082;&#1091;&#1084;&#1077;&#1085;&#1090;&#1099;\&#1052;&#1086;&#1080;%20&#1076;&#1086;&#1082;&#1091;&#1084;&#1077;&#1085;&#1090;&#1099;\&#1076;&#1086;&#1082;&#1091;&#1084;&#1077;&#1085;&#1090;&#1072;&#1094;&#1080;&#1103;\&#1056;&#1072;&#1073;&#1086;&#1090;&#1072;\&#1064;&#1082;&#1086;&#1083;&#1072;\&#1084;&#1072;&#1090;&#1077;&#1084;&#1072;&#1090;&#1080;&#1082;&#1072;\&#1052;&#1072;&#1090;&#1077;&#1084;&#1072;&#1090;&#1080;&#1095;&#1077;&#1089;&#1082;&#1072;&#1103;%20&#1088;&#1077;&#1075;&#1072;&#1090;&#1072;\19%20FANFARE%2019%20(NESCAFE).mp3" TargetMode="External"/><Relationship Id="rId5" Type="http://schemas.openxmlformats.org/officeDocument/2006/relationships/image" Target="../media/image7.w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99FF"/>
            </a:gs>
            <a:gs pos="50000">
              <a:srgbClr val="6699FF">
                <a:gamma/>
                <a:tint val="0"/>
                <a:invGamma/>
              </a:srgbClr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MEDE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374900" y="4762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50825" y="5661025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2E08CE"/>
              </a:solidFill>
              <a:latin typeface="Arial Narrow" pitchFamily="34" charset="0"/>
            </a:endParaRP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476375" y="1844675"/>
            <a:ext cx="6480175" cy="2519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33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Математическая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регата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42938" y="1268413"/>
            <a:ext cx="264318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latin typeface="Monotype Corsiva" pitchFamily="66" charset="0"/>
              </a:rPr>
              <a:t>Великие</a:t>
            </a:r>
            <a:r>
              <a:rPr lang="ru-RU" sz="4400"/>
              <a:t> </a:t>
            </a:r>
            <a:r>
              <a:rPr lang="ru-RU" sz="4400">
                <a:latin typeface="Constantia" pitchFamily="18" charset="0"/>
              </a:rPr>
              <a:t>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86125" y="1268413"/>
            <a:ext cx="78581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" action="ppaction://hlinksldjump"/>
              </a:rPr>
              <a:t>1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71938" y="1268413"/>
            <a:ext cx="8572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3" action="ppaction://hlinksldjump"/>
              </a:rPr>
              <a:t>2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29188" y="1268413"/>
            <a:ext cx="8572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4" action="ppaction://hlinksldjump"/>
              </a:rPr>
              <a:t>3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86438" y="1268413"/>
            <a:ext cx="8572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5" action="ppaction://hlinksldjump"/>
              </a:rPr>
              <a:t>4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643688" y="1268413"/>
            <a:ext cx="8572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6" action="ppaction://hlinksldjump"/>
              </a:rPr>
              <a:t>5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500938" y="1268413"/>
            <a:ext cx="8572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7" action="ppaction://hlinksldjump"/>
              </a:rPr>
              <a:t>6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358188" y="1268413"/>
            <a:ext cx="78581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8" action="ppaction://hlinksldjump"/>
              </a:rPr>
              <a:t>7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42938" y="2085975"/>
            <a:ext cx="26431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Monotype Corsiva" pitchFamily="66" charset="0"/>
              </a:rPr>
              <a:t>Логика 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286125" y="2085975"/>
            <a:ext cx="785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9" action="ppaction://hlinksldjump"/>
              </a:rPr>
              <a:t>1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071938" y="208597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0" action="ppaction://hlinksldjump"/>
              </a:rPr>
              <a:t>2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929188" y="208597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1" action="ppaction://hlinksldjump"/>
              </a:rPr>
              <a:t>3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786438" y="208597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2" action="ppaction://hlinksldjump"/>
              </a:rPr>
              <a:t>4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643688" y="208597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3" action="ppaction://hlinksldjump"/>
              </a:rPr>
              <a:t>5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7500938" y="208597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4" action="ppaction://hlinksldjump"/>
              </a:rPr>
              <a:t>6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358188" y="2085975"/>
            <a:ext cx="7858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5" action="ppaction://hlinksldjump"/>
              </a:rPr>
              <a:t>7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42938" y="2863850"/>
            <a:ext cx="26431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Monotype Corsiva" pitchFamily="66" charset="0"/>
              </a:rPr>
              <a:t>Интеллект 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286125" y="2863850"/>
            <a:ext cx="785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6" action="ppaction://hlinksldjump"/>
              </a:rPr>
              <a:t>1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071938" y="2863850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7" action="ppaction://hlinksldjump"/>
              </a:rPr>
              <a:t>2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929188" y="2863850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8" action="ppaction://hlinksldjump"/>
              </a:rPr>
              <a:t>3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786438" y="2863850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19" action="ppaction://hlinksldjump"/>
              </a:rPr>
              <a:t>4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643688" y="2863850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0" action="ppaction://hlinksldjump"/>
              </a:rPr>
              <a:t>5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7500938" y="2863850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1" action="ppaction://hlinksldjump"/>
              </a:rPr>
              <a:t>6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8358188" y="2863850"/>
            <a:ext cx="7858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2" action="ppaction://hlinksldjump"/>
              </a:rPr>
              <a:t>7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42938" y="3641725"/>
            <a:ext cx="26431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Monotype Corsiva" pitchFamily="66" charset="0"/>
              </a:rPr>
              <a:t>Кот в мешке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286125" y="3641725"/>
            <a:ext cx="7858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3" action="ppaction://hlinksldjump"/>
              </a:rPr>
              <a:t>1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4071938" y="364172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4" action="ppaction://hlinksldjump"/>
              </a:rPr>
              <a:t>2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929188" y="364172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5" action="ppaction://hlinksldjump"/>
              </a:rPr>
              <a:t>3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786438" y="364172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6" action="ppaction://hlinksldjump"/>
              </a:rPr>
              <a:t>4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6643688" y="364172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7" action="ppaction://hlinksldjump"/>
              </a:rPr>
              <a:t>5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6208" name="Rectangle 33"/>
          <p:cNvSpPr>
            <a:spLocks noChangeArrowheads="1"/>
          </p:cNvSpPr>
          <p:nvPr/>
        </p:nvSpPr>
        <p:spPr bwMode="auto">
          <a:xfrm>
            <a:off x="7500938" y="3641725"/>
            <a:ext cx="8572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8" action="ppaction://hlinksldjump"/>
              </a:rPr>
              <a:t>6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6209" name="Rectangle 34"/>
          <p:cNvSpPr>
            <a:spLocks noChangeArrowheads="1"/>
          </p:cNvSpPr>
          <p:nvPr/>
        </p:nvSpPr>
        <p:spPr bwMode="auto">
          <a:xfrm>
            <a:off x="8358188" y="3641725"/>
            <a:ext cx="7858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hlink"/>
                </a:solidFill>
                <a:latin typeface="Constantia" pitchFamily="18" charset="0"/>
                <a:hlinkClick r:id="rId29" action="ppaction://hlinksldjump"/>
              </a:rPr>
              <a:t>7</a:t>
            </a:r>
            <a:endParaRPr lang="ru-RU" sz="4400" b="1">
              <a:solidFill>
                <a:schemeClr val="hlink"/>
              </a:solidFill>
              <a:latin typeface="Constantia" pitchFamily="18" charset="0"/>
            </a:endParaRPr>
          </a:p>
        </p:txBody>
      </p:sp>
      <p:sp>
        <p:nvSpPr>
          <p:cNvPr id="6210" name="Line 35"/>
          <p:cNvSpPr>
            <a:spLocks noChangeShapeType="1"/>
          </p:cNvSpPr>
          <p:nvPr/>
        </p:nvSpPr>
        <p:spPr bwMode="auto">
          <a:xfrm>
            <a:off x="3286125" y="1268413"/>
            <a:ext cx="1588" cy="3151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1" name="Line 36"/>
          <p:cNvSpPr>
            <a:spLocks noChangeShapeType="1"/>
          </p:cNvSpPr>
          <p:nvPr/>
        </p:nvSpPr>
        <p:spPr bwMode="auto">
          <a:xfrm>
            <a:off x="4071938" y="1268413"/>
            <a:ext cx="1587" cy="3151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2" name="Line 37"/>
          <p:cNvSpPr>
            <a:spLocks noChangeShapeType="1"/>
          </p:cNvSpPr>
          <p:nvPr/>
        </p:nvSpPr>
        <p:spPr bwMode="auto">
          <a:xfrm>
            <a:off x="4929188" y="1268413"/>
            <a:ext cx="1587" cy="3151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3" name="Line 38"/>
          <p:cNvSpPr>
            <a:spLocks noChangeShapeType="1"/>
          </p:cNvSpPr>
          <p:nvPr/>
        </p:nvSpPr>
        <p:spPr bwMode="auto">
          <a:xfrm>
            <a:off x="5786438" y="1268413"/>
            <a:ext cx="1587" cy="3151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4" name="Line 39"/>
          <p:cNvSpPr>
            <a:spLocks noChangeShapeType="1"/>
          </p:cNvSpPr>
          <p:nvPr/>
        </p:nvSpPr>
        <p:spPr bwMode="auto">
          <a:xfrm>
            <a:off x="6643688" y="1268413"/>
            <a:ext cx="1587" cy="3151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5" name="Line 40"/>
          <p:cNvSpPr>
            <a:spLocks noChangeShapeType="1"/>
          </p:cNvSpPr>
          <p:nvPr/>
        </p:nvSpPr>
        <p:spPr bwMode="auto">
          <a:xfrm>
            <a:off x="7500938" y="1268413"/>
            <a:ext cx="1587" cy="3151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6" name="Line 41"/>
          <p:cNvSpPr>
            <a:spLocks noChangeShapeType="1"/>
          </p:cNvSpPr>
          <p:nvPr/>
        </p:nvSpPr>
        <p:spPr bwMode="auto">
          <a:xfrm>
            <a:off x="8358188" y="1268413"/>
            <a:ext cx="1587" cy="31511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7" name="Line 42"/>
          <p:cNvSpPr>
            <a:spLocks noChangeShapeType="1"/>
          </p:cNvSpPr>
          <p:nvPr/>
        </p:nvSpPr>
        <p:spPr bwMode="auto">
          <a:xfrm>
            <a:off x="642938" y="2085975"/>
            <a:ext cx="85010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8" name="Line 43"/>
          <p:cNvSpPr>
            <a:spLocks noChangeShapeType="1"/>
          </p:cNvSpPr>
          <p:nvPr/>
        </p:nvSpPr>
        <p:spPr bwMode="auto">
          <a:xfrm>
            <a:off x="642938" y="2863850"/>
            <a:ext cx="85010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9" name="Line 44"/>
          <p:cNvSpPr>
            <a:spLocks noChangeShapeType="1"/>
          </p:cNvSpPr>
          <p:nvPr/>
        </p:nvSpPr>
        <p:spPr bwMode="auto">
          <a:xfrm>
            <a:off x="642938" y="3641725"/>
            <a:ext cx="85010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1" name="Line 45"/>
          <p:cNvSpPr>
            <a:spLocks noChangeShapeType="1"/>
          </p:cNvSpPr>
          <p:nvPr/>
        </p:nvSpPr>
        <p:spPr bwMode="auto">
          <a:xfrm>
            <a:off x="642938" y="1268413"/>
            <a:ext cx="1587" cy="31686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2" name="Line 46"/>
          <p:cNvSpPr>
            <a:spLocks noChangeShapeType="1"/>
          </p:cNvSpPr>
          <p:nvPr/>
        </p:nvSpPr>
        <p:spPr bwMode="auto">
          <a:xfrm flipH="1">
            <a:off x="9140825" y="1268413"/>
            <a:ext cx="3175" cy="31686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4" name="Line 47"/>
          <p:cNvSpPr>
            <a:spLocks noChangeShapeType="1"/>
          </p:cNvSpPr>
          <p:nvPr/>
        </p:nvSpPr>
        <p:spPr bwMode="auto">
          <a:xfrm>
            <a:off x="642938" y="1268413"/>
            <a:ext cx="8501062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6" name="Line 48"/>
          <p:cNvSpPr>
            <a:spLocks noChangeShapeType="1"/>
          </p:cNvSpPr>
          <p:nvPr/>
        </p:nvSpPr>
        <p:spPr bwMode="auto">
          <a:xfrm>
            <a:off x="642938" y="4419600"/>
            <a:ext cx="85010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6300788" y="6165850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hlinkClick r:id="rId30" action="ppaction://hlinksldjump"/>
              </a:rPr>
              <a:t>Второй заплыв</a:t>
            </a:r>
            <a:endParaRPr lang="ru-RU" sz="2400" b="1"/>
          </a:p>
        </p:txBody>
      </p:sp>
      <p:pic>
        <p:nvPicPr>
          <p:cNvPr id="6223" name="Picture 79" descr="28m4"/>
          <p:cNvPicPr>
            <a:picLocks noChangeAspect="1" noChangeArrowheads="1" noCrop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0" y="3860800"/>
            <a:ext cx="3563938" cy="2276475"/>
          </a:xfrm>
          <a:prstGeom prst="rect">
            <a:avLst/>
          </a:prstGeom>
          <a:noFill/>
        </p:spPr>
      </p:pic>
      <p:pic>
        <p:nvPicPr>
          <p:cNvPr id="6225" name="Picture 81" descr="компас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596188" y="114300"/>
            <a:ext cx="1296987" cy="97631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1"/>
      <p:bldP spid="6208" grpId="0"/>
      <p:bldP spid="6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835150" y="2852738"/>
            <a:ext cx="5329238" cy="2879725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Архимед;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Фалес;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Пифагор. </a:t>
            </a:r>
          </a:p>
        </p:txBody>
      </p:sp>
      <p:sp>
        <p:nvSpPr>
          <p:cNvPr id="717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3571875" y="214313"/>
            <a:ext cx="5286375" cy="857250"/>
          </a:xfrm>
          <a:prstGeom prst="flowChartMultidocumen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Великие … 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611188" y="1412875"/>
            <a:ext cx="7929562" cy="936625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rgbClr val="FFFFFF"/>
                </a:solidFill>
              </a:rPr>
              <a:t>1. </a:t>
            </a:r>
            <a:r>
              <a:rPr lang="ru-RU" sz="3600" b="1">
                <a:solidFill>
                  <a:srgbClr val="FFFFFF"/>
                </a:solidFill>
                <a:latin typeface="Arial" charset="0"/>
              </a:rPr>
              <a:t>Теорему Пифагора доказал…</a:t>
            </a:r>
            <a:endParaRPr lang="ru-RU" sz="3600" b="1">
              <a:solidFill>
                <a:srgbClr val="FFFFFF"/>
              </a:solidFill>
            </a:endParaRP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pifag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ED"/>
              </a:clrFrom>
              <a:clrTo>
                <a:srgbClr val="FF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3357563"/>
            <a:ext cx="1752600" cy="1943100"/>
          </a:xfrm>
          <a:prstGeom prst="rect">
            <a:avLst/>
          </a:prstGeom>
          <a:noFill/>
        </p:spPr>
      </p:pic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342900" y="3011488"/>
            <a:ext cx="4321175" cy="2808287"/>
            <a:chOff x="249" y="2296"/>
            <a:chExt cx="2722" cy="1769"/>
          </a:xfrm>
        </p:grpSpPr>
        <p:pic>
          <p:nvPicPr>
            <p:cNvPr id="7181" name="Picture 13" descr="O0859"/>
            <p:cNvPicPr>
              <a:picLocks noChangeAspect="1" noChangeArrowheads="1"/>
            </p:cNvPicPr>
            <p:nvPr/>
          </p:nvPicPr>
          <p:blipFill>
            <a:blip r:embed="rId7"/>
            <a:srcRect l="10960" t="12802" r="6854" b="15982"/>
            <a:stretch>
              <a:fillRect/>
            </a:stretch>
          </p:blipFill>
          <p:spPr bwMode="auto">
            <a:xfrm>
              <a:off x="249" y="2296"/>
              <a:ext cx="2722" cy="1769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85" y="2490"/>
              <a:ext cx="1860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latin typeface="Arial Unicode MS" pitchFamily="34" charset="-128"/>
                </a:rPr>
                <a:t>Пифагор  Самосский</a:t>
              </a:r>
              <a:r>
                <a:rPr lang="ru-RU">
                  <a:latin typeface="Arial Unicode MS" pitchFamily="34" charset="-128"/>
                </a:rPr>
                <a:t> (около 570 — около 500 до н. э.), древнегреческий мыслитель, религиозный и политический деятель, основатель пифагореизма. </a:t>
              </a:r>
            </a:p>
          </p:txBody>
        </p:sp>
      </p:grp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3727450" y="203200"/>
            <a:ext cx="5132388" cy="5746750"/>
            <a:chOff x="1325" y="700"/>
            <a:chExt cx="3233" cy="3620"/>
          </a:xfrm>
        </p:grpSpPr>
        <p:pic>
          <p:nvPicPr>
            <p:cNvPr id="7179" name="Picture 11" descr="O08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1132" y="893"/>
              <a:ext cx="3620" cy="3233"/>
            </a:xfrm>
            <a:prstGeom prst="rect">
              <a:avLst/>
            </a:prstGeom>
            <a:noFill/>
          </p:spPr>
        </p:pic>
        <p:pic>
          <p:nvPicPr>
            <p:cNvPr id="7178" name="Picture 10" descr="pifagor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ED"/>
                </a:clrFrom>
                <a:clrTo>
                  <a:srgbClr val="FFFF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" y="1071"/>
              <a:ext cx="2399" cy="2887"/>
            </a:xfrm>
            <a:prstGeom prst="rect">
              <a:avLst/>
            </a:prstGeom>
            <a:noFill/>
          </p:spPr>
        </p:pic>
      </p:grpSp>
      <p:pic>
        <p:nvPicPr>
          <p:cNvPr id="7185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185"/>
                </p:tgtEl>
              </p:cMediaNode>
            </p:audio>
          </p:childTnLst>
        </p:cTn>
      </p:par>
    </p:tnLst>
    <p:bldLst>
      <p:bldP spid="6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692275" y="3213100"/>
            <a:ext cx="5975350" cy="2952750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Треугольник; 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циркуль; 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линейка. </a:t>
            </a:r>
          </a:p>
        </p:txBody>
      </p:sp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1173163" y="2762250"/>
            <a:ext cx="3816350" cy="3168650"/>
            <a:chOff x="657" y="1933"/>
            <a:chExt cx="2404" cy="1996"/>
          </a:xfrm>
        </p:grpSpPr>
        <p:pic>
          <p:nvPicPr>
            <p:cNvPr id="8208" name="Picture 16" descr="O08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" y="1933"/>
              <a:ext cx="2404" cy="1996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884" y="2205"/>
              <a:ext cx="1587" cy="1132"/>
            </a:xfrm>
            <a:prstGeom prst="rect">
              <a:avLst/>
            </a:prstGeom>
            <a:noFill/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Публий Овидий Назон </a:t>
              </a:r>
            </a:p>
            <a:p>
              <a:pPr algn="ctr"/>
              <a:endParaRPr lang="ru-RU" b="1"/>
            </a:p>
            <a:p>
              <a:pPr algn="ctr"/>
              <a:r>
                <a:rPr lang="ru-RU"/>
                <a:t>— один из самых даровитых римских поэтов. </a:t>
              </a:r>
            </a:p>
          </p:txBody>
        </p:sp>
      </p:grpSp>
      <p:sp>
        <p:nvSpPr>
          <p:cNvPr id="3" name="Блок-схема: несколько документов 2"/>
          <p:cNvSpPr/>
          <p:nvPr/>
        </p:nvSpPr>
        <p:spPr>
          <a:xfrm>
            <a:off x="3500438" y="214313"/>
            <a:ext cx="5357812" cy="857250"/>
          </a:xfrm>
          <a:prstGeom prst="flowChartMultidocumen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Великие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23850" y="1196975"/>
            <a:ext cx="8320088" cy="1800225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FFFFFF"/>
                </a:solidFill>
              </a:rPr>
              <a:t>2. </a:t>
            </a:r>
            <a:r>
              <a:rPr lang="ru-RU" sz="3600" b="1">
                <a:solidFill>
                  <a:srgbClr val="FFFFFF"/>
                </a:solidFill>
                <a:latin typeface="Arial" charset="0"/>
              </a:rPr>
              <a:t>  По мнению Овидия этот геометрический инструмент был изобретен в Древней Греции …</a:t>
            </a:r>
            <a:endParaRPr lang="ru-RU" sz="3600" b="1">
              <a:solidFill>
                <a:srgbClr val="FFFFFF"/>
              </a:solidFill>
            </a:endParaRP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4500563" y="3789363"/>
            <a:ext cx="2967037" cy="1787525"/>
            <a:chOff x="2835" y="2387"/>
            <a:chExt cx="1869" cy="1126"/>
          </a:xfrm>
        </p:grpSpPr>
        <p:pic>
          <p:nvPicPr>
            <p:cNvPr id="8202" name="Picture 10" descr="циркуль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5" y="2478"/>
              <a:ext cx="864" cy="1035"/>
            </a:xfrm>
            <a:prstGeom prst="rect">
              <a:avLst/>
            </a:prstGeom>
            <a:noFill/>
          </p:spPr>
        </p:pic>
        <p:pic>
          <p:nvPicPr>
            <p:cNvPr id="8201" name="Picture 9" descr="ovidius_ovid_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6" y="2387"/>
              <a:ext cx="1098" cy="1098"/>
            </a:xfrm>
            <a:prstGeom prst="rect">
              <a:avLst/>
            </a:prstGeom>
            <a:noFill/>
          </p:spPr>
        </p:pic>
      </p:grp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4341813" y="1177925"/>
            <a:ext cx="4321175" cy="4968875"/>
            <a:chOff x="2653" y="935"/>
            <a:chExt cx="2722" cy="3130"/>
          </a:xfrm>
        </p:grpSpPr>
        <p:pic>
          <p:nvPicPr>
            <p:cNvPr id="8206" name="Picture 14" descr="O08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2449" y="1139"/>
              <a:ext cx="3130" cy="2722"/>
            </a:xfrm>
            <a:prstGeom prst="rect">
              <a:avLst/>
            </a:prstGeom>
            <a:noFill/>
          </p:spPr>
        </p:pic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3016" y="1207"/>
              <a:ext cx="2041" cy="26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204" name="Picture 12" descr="ovidius_ovid_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344"/>
              <a:ext cx="2223" cy="2223"/>
            </a:xfrm>
            <a:prstGeom prst="rect">
              <a:avLst/>
            </a:prstGeom>
            <a:noFill/>
          </p:spPr>
        </p:pic>
      </p:grpSp>
      <p:pic>
        <p:nvPicPr>
          <p:cNvPr id="8213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8212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8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9"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213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857625" y="0"/>
            <a:ext cx="5286375" cy="857250"/>
          </a:xfrm>
          <a:prstGeom prst="flowChartMultidocumen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Великие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539750" y="1052513"/>
            <a:ext cx="8175625" cy="1804987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FFFFFF"/>
                </a:solidFill>
              </a:rPr>
              <a:t>3. </a:t>
            </a:r>
            <a:r>
              <a:rPr lang="ru-RU" sz="3600" b="1">
                <a:solidFill>
                  <a:srgbClr val="FFFFFF"/>
                </a:solidFill>
                <a:latin typeface="Arial" charset="0"/>
              </a:rPr>
              <a:t> Этот математик жил и работал в городе Сиракузы на острове Сицилия …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763713" y="2997200"/>
            <a:ext cx="5975350" cy="3095625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Архимед;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Пифагор;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Фалес.</a:t>
            </a:r>
          </a:p>
        </p:txBody>
      </p:sp>
      <p:pic>
        <p:nvPicPr>
          <p:cNvPr id="9225" name="Picture 9" descr="037_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BBBBB"/>
              </a:clrFrom>
              <a:clrTo>
                <a:srgbClr val="BBBB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429000"/>
            <a:ext cx="1703388" cy="2271713"/>
          </a:xfrm>
          <a:prstGeom prst="rect">
            <a:avLst/>
          </a:prstGeom>
          <a:noFill/>
        </p:spPr>
      </p:pic>
      <p:pic>
        <p:nvPicPr>
          <p:cNvPr id="9233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9234" name="AutoShape 1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1258888" y="3357563"/>
            <a:ext cx="3817937" cy="2543175"/>
            <a:chOff x="793" y="2115"/>
            <a:chExt cx="2405" cy="1602"/>
          </a:xfrm>
        </p:grpSpPr>
        <p:pic>
          <p:nvPicPr>
            <p:cNvPr id="9230" name="Picture 14" descr="O0859"/>
            <p:cNvPicPr>
              <a:picLocks noChangeAspect="1" noChangeArrowheads="1"/>
            </p:cNvPicPr>
            <p:nvPr/>
          </p:nvPicPr>
          <p:blipFill>
            <a:blip r:embed="rId8"/>
            <a:srcRect l="10292" t="14722" r="10292" b="14722"/>
            <a:stretch>
              <a:fillRect/>
            </a:stretch>
          </p:blipFill>
          <p:spPr bwMode="auto">
            <a:xfrm>
              <a:off x="793" y="2115"/>
              <a:ext cx="2405" cy="1602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1189" y="2309"/>
              <a:ext cx="1691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b="1"/>
            </a:p>
            <a:p>
              <a:pPr algn="ctr"/>
              <a:r>
                <a:rPr lang="ru-RU" b="1"/>
                <a:t>Архимед </a:t>
              </a:r>
            </a:p>
            <a:p>
              <a:pPr algn="ctr"/>
              <a:r>
                <a:rPr lang="ru-RU"/>
                <a:t>- древнегреческий учёный, математик и механик. </a:t>
              </a:r>
            </a:p>
          </p:txBody>
        </p:sp>
      </p:grp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5003800" y="1052513"/>
            <a:ext cx="3859213" cy="5145087"/>
            <a:chOff x="1701" y="935"/>
            <a:chExt cx="2431" cy="3241"/>
          </a:xfrm>
        </p:grpSpPr>
        <p:pic>
          <p:nvPicPr>
            <p:cNvPr id="9227" name="Picture 11" descr="O085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01" y="935"/>
              <a:ext cx="2431" cy="3241"/>
            </a:xfrm>
            <a:prstGeom prst="rect">
              <a:avLst/>
            </a:prstGeom>
            <a:noFill/>
          </p:spPr>
        </p:pic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018" y="1255"/>
              <a:ext cx="1815" cy="26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26" name="Picture 10" descr="037_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BBBBBB"/>
                </a:clrFrom>
                <a:clrTo>
                  <a:srgbClr val="BBBBB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5" y="1389"/>
              <a:ext cx="1802" cy="24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9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233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571875" y="0"/>
            <a:ext cx="5286375" cy="857250"/>
          </a:xfrm>
          <a:prstGeom prst="flowChartMultidocumen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Великие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785813" y="1071563"/>
            <a:ext cx="7929562" cy="2357437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</a:rPr>
              <a:t>4. </a:t>
            </a:r>
            <a:r>
              <a:rPr lang="ru-RU" sz="3200" b="1">
                <a:solidFill>
                  <a:srgbClr val="FFFFFF"/>
                </a:solidFill>
                <a:latin typeface="Arial" charset="0"/>
              </a:rPr>
              <a:t>В 1637 году он ввел понятие переменной величины и функции. Его именем названа система координат на плоскости…</a:t>
            </a:r>
            <a:endParaRPr lang="ru-RU" sz="3200" b="1">
              <a:solidFill>
                <a:srgbClr val="FFFFFF"/>
              </a:solidFill>
            </a:endParaRP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835150" y="3644900"/>
            <a:ext cx="5400675" cy="2592388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Архимед;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Лейбниц;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Декарт. </a:t>
            </a:r>
          </a:p>
        </p:txBody>
      </p:sp>
      <p:pic>
        <p:nvPicPr>
          <p:cNvPr id="10252" name="Picture 12" descr="PH0350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3EDE5"/>
              </a:clrFrom>
              <a:clrTo>
                <a:srgbClr val="E3EDE5">
                  <a:alpha val="0"/>
                </a:srgbClr>
              </a:clrTo>
            </a:clrChange>
          </a:blip>
          <a:srcRect l="11526" t="10397" r="43213" b="48215"/>
          <a:stretch>
            <a:fillRect/>
          </a:stretch>
        </p:blipFill>
        <p:spPr bwMode="auto">
          <a:xfrm>
            <a:off x="5508625" y="4149725"/>
            <a:ext cx="1439863" cy="1655763"/>
          </a:xfrm>
          <a:prstGeom prst="rect">
            <a:avLst/>
          </a:prstGeom>
          <a:noFill/>
        </p:spPr>
      </p:pic>
      <p:pic>
        <p:nvPicPr>
          <p:cNvPr id="10258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976313" y="3068638"/>
            <a:ext cx="4032250" cy="2851150"/>
            <a:chOff x="793" y="2069"/>
            <a:chExt cx="2631" cy="1796"/>
          </a:xfrm>
        </p:grpSpPr>
        <p:pic>
          <p:nvPicPr>
            <p:cNvPr id="10249" name="Picture 9" descr="O0859"/>
            <p:cNvPicPr>
              <a:picLocks noChangeAspect="1" noChangeArrowheads="1"/>
            </p:cNvPicPr>
            <p:nvPr/>
          </p:nvPicPr>
          <p:blipFill>
            <a:blip r:embed="rId7"/>
            <a:srcRect l="10292" t="14722" r="12209" b="14722"/>
            <a:stretch>
              <a:fillRect/>
            </a:stretch>
          </p:blipFill>
          <p:spPr bwMode="auto">
            <a:xfrm>
              <a:off x="793" y="2069"/>
              <a:ext cx="2631" cy="1796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1144" y="2309"/>
              <a:ext cx="2099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b="1"/>
            </a:p>
            <a:p>
              <a:pPr algn="ctr"/>
              <a:r>
                <a:rPr lang="ru-RU" b="1"/>
                <a:t>Декард Рене</a:t>
              </a:r>
              <a:r>
                <a:rPr lang="ru-RU"/>
                <a:t>  </a:t>
              </a:r>
              <a:r>
                <a:rPr lang="ru-RU" b="1"/>
                <a:t>Картезий</a:t>
              </a:r>
            </a:p>
            <a:p>
              <a:pPr algn="ctr"/>
              <a:endParaRPr lang="ru-RU" b="1"/>
            </a:p>
            <a:p>
              <a:pPr algn="ctr"/>
              <a:r>
                <a:rPr lang="ru-RU" b="1"/>
                <a:t>- </a:t>
              </a:r>
              <a:r>
                <a:rPr lang="ru-RU"/>
                <a:t>французский философ, математик и естествоиспытатель. </a:t>
              </a:r>
            </a:p>
          </p:txBody>
        </p:sp>
      </p:grp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4576763" y="1052513"/>
            <a:ext cx="4176712" cy="5257800"/>
            <a:chOff x="340" y="436"/>
            <a:chExt cx="3044" cy="3584"/>
          </a:xfrm>
        </p:grpSpPr>
        <p:pic>
          <p:nvPicPr>
            <p:cNvPr id="10254" name="Picture 14" descr="O08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70" y="706"/>
              <a:ext cx="3584" cy="3044"/>
            </a:xfrm>
            <a:prstGeom prst="rect">
              <a:avLst/>
            </a:prstGeom>
            <a:noFill/>
          </p:spPr>
        </p:pic>
        <p:pic>
          <p:nvPicPr>
            <p:cNvPr id="10256" name="Picture 16" descr="PH03509"/>
            <p:cNvPicPr>
              <a:picLocks noChangeAspect="1" noChangeArrowheads="1"/>
            </p:cNvPicPr>
            <p:nvPr/>
          </p:nvPicPr>
          <p:blipFill>
            <a:blip r:embed="rId5"/>
            <a:srcRect l="4491" t="8968" r="16267" b="11865"/>
            <a:stretch>
              <a:fillRect/>
            </a:stretch>
          </p:blipFill>
          <p:spPr bwMode="auto">
            <a:xfrm>
              <a:off x="748" y="799"/>
              <a:ext cx="2274" cy="2858"/>
            </a:xfrm>
            <a:prstGeom prst="rect">
              <a:avLst/>
            </a:prstGeom>
            <a:noFill/>
          </p:spPr>
        </p:pic>
      </p:grpSp>
      <p:sp>
        <p:nvSpPr>
          <p:cNvPr id="10259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0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7"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258"/>
                </p:tgtEl>
              </p:cMediaNode>
            </p:audio>
          </p:childTnLst>
        </p:cTn>
      </p:par>
    </p:tnLst>
    <p:bldLst>
      <p:bldP spid="6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571875" y="214313"/>
            <a:ext cx="5286375" cy="857250"/>
          </a:xfrm>
          <a:prstGeom prst="flowChartMultidocumen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Великие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50825" y="1125538"/>
            <a:ext cx="8893175" cy="2087562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5. </a:t>
            </a:r>
            <a:r>
              <a:rPr lang="ru-RU" sz="2800" b="1">
                <a:solidFill>
                  <a:srgbClr val="FFFFFF"/>
                </a:solidFill>
                <a:latin typeface="Arial" charset="0"/>
              </a:rPr>
              <a:t>  Он был не только знаменитым математиком, но и физиком. Ему удалось определить с помощью закона физики, из чистого ли золота сделана корона царя </a:t>
            </a:r>
            <a:r>
              <a:rPr lang="ru-RU" sz="3200" b="1">
                <a:solidFill>
                  <a:schemeClr val="tx1"/>
                </a:solidFill>
                <a:latin typeface="Arial" charset="0"/>
              </a:rPr>
              <a:t> Гиерона</a:t>
            </a:r>
            <a:r>
              <a:rPr lang="ru-RU" sz="320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rgbClr val="FFFFFF"/>
                </a:solidFill>
                <a:latin typeface="Arial" charset="0"/>
              </a:rPr>
              <a:t> …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835150" y="3357563"/>
            <a:ext cx="6983413" cy="2519362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Евклид;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Гаусс;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Архимед.</a:t>
            </a:r>
          </a:p>
        </p:txBody>
      </p:sp>
      <p:pic>
        <p:nvPicPr>
          <p:cNvPr id="11274" name="Picture 10" descr="037_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BBBBB"/>
              </a:clrFrom>
              <a:clrTo>
                <a:srgbClr val="BBBB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713" y="3789363"/>
            <a:ext cx="1325562" cy="1766887"/>
          </a:xfrm>
          <a:prstGeom prst="rect">
            <a:avLst/>
          </a:prstGeom>
          <a:noFill/>
        </p:spPr>
      </p:pic>
      <p:pic>
        <p:nvPicPr>
          <p:cNvPr id="11282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1258888" y="3357563"/>
            <a:ext cx="3817937" cy="2543175"/>
            <a:chOff x="793" y="2115"/>
            <a:chExt cx="2405" cy="1602"/>
          </a:xfrm>
        </p:grpSpPr>
        <p:pic>
          <p:nvPicPr>
            <p:cNvPr id="11276" name="Picture 12" descr="O0859"/>
            <p:cNvPicPr>
              <a:picLocks noChangeAspect="1" noChangeArrowheads="1"/>
            </p:cNvPicPr>
            <p:nvPr/>
          </p:nvPicPr>
          <p:blipFill>
            <a:blip r:embed="rId7"/>
            <a:srcRect l="10292" t="14722" r="10292" b="14722"/>
            <a:stretch>
              <a:fillRect/>
            </a:stretch>
          </p:blipFill>
          <p:spPr bwMode="auto">
            <a:xfrm>
              <a:off x="793" y="2115"/>
              <a:ext cx="2405" cy="1602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1189" y="2309"/>
              <a:ext cx="1691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 b="1"/>
            </a:p>
            <a:p>
              <a:pPr algn="ctr"/>
              <a:r>
                <a:rPr lang="ru-RU" b="1"/>
                <a:t>Архимед</a:t>
              </a:r>
            </a:p>
            <a:p>
              <a:pPr algn="ctr"/>
              <a:r>
                <a:rPr lang="ru-RU" b="1"/>
                <a:t> </a:t>
              </a:r>
            </a:p>
            <a:p>
              <a:pPr algn="ctr"/>
              <a:r>
                <a:rPr lang="ru-RU"/>
                <a:t>- древнегреческий учёный, математик и механик. </a:t>
              </a:r>
            </a:p>
          </p:txBody>
        </p:sp>
      </p:grp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4992688" y="1052513"/>
            <a:ext cx="3859212" cy="5145087"/>
            <a:chOff x="1701" y="935"/>
            <a:chExt cx="2431" cy="3241"/>
          </a:xfrm>
        </p:grpSpPr>
        <p:pic>
          <p:nvPicPr>
            <p:cNvPr id="11279" name="Picture 15" descr="O08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01" y="935"/>
              <a:ext cx="2431" cy="3241"/>
            </a:xfrm>
            <a:prstGeom prst="rect">
              <a:avLst/>
            </a:prstGeom>
            <a:noFill/>
          </p:spPr>
        </p:pic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2018" y="1255"/>
              <a:ext cx="1815" cy="26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81" name="Picture 17" descr="037_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BBBBBB"/>
                </a:clrFrom>
                <a:clrTo>
                  <a:srgbClr val="BBBBB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5" y="1389"/>
              <a:ext cx="1802" cy="2404"/>
            </a:xfrm>
            <a:prstGeom prst="rect">
              <a:avLst/>
            </a:prstGeom>
            <a:noFill/>
          </p:spPr>
        </p:pic>
      </p:grpSp>
      <p:sp>
        <p:nvSpPr>
          <p:cNvPr id="11284" name="AutoShape 2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1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28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500438" y="214313"/>
            <a:ext cx="5357812" cy="857250"/>
          </a:xfrm>
          <a:prstGeom prst="flowChartMultidocumen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Великие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785813" y="1285875"/>
            <a:ext cx="7929562" cy="1571625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6. </a:t>
            </a:r>
            <a:r>
              <a:rPr lang="ru-RU" sz="2800" b="1">
                <a:solidFill>
                  <a:srgbClr val="FFFFFF"/>
                </a:solidFill>
                <a:latin typeface="Arial" charset="0"/>
              </a:rPr>
              <a:t>Он жил и работал в Александрии, где создал математическую школу. Его главный труд изложен в книге «Начала»…</a:t>
            </a:r>
            <a:endParaRPr lang="ru-RU" sz="2800" b="1">
              <a:solidFill>
                <a:srgbClr val="FFFFFF"/>
              </a:solidFill>
            </a:endParaRP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835150" y="3068638"/>
            <a:ext cx="5473700" cy="2808287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Лейбниц;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Евклид;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Архимед.</a:t>
            </a:r>
          </a:p>
        </p:txBody>
      </p:sp>
      <p:pic>
        <p:nvPicPr>
          <p:cNvPr id="12297" name="Picture 9" descr="evkli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EF"/>
              </a:clrFrom>
              <a:clrTo>
                <a:srgbClr val="FFFE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500438"/>
            <a:ext cx="1752600" cy="1943100"/>
          </a:xfrm>
          <a:prstGeom prst="rect">
            <a:avLst/>
          </a:prstGeom>
          <a:noFill/>
        </p:spPr>
      </p:pic>
      <p:pic>
        <p:nvPicPr>
          <p:cNvPr id="12304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827088" y="2781300"/>
            <a:ext cx="3889375" cy="2792413"/>
            <a:chOff x="521" y="1752"/>
            <a:chExt cx="2450" cy="1759"/>
          </a:xfrm>
        </p:grpSpPr>
        <p:pic>
          <p:nvPicPr>
            <p:cNvPr id="12300" name="Picture 12" descr="O0859"/>
            <p:cNvPicPr>
              <a:picLocks noChangeAspect="1" noChangeArrowheads="1"/>
            </p:cNvPicPr>
            <p:nvPr/>
          </p:nvPicPr>
          <p:blipFill>
            <a:blip r:embed="rId7"/>
            <a:srcRect l="13208" t="15111" r="13083" b="14333"/>
            <a:stretch>
              <a:fillRect/>
            </a:stretch>
          </p:blipFill>
          <p:spPr bwMode="auto">
            <a:xfrm>
              <a:off x="521" y="1752"/>
              <a:ext cx="2450" cy="1759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703" y="1979"/>
              <a:ext cx="1905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ЕВКЛИД </a:t>
              </a:r>
            </a:p>
            <a:p>
              <a:pPr algn="ctr"/>
              <a:endParaRPr lang="ru-RU" b="1"/>
            </a:p>
            <a:p>
              <a:pPr algn="ctr"/>
              <a:r>
                <a:rPr lang="ru-RU"/>
                <a:t>- древнегреческий математик, автор первых дошедших до нас теоретических трактатов по математике. </a:t>
              </a:r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4284663" y="1196975"/>
            <a:ext cx="4535487" cy="4679950"/>
            <a:chOff x="1701" y="572"/>
            <a:chExt cx="2857" cy="2949"/>
          </a:xfrm>
        </p:grpSpPr>
        <p:pic>
          <p:nvPicPr>
            <p:cNvPr id="12299" name="Picture 11" descr="O08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1655" y="618"/>
              <a:ext cx="2949" cy="2857"/>
            </a:xfrm>
            <a:prstGeom prst="rect">
              <a:avLst/>
            </a:prstGeom>
            <a:noFill/>
          </p:spPr>
        </p:pic>
        <p:pic>
          <p:nvPicPr>
            <p:cNvPr id="12298" name="Picture 10" descr="evklid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EEF"/>
                </a:clrFrom>
                <a:clrTo>
                  <a:srgbClr val="FFFE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0" y="935"/>
              <a:ext cx="1923" cy="2314"/>
            </a:xfrm>
            <a:prstGeom prst="rect">
              <a:avLst/>
            </a:prstGeom>
            <a:noFill/>
          </p:spPr>
        </p:pic>
      </p:grpSp>
      <p:sp>
        <p:nvSpPr>
          <p:cNvPr id="12305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1"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571875" y="214313"/>
            <a:ext cx="5286375" cy="857250"/>
          </a:xfrm>
          <a:prstGeom prst="flowChartMultidocumen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Великие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785813" y="1285875"/>
            <a:ext cx="7929562" cy="1571625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7. </a:t>
            </a:r>
            <a:r>
              <a:rPr lang="ru-RU" sz="2800" b="1">
                <a:solidFill>
                  <a:srgbClr val="FFFFFF"/>
                </a:solidFill>
                <a:latin typeface="Arial" charset="0"/>
              </a:rPr>
              <a:t>Он завещал выгравировать правильный 17-угольник, вписанный в круг, на своем надгробном памятнике …</a:t>
            </a:r>
            <a:endParaRPr lang="ru-RU" sz="2800" b="1">
              <a:solidFill>
                <a:srgbClr val="FFFFFF"/>
              </a:solidFill>
            </a:endParaRP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835150" y="3284538"/>
            <a:ext cx="5975350" cy="3213100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Магницкий;</a:t>
            </a:r>
          </a:p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Гаусс;</a:t>
            </a:r>
          </a:p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Ферма.</a:t>
            </a:r>
          </a:p>
        </p:txBody>
      </p:sp>
      <p:pic>
        <p:nvPicPr>
          <p:cNvPr id="13323" name="Picture 11" descr="ggau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860800"/>
            <a:ext cx="1663700" cy="2016125"/>
          </a:xfrm>
          <a:prstGeom prst="rect">
            <a:avLst/>
          </a:prstGeom>
          <a:noFill/>
        </p:spPr>
      </p:pic>
      <p:pic>
        <p:nvPicPr>
          <p:cNvPr id="13328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1116013" y="3284538"/>
            <a:ext cx="4032250" cy="2790825"/>
            <a:chOff x="703" y="1979"/>
            <a:chExt cx="2540" cy="1758"/>
          </a:xfrm>
        </p:grpSpPr>
        <p:pic>
          <p:nvPicPr>
            <p:cNvPr id="13322" name="Picture 10" descr="O0859"/>
            <p:cNvPicPr>
              <a:picLocks noChangeAspect="1" noChangeArrowheads="1"/>
            </p:cNvPicPr>
            <p:nvPr/>
          </p:nvPicPr>
          <p:blipFill>
            <a:blip r:embed="rId7"/>
            <a:srcRect l="10591" t="12115" r="10591" b="15144"/>
            <a:stretch>
              <a:fillRect/>
            </a:stretch>
          </p:blipFill>
          <p:spPr bwMode="auto">
            <a:xfrm>
              <a:off x="703" y="1979"/>
              <a:ext cx="2540" cy="1758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884" y="2115"/>
              <a:ext cx="1827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Гаусс  Карл Фридрих</a:t>
              </a:r>
              <a:r>
                <a:rPr lang="ru-RU"/>
                <a:t> </a:t>
              </a:r>
            </a:p>
            <a:p>
              <a:pPr algn="ctr"/>
              <a:endParaRPr lang="ru-RU"/>
            </a:p>
            <a:p>
              <a:pPr algn="ctr"/>
              <a:r>
                <a:rPr lang="ru-RU"/>
                <a:t>- немецкий математик, внёсший фундаментальный вклад также в астрономию и геодезию. </a:t>
              </a:r>
            </a:p>
          </p:txBody>
        </p:sp>
      </p:grp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716463" y="1268413"/>
            <a:ext cx="4021137" cy="4824412"/>
            <a:chOff x="1980" y="960"/>
            <a:chExt cx="2488" cy="2878"/>
          </a:xfrm>
        </p:grpSpPr>
        <p:pic>
          <p:nvPicPr>
            <p:cNvPr id="13321" name="Picture 9" descr="O08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1785" y="1155"/>
              <a:ext cx="2878" cy="2488"/>
            </a:xfrm>
            <a:prstGeom prst="rect">
              <a:avLst/>
            </a:prstGeom>
            <a:noFill/>
          </p:spPr>
        </p:pic>
        <p:pic>
          <p:nvPicPr>
            <p:cNvPr id="13324" name="Picture 12" descr="ggaus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90" y="1253"/>
              <a:ext cx="1872" cy="2359"/>
            </a:xfrm>
            <a:prstGeom prst="rect">
              <a:avLst/>
            </a:prstGeom>
            <a:noFill/>
          </p:spPr>
        </p:pic>
      </p:grpSp>
      <p:sp>
        <p:nvSpPr>
          <p:cNvPr id="13329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3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328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214688" y="214313"/>
            <a:ext cx="5643562" cy="85725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Логика …</a:t>
            </a:r>
            <a:r>
              <a:rPr lang="ru-RU" sz="4800" b="1">
                <a:solidFill>
                  <a:srgbClr val="CC0000"/>
                </a:solidFill>
              </a:rPr>
              <a:t> 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468313" y="1268413"/>
            <a:ext cx="8247062" cy="1804987"/>
          </a:xfrm>
          <a:prstGeom prst="foldedCorner">
            <a:avLst>
              <a:gd name="adj" fmla="val 16667"/>
            </a:avLst>
          </a:prstGeom>
          <a:solidFill>
            <a:srgbClr val="6699FF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FFFFFF"/>
                </a:solidFill>
                <a:latin typeface="Constantia" pitchFamily="18" charset="0"/>
              </a:rPr>
              <a:t>1. </a:t>
            </a:r>
            <a:r>
              <a:rPr lang="ru-RU" sz="3600" b="1">
                <a:solidFill>
                  <a:srgbClr val="FFFFFF"/>
                </a:solidFill>
              </a:rPr>
              <a:t>Пять друзей обменялись рукопожатиями. Сколь рукопожатий было сделано?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835150" y="3213100"/>
            <a:ext cx="4752975" cy="2663825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     25;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     15;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     10.</a:t>
            </a:r>
          </a:p>
        </p:txBody>
      </p:sp>
      <p:pic>
        <p:nvPicPr>
          <p:cNvPr id="14345" name="Picture 9" descr="C145-0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716338"/>
            <a:ext cx="1490662" cy="1662112"/>
          </a:xfrm>
          <a:prstGeom prst="rect">
            <a:avLst/>
          </a:prstGeom>
          <a:noFill/>
        </p:spPr>
      </p:pic>
      <p:pic>
        <p:nvPicPr>
          <p:cNvPr id="14346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14347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214688" y="214313"/>
            <a:ext cx="5643562" cy="85725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Логика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1285875"/>
            <a:ext cx="7929562" cy="2286000"/>
          </a:xfrm>
          <a:prstGeom prst="foldedCorner">
            <a:avLst>
              <a:gd name="adj" fmla="val 16667"/>
            </a:avLst>
          </a:prstGeom>
          <a:solidFill>
            <a:srgbClr val="6699FF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Constantia" pitchFamily="18" charset="0"/>
              </a:rPr>
              <a:t>2. </a:t>
            </a:r>
            <a:r>
              <a:rPr lang="ru-RU" sz="3200" b="1">
                <a:solidFill>
                  <a:srgbClr val="FFFFFF"/>
                </a:solidFill>
              </a:rPr>
              <a:t>У Саши из 10 ответов 5 правильные, а у Леши из 5 только 3 верных. Чей результат лучше?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124075" y="3573463"/>
            <a:ext cx="5975350" cy="2924175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У Леши;</a:t>
            </a:r>
          </a:p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у Саши;</a:t>
            </a:r>
          </a:p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оба хороши.</a:t>
            </a:r>
          </a:p>
        </p:txBody>
      </p:sp>
      <p:pic>
        <p:nvPicPr>
          <p:cNvPr id="15369" name="Picture 9" descr="C145-0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076700"/>
            <a:ext cx="1490662" cy="1662113"/>
          </a:xfrm>
          <a:prstGeom prst="rect">
            <a:avLst/>
          </a:prstGeom>
          <a:noFill/>
        </p:spPr>
      </p:pic>
      <p:pic>
        <p:nvPicPr>
          <p:cNvPr id="15370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15371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5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370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5000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Oval 7" descr="Пробка"/>
          <p:cNvSpPr>
            <a:spLocks noChangeArrowheads="1"/>
          </p:cNvSpPr>
          <p:nvPr/>
        </p:nvSpPr>
        <p:spPr bwMode="auto">
          <a:xfrm>
            <a:off x="1039813" y="184150"/>
            <a:ext cx="7380287" cy="6119813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1476375" y="620713"/>
            <a:ext cx="6480175" cy="52562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64" name="море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750" y="6092825"/>
            <a:ext cx="304800" cy="304800"/>
          </a:xfrm>
          <a:prstGeom prst="rect">
            <a:avLst/>
          </a:prstGeom>
          <a:noFill/>
        </p:spPr>
      </p:pic>
      <p:pic>
        <p:nvPicPr>
          <p:cNvPr id="92165" name="Picture 5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538288"/>
            <a:ext cx="4654550" cy="3490912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92171" name="Picture 11" descr="TN0008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2401888" cy="2971800"/>
          </a:xfrm>
          <a:prstGeom prst="rect">
            <a:avLst/>
          </a:prstGeom>
          <a:noFill/>
        </p:spPr>
      </p:pic>
      <p:pic>
        <p:nvPicPr>
          <p:cNvPr id="92172" name="Picture 12" descr="TN0769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876800"/>
            <a:ext cx="1808163" cy="1447800"/>
          </a:xfrm>
          <a:prstGeom prst="rect">
            <a:avLst/>
          </a:prstGeom>
          <a:noFill/>
        </p:spPr>
      </p:pic>
      <p:pic>
        <p:nvPicPr>
          <p:cNvPr id="92170" name="Picture 10" descr="ch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765175"/>
            <a:ext cx="7848600" cy="3962400"/>
          </a:xfrm>
          <a:prstGeom prst="rect">
            <a:avLst/>
          </a:prstGeom>
          <a:noFill/>
        </p:spPr>
      </p:pic>
      <p:pic>
        <p:nvPicPr>
          <p:cNvPr id="92174" name="море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49950"/>
            <a:ext cx="304800" cy="304800"/>
          </a:xfrm>
          <a:prstGeom prst="rect">
            <a:avLst/>
          </a:prstGeom>
          <a:noFill/>
        </p:spPr>
      </p:pic>
      <p:pic>
        <p:nvPicPr>
          <p:cNvPr id="92175" name="Picture 15" descr="ch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295400" y="1989138"/>
            <a:ext cx="78486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4"/>
                </p:tgtEl>
              </p:cMediaNode>
            </p:audio>
            <p:audio>
              <p:cMediaNode numSld="10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7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286125" y="214313"/>
            <a:ext cx="5572125" cy="85725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</a:rPr>
              <a:t>Л</a:t>
            </a:r>
            <a:r>
              <a:rPr lang="ru-RU" sz="4800" b="1">
                <a:solidFill>
                  <a:srgbClr val="CC0000"/>
                </a:solidFill>
                <a:latin typeface="Arial" charset="0"/>
              </a:rPr>
              <a:t>огика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14375" y="1428750"/>
            <a:ext cx="7929563" cy="1928813"/>
          </a:xfrm>
          <a:prstGeom prst="foldedCorner">
            <a:avLst>
              <a:gd name="adj" fmla="val 16667"/>
            </a:avLst>
          </a:prstGeom>
          <a:solidFill>
            <a:srgbClr val="6699FF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Constantia" pitchFamily="18" charset="0"/>
              </a:rPr>
              <a:t>3. </a:t>
            </a:r>
            <a:r>
              <a:rPr lang="ru-RU" sz="3200" b="1">
                <a:solidFill>
                  <a:srgbClr val="FFFFFF"/>
                </a:solidFill>
              </a:rPr>
              <a:t>Какое наибольшее число можно записать при помощи четырех единиц ?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692275" y="3789363"/>
            <a:ext cx="5975350" cy="2708275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1111;</a:t>
            </a:r>
          </a:p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 11</a:t>
            </a:r>
            <a:r>
              <a:rPr lang="ru-RU" sz="4400" b="1" baseline="30000">
                <a:solidFill>
                  <a:schemeClr val="bg1"/>
                </a:solidFill>
                <a:latin typeface="Arial" charset="0"/>
              </a:rPr>
              <a:t>11</a:t>
            </a:r>
            <a:r>
              <a:rPr lang="ru-RU" sz="4400" b="1">
                <a:solidFill>
                  <a:schemeClr val="bg1"/>
                </a:solidFill>
                <a:latin typeface="Arial" charset="0"/>
              </a:rPr>
              <a:t>;</a:t>
            </a:r>
            <a:endParaRPr lang="ru-RU" sz="4400" b="1" baseline="3000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ru-RU" sz="4400" b="1" baseline="3000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ru-RU" sz="4400" b="1">
                <a:solidFill>
                  <a:schemeClr val="bg1"/>
                </a:solidFill>
                <a:latin typeface="Arial" charset="0"/>
              </a:rPr>
              <a:t>1*1*1*1.</a:t>
            </a:r>
          </a:p>
        </p:txBody>
      </p:sp>
      <p:pic>
        <p:nvPicPr>
          <p:cNvPr id="16393" name="Picture 9" descr="C145-0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365625"/>
            <a:ext cx="1490663" cy="1662113"/>
          </a:xfrm>
          <a:prstGeom prst="rect">
            <a:avLst/>
          </a:prstGeom>
          <a:noFill/>
        </p:spPr>
      </p:pic>
      <p:pic>
        <p:nvPicPr>
          <p:cNvPr id="16394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16395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214688" y="214313"/>
            <a:ext cx="5643562" cy="85725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</a:rPr>
              <a:t>Логика</a:t>
            </a:r>
            <a:r>
              <a:rPr lang="ru-RU" sz="4800" b="1">
                <a:solidFill>
                  <a:srgbClr val="CC0000"/>
                </a:solidFill>
                <a:latin typeface="Arial" charset="0"/>
              </a:rPr>
              <a:t> … 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1143000"/>
            <a:ext cx="7099300" cy="1998663"/>
          </a:xfrm>
          <a:prstGeom prst="foldedCorner">
            <a:avLst>
              <a:gd name="adj" fmla="val 16667"/>
            </a:avLst>
          </a:prstGeom>
          <a:solidFill>
            <a:srgbClr val="6699FF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Constantia" pitchFamily="18" charset="0"/>
              </a:rPr>
              <a:t>4. </a:t>
            </a:r>
            <a:r>
              <a:rPr lang="ru-RU" sz="3200" b="1">
                <a:solidFill>
                  <a:srgbClr val="FFFFFF"/>
                </a:solidFill>
              </a:rPr>
              <a:t>Как изменится дробь если числитель ее увеличить на знаменатель? Она увеличится …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124075" y="3573463"/>
            <a:ext cx="5975350" cy="2997200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    На 1;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    на 10;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    не изменится.</a:t>
            </a:r>
          </a:p>
        </p:txBody>
      </p:sp>
      <p:pic>
        <p:nvPicPr>
          <p:cNvPr id="17417" name="Picture 9" descr="C145-0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292600"/>
            <a:ext cx="1490662" cy="1662113"/>
          </a:xfrm>
          <a:prstGeom prst="rect">
            <a:avLst/>
          </a:prstGeom>
          <a:noFill/>
        </p:spPr>
      </p:pic>
      <p:pic>
        <p:nvPicPr>
          <p:cNvPr id="17418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17419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7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418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286125" y="214313"/>
            <a:ext cx="5572125" cy="85725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Логика …</a:t>
            </a:r>
            <a:r>
              <a:rPr lang="ru-RU" sz="4800" b="1">
                <a:solidFill>
                  <a:srgbClr val="CC0000"/>
                </a:solidFill>
              </a:rPr>
              <a:t> 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1285875"/>
            <a:ext cx="7929562" cy="2071688"/>
          </a:xfrm>
          <a:prstGeom prst="foldedCorner">
            <a:avLst>
              <a:gd name="adj" fmla="val 16667"/>
            </a:avLst>
          </a:prstGeom>
          <a:solidFill>
            <a:srgbClr val="6699FF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FFFFFF"/>
                </a:solidFill>
                <a:latin typeface="Constantia" pitchFamily="18" charset="0"/>
              </a:rPr>
              <a:t>5. </a:t>
            </a:r>
            <a:r>
              <a:rPr lang="ru-RU" sz="3600" b="1">
                <a:solidFill>
                  <a:srgbClr val="FFFFFF"/>
                </a:solidFill>
              </a:rPr>
              <a:t>Первое предлог, второе летний дом, а целое порою решается с трудом…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763713" y="3716338"/>
            <a:ext cx="5975350" cy="2305050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 Уравнение;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 неравенство;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  <a:latin typeface="Arial" charset="0"/>
              </a:rPr>
              <a:t>   задача. </a:t>
            </a:r>
          </a:p>
        </p:txBody>
      </p:sp>
      <p:pic>
        <p:nvPicPr>
          <p:cNvPr id="18441" name="Picture 9" descr="C145-0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076700"/>
            <a:ext cx="1490662" cy="1662113"/>
          </a:xfrm>
          <a:prstGeom prst="rect">
            <a:avLst/>
          </a:prstGeom>
          <a:noFill/>
        </p:spPr>
      </p:pic>
      <p:pic>
        <p:nvPicPr>
          <p:cNvPr id="18442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18443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8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442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214688" y="214313"/>
            <a:ext cx="5643562" cy="85725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</a:rPr>
              <a:t>Л</a:t>
            </a:r>
            <a:r>
              <a:rPr lang="ru-RU" sz="4800" b="1">
                <a:solidFill>
                  <a:srgbClr val="CC0000"/>
                </a:solidFill>
                <a:latin typeface="Arial" charset="0"/>
              </a:rPr>
              <a:t>огика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1285875"/>
            <a:ext cx="6881812" cy="1927225"/>
          </a:xfrm>
          <a:prstGeom prst="foldedCorner">
            <a:avLst>
              <a:gd name="adj" fmla="val 16667"/>
            </a:avLst>
          </a:prstGeom>
          <a:solidFill>
            <a:srgbClr val="6699FF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nstantia" pitchFamily="18" charset="0"/>
              </a:rPr>
              <a:t>6</a:t>
            </a:r>
            <a:r>
              <a:rPr lang="ru-RU" sz="2800" b="1">
                <a:solidFill>
                  <a:srgbClr val="FFFFFF"/>
                </a:solidFill>
              </a:rPr>
              <a:t> </a:t>
            </a:r>
            <a:r>
              <a:rPr lang="ru-RU" sz="2800" b="1">
                <a:solidFill>
                  <a:srgbClr val="FFFFFF"/>
                </a:solidFill>
                <a:latin typeface="Constantia" pitchFamily="18" charset="0"/>
              </a:rPr>
              <a:t>.</a:t>
            </a:r>
            <a:r>
              <a:rPr lang="ru-RU" sz="2800" b="1">
                <a:solidFill>
                  <a:srgbClr val="FFFFFF"/>
                </a:solidFill>
              </a:rPr>
              <a:t> Пять Дедов Морозов за 5 часов соберут  5 подарков. Сколько Дедов Морозов за 100 часов соберут 100 подарков ?</a:t>
            </a:r>
            <a:r>
              <a:rPr lang="ru-RU" sz="2800" b="1">
                <a:solidFill>
                  <a:srgbClr val="FFFFFF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763713" y="3429000"/>
            <a:ext cx="5975350" cy="2852738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   5;</a:t>
            </a:r>
          </a:p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  100;</a:t>
            </a:r>
          </a:p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   50.</a:t>
            </a:r>
          </a:p>
        </p:txBody>
      </p:sp>
      <p:pic>
        <p:nvPicPr>
          <p:cNvPr id="19465" name="Picture 9" descr="C145-0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005263"/>
            <a:ext cx="1490663" cy="1662112"/>
          </a:xfrm>
          <a:prstGeom prst="rect">
            <a:avLst/>
          </a:prstGeom>
          <a:noFill/>
        </p:spPr>
      </p:pic>
      <p:pic>
        <p:nvPicPr>
          <p:cNvPr id="19466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19467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214688" y="214313"/>
            <a:ext cx="5643562" cy="85725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</a:rPr>
              <a:t>Л</a:t>
            </a:r>
            <a:r>
              <a:rPr lang="ru-RU" sz="4800" b="1">
                <a:solidFill>
                  <a:srgbClr val="CC0000"/>
                </a:solidFill>
                <a:latin typeface="Arial" charset="0"/>
              </a:rPr>
              <a:t>огика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468313" y="1484313"/>
            <a:ext cx="8358187" cy="2000250"/>
          </a:xfrm>
          <a:prstGeom prst="foldedCorner">
            <a:avLst>
              <a:gd name="adj" fmla="val 16667"/>
            </a:avLst>
          </a:prstGeom>
          <a:solidFill>
            <a:srgbClr val="6699FF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nstantia" pitchFamily="18" charset="0"/>
              </a:rPr>
              <a:t>7. </a:t>
            </a:r>
            <a:r>
              <a:rPr lang="ru-RU" sz="2800" b="1">
                <a:solidFill>
                  <a:srgbClr val="FFFFFF"/>
                </a:solidFill>
              </a:rPr>
              <a:t> За покупку нужно заплатить 19 рублей. У вас только двухрублевые монеты, а у кассира только пятирублевые. Как вы расплатитесь?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763713" y="3716338"/>
            <a:ext cx="5975350" cy="2233612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Arial" charset="0"/>
              </a:rPr>
              <a:t> Предложите свой 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Arial" charset="0"/>
              </a:rPr>
              <a:t> вариант решения</a:t>
            </a:r>
          </a:p>
        </p:txBody>
      </p:sp>
      <p:pic>
        <p:nvPicPr>
          <p:cNvPr id="20489" name="Picture 9" descr="C145-04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149725"/>
            <a:ext cx="1166812" cy="1301750"/>
          </a:xfrm>
          <a:prstGeom prst="rect">
            <a:avLst/>
          </a:prstGeom>
          <a:noFill/>
        </p:spPr>
      </p:pic>
      <p:pic>
        <p:nvPicPr>
          <p:cNvPr id="20490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20491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0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490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143250" y="214313"/>
            <a:ext cx="5715000" cy="857250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Интеллект …</a:t>
            </a:r>
            <a:r>
              <a:rPr lang="ru-RU" sz="4800" b="1">
                <a:solidFill>
                  <a:srgbClr val="CC0000"/>
                </a:solidFill>
              </a:rPr>
              <a:t>  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395288" y="1268413"/>
            <a:ext cx="6840537" cy="2163762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1. </a:t>
            </a:r>
            <a:r>
              <a:rPr lang="ru-RU" sz="2400" b="1">
                <a:solidFill>
                  <a:srgbClr val="FFFFFF"/>
                </a:solidFill>
                <a:latin typeface="Arial" charset="0"/>
              </a:rPr>
              <a:t>По мнению Л.Н.Толстого, каждый человек подобен дроби. Числитель – это то, что человек собой представляет. А что представляет, по мнению писателя, знаменатель этой дроби?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1000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323850" y="3429000"/>
            <a:ext cx="6911975" cy="2592388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То, как этот человек выглядит;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то, что он о себе думает;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то, что про него думают другие.</a:t>
            </a:r>
          </a:p>
        </p:txBody>
      </p:sp>
      <p:pic>
        <p:nvPicPr>
          <p:cNvPr id="21513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6804025" y="2565400"/>
            <a:ext cx="2339975" cy="2592388"/>
            <a:chOff x="1066" y="700"/>
            <a:chExt cx="2195" cy="2458"/>
          </a:xfrm>
        </p:grpSpPr>
        <p:pic>
          <p:nvPicPr>
            <p:cNvPr id="21516" name="Picture 12" descr="O085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935" y="831"/>
              <a:ext cx="2458" cy="2195"/>
            </a:xfrm>
            <a:prstGeom prst="rect">
              <a:avLst/>
            </a:prstGeom>
            <a:noFill/>
          </p:spPr>
        </p:pic>
        <p:pic>
          <p:nvPicPr>
            <p:cNvPr id="21514" name="Picture 10" descr="tolstoi_sidi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83" y="981"/>
              <a:ext cx="1643" cy="1905"/>
            </a:xfrm>
            <a:prstGeom prst="rect">
              <a:avLst/>
            </a:prstGeom>
            <a:noFill/>
          </p:spPr>
        </p:pic>
      </p:grpSp>
      <p:sp>
        <p:nvSpPr>
          <p:cNvPr id="21521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071813" y="214313"/>
            <a:ext cx="5786437" cy="857250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Интеллект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785813" y="1285875"/>
            <a:ext cx="7929562" cy="1571625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Arial" charset="0"/>
              </a:rPr>
              <a:t>2. Виктор Гюго заметил однажды, что разум человеческий владеет тремя ключами, позволяющими людям знать, думать, мечтать. Выберите, какие это ключи.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000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611188" y="3141663"/>
            <a:ext cx="5472112" cy="2852737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Arial" charset="0"/>
              </a:rPr>
              <a:t>Красота, разум, истина;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цвет, звук, мысль;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буква, цифра, нота.</a:t>
            </a:r>
          </a:p>
        </p:txBody>
      </p:sp>
      <p:pic>
        <p:nvPicPr>
          <p:cNvPr id="22537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pic>
        <p:nvPicPr>
          <p:cNvPr id="22540" name="Picture 12" descr="O08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2708275"/>
            <a:ext cx="2339975" cy="2592388"/>
          </a:xfrm>
          <a:prstGeom prst="rect">
            <a:avLst/>
          </a:prstGeom>
          <a:noFill/>
        </p:spPr>
      </p:pic>
      <p:pic>
        <p:nvPicPr>
          <p:cNvPr id="22542" name="Picture 14" descr="to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2924175"/>
            <a:ext cx="1835150" cy="2087563"/>
          </a:xfrm>
          <a:prstGeom prst="rect">
            <a:avLst/>
          </a:prstGeom>
          <a:noFill/>
        </p:spPr>
      </p:pic>
      <p:sp>
        <p:nvSpPr>
          <p:cNvPr id="22544" name="AutoShape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5949950"/>
            <a:ext cx="1116013" cy="620713"/>
          </a:xfrm>
          <a:prstGeom prst="actionButtonBlank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25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537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68313" y="3860800"/>
            <a:ext cx="8135937" cy="2349500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Разговор с глазу на глаз;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союз греческих букв теэ и тета;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имя древнегреческого    математика. </a:t>
            </a:r>
            <a:endParaRPr lang="ru-RU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3143250" y="214313"/>
            <a:ext cx="5715000" cy="857250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Интеллект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755650" y="1341438"/>
            <a:ext cx="5832475" cy="1368425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Arial" charset="0"/>
              </a:rPr>
              <a:t>3. Что означает слово «теэтет»?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1000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5148263" y="2205038"/>
            <a:ext cx="3708400" cy="2187575"/>
            <a:chOff x="3028" y="2687"/>
            <a:chExt cx="2732" cy="1633"/>
          </a:xfrm>
        </p:grpSpPr>
        <p:pic>
          <p:nvPicPr>
            <p:cNvPr id="23564" name="Picture 12" descr="O085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>
              <a:off x="3577" y="2138"/>
              <a:ext cx="1633" cy="2732"/>
            </a:xfrm>
            <a:prstGeom prst="rect">
              <a:avLst/>
            </a:prstGeom>
            <a:noFill/>
          </p:spPr>
        </p:pic>
        <p:pic>
          <p:nvPicPr>
            <p:cNvPr id="23562" name="Picture 10" descr="top_3"/>
            <p:cNvPicPr>
              <a:picLocks noChangeAspect="1" noChangeArrowheads="1"/>
            </p:cNvPicPr>
            <p:nvPr/>
          </p:nvPicPr>
          <p:blipFill>
            <a:blip r:embed="rId7"/>
            <a:srcRect l="63721" b="-1051"/>
            <a:stretch>
              <a:fillRect/>
            </a:stretch>
          </p:blipFill>
          <p:spPr bwMode="auto">
            <a:xfrm>
              <a:off x="3663" y="2914"/>
              <a:ext cx="1798" cy="1224"/>
            </a:xfrm>
            <a:prstGeom prst="rect">
              <a:avLst/>
            </a:prstGeom>
            <a:noFill/>
          </p:spPr>
        </p:pic>
        <p:pic>
          <p:nvPicPr>
            <p:cNvPr id="23563" name="Picture 11" descr="013_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00" y="2868"/>
              <a:ext cx="828" cy="1254"/>
            </a:xfrm>
            <a:prstGeom prst="rect">
              <a:avLst/>
            </a:prstGeom>
            <a:noFill/>
          </p:spPr>
        </p:pic>
      </p:grpSp>
      <p:sp>
        <p:nvSpPr>
          <p:cNvPr id="23566" name="AutoShape 1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3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3561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071813" y="214313"/>
            <a:ext cx="5786437" cy="857250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Интеллект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785813" y="1285875"/>
            <a:ext cx="6954837" cy="2357438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</a:rPr>
              <a:t>4. </a:t>
            </a:r>
            <a:r>
              <a:rPr lang="ru-RU" sz="3200" b="1">
                <a:solidFill>
                  <a:srgbClr val="FFFFFF"/>
                </a:solidFill>
                <a:latin typeface="Arial" charset="0"/>
              </a:rPr>
              <a:t>Американский математик Ларри Нивен утверждал, что математику нельзя изучать, наблюдая, как это делает…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000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116013" y="3789363"/>
            <a:ext cx="5472112" cy="2492375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3200" b="1">
                <a:solidFill>
                  <a:schemeClr val="bg1"/>
                </a:solidFill>
                <a:latin typeface="Arial" charset="0"/>
              </a:rPr>
              <a:t> Другой математик;</a:t>
            </a:r>
          </a:p>
          <a:p>
            <a:pPr>
              <a:buFontTx/>
              <a:buChar char="•"/>
            </a:pPr>
            <a:r>
              <a:rPr lang="ru-RU" sz="3200" b="1">
                <a:solidFill>
                  <a:schemeClr val="bg1"/>
                </a:solidFill>
                <a:latin typeface="Arial" charset="0"/>
              </a:rPr>
              <a:t> сосед;</a:t>
            </a:r>
          </a:p>
          <a:p>
            <a:pPr>
              <a:buFontTx/>
              <a:buChar char="•"/>
            </a:pPr>
            <a:r>
              <a:rPr lang="ru-RU" sz="3200" b="1">
                <a:solidFill>
                  <a:schemeClr val="bg1"/>
                </a:solidFill>
                <a:latin typeface="Arial" charset="0"/>
              </a:rPr>
              <a:t> жена.</a:t>
            </a:r>
          </a:p>
        </p:txBody>
      </p:sp>
      <p:pic>
        <p:nvPicPr>
          <p:cNvPr id="24585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pic>
        <p:nvPicPr>
          <p:cNvPr id="24587" name="Picture 11" descr="O08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975" y="3141663"/>
            <a:ext cx="2232025" cy="2592387"/>
          </a:xfrm>
          <a:prstGeom prst="rect">
            <a:avLst/>
          </a:prstGeom>
          <a:noFill/>
        </p:spPr>
      </p:pic>
      <p:pic>
        <p:nvPicPr>
          <p:cNvPr id="24586" name="Picture 10" descr="niven_0"/>
          <p:cNvPicPr>
            <a:picLocks noChangeAspect="1" noChangeArrowheads="1"/>
          </p:cNvPicPr>
          <p:nvPr/>
        </p:nvPicPr>
        <p:blipFill>
          <a:blip r:embed="rId7">
            <a:lum contrast="12000"/>
          </a:blip>
          <a:srcRect/>
          <a:stretch>
            <a:fillRect/>
          </a:stretch>
        </p:blipFill>
        <p:spPr bwMode="auto">
          <a:xfrm>
            <a:off x="7235825" y="3429000"/>
            <a:ext cx="1584325" cy="2016125"/>
          </a:xfrm>
          <a:prstGeom prst="rect">
            <a:avLst/>
          </a:prstGeom>
          <a:noFill/>
        </p:spPr>
      </p:pic>
      <p:sp>
        <p:nvSpPr>
          <p:cNvPr id="24588" name="AutoShape 1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4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000375" y="214313"/>
            <a:ext cx="5857875" cy="857250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Интеллект …</a:t>
            </a:r>
            <a:r>
              <a:rPr lang="ru-RU" sz="4800" b="1">
                <a:solidFill>
                  <a:srgbClr val="CC0000"/>
                </a:solidFill>
              </a:rPr>
              <a:t> 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1116013" y="1412875"/>
            <a:ext cx="6088062" cy="1223963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>
                <a:solidFill>
                  <a:srgbClr val="FFFFFF"/>
                </a:solidFill>
              </a:rPr>
              <a:t>5. </a:t>
            </a:r>
            <a:r>
              <a:rPr lang="ru-RU" sz="4000" b="1">
                <a:solidFill>
                  <a:srgbClr val="FFFFFF"/>
                </a:solidFill>
                <a:latin typeface="Arial" charset="0"/>
              </a:rPr>
              <a:t>Хи – это ….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33375"/>
            <a:ext cx="1000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684213" y="2636838"/>
            <a:ext cx="6983412" cy="3527425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  Корейское блюдо с добавлением уксуса;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 восклицание преподавателя с уксусным видом;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 греческая буква алфавита.</a:t>
            </a:r>
            <a:endParaRPr lang="ru-RU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609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6300788" y="1773238"/>
            <a:ext cx="2409825" cy="3095625"/>
            <a:chOff x="3061" y="845"/>
            <a:chExt cx="1518" cy="1950"/>
          </a:xfrm>
        </p:grpSpPr>
        <p:pic>
          <p:nvPicPr>
            <p:cNvPr id="25612" name="Picture 12" descr="O085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61" y="1162"/>
              <a:ext cx="1406" cy="1633"/>
            </a:xfrm>
            <a:prstGeom prst="rect">
              <a:avLst/>
            </a:prstGeom>
            <a:noFill/>
          </p:spPr>
        </p:pic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3243" y="1298"/>
              <a:ext cx="1044" cy="13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618" name="Group 18"/>
            <p:cNvGrpSpPr>
              <a:grpSpLocks noChangeAspect="1"/>
            </p:cNvGrpSpPr>
            <p:nvPr/>
          </p:nvGrpSpPr>
          <p:grpSpPr bwMode="auto">
            <a:xfrm>
              <a:off x="3107" y="845"/>
              <a:ext cx="1472" cy="1608"/>
              <a:chOff x="4105" y="1765"/>
              <a:chExt cx="1690" cy="1846"/>
            </a:xfrm>
          </p:grpSpPr>
          <p:sp>
            <p:nvSpPr>
              <p:cNvPr id="25617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4105" y="2205"/>
                <a:ext cx="1263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9" name="Rectangle 19"/>
              <p:cNvSpPr>
                <a:spLocks noChangeArrowheads="1"/>
              </p:cNvSpPr>
              <p:nvPr/>
            </p:nvSpPr>
            <p:spPr bwMode="auto">
              <a:xfrm>
                <a:off x="4335" y="1765"/>
                <a:ext cx="1460" cy="1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sz="16200" i="1">
                    <a:solidFill>
                      <a:srgbClr val="000000"/>
                    </a:solidFill>
                    <a:latin typeface="Symbol" pitchFamily="18" charset="2"/>
                  </a:rPr>
                  <a:t>c</a:t>
                </a:r>
                <a:endParaRPr lang="ru-RU"/>
              </a:p>
            </p:txBody>
          </p:sp>
        </p:grpSp>
      </p:grpSp>
      <p:sp>
        <p:nvSpPr>
          <p:cNvPr id="25621" name="AutoShape 2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5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5609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5000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 descr="Пробка"/>
          <p:cNvSpPr>
            <a:spLocks noChangeArrowheads="1"/>
          </p:cNvSpPr>
          <p:nvPr/>
        </p:nvSpPr>
        <p:spPr bwMode="auto">
          <a:xfrm>
            <a:off x="1039813" y="184150"/>
            <a:ext cx="7380287" cy="611981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1476375" y="620713"/>
            <a:ext cx="6480175" cy="52562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7048" name="Picture 8" descr="TN0008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401888" cy="2971800"/>
          </a:xfrm>
          <a:prstGeom prst="rect">
            <a:avLst/>
          </a:prstGeom>
          <a:noFill/>
        </p:spPr>
      </p:pic>
      <p:pic>
        <p:nvPicPr>
          <p:cNvPr id="87046" name="Picture 6" descr="ch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848600" cy="3962400"/>
          </a:xfrm>
          <a:prstGeom prst="rect">
            <a:avLst/>
          </a:prstGeom>
          <a:noFill/>
        </p:spPr>
      </p:pic>
      <p:pic>
        <p:nvPicPr>
          <p:cNvPr id="87049" name="Picture 9" descr="Рисунок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484313"/>
            <a:ext cx="4581525" cy="3436937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87047" name="Picture 7" descr="TN07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76800"/>
            <a:ext cx="1808163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357563" y="214313"/>
            <a:ext cx="5500687" cy="857250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Интеллект …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827088" y="1341438"/>
            <a:ext cx="7488237" cy="1571625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800" b="1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2800" b="1">
                <a:solidFill>
                  <a:srgbClr val="FFFFFF"/>
                </a:solidFill>
                <a:latin typeface="Arial" charset="0"/>
              </a:rPr>
              <a:t>6. </a:t>
            </a:r>
            <a:r>
              <a:rPr lang="ru-RU" sz="2800" b="1">
                <a:solidFill>
                  <a:srgbClr val="FFFFFF"/>
                </a:solidFill>
              </a:rPr>
              <a:t> </a:t>
            </a:r>
            <a:r>
              <a:rPr lang="ru-RU" sz="2800" b="1">
                <a:solidFill>
                  <a:srgbClr val="FFFFFF"/>
                </a:solidFill>
                <a:latin typeface="Arial" charset="0"/>
              </a:rPr>
              <a:t>Намалевал художник на холстине,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Arial" charset="0"/>
              </a:rPr>
              <a:t>И слава по миру идет о той картине,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Arial" charset="0"/>
              </a:rPr>
              <a:t>В ней разместился в аккурат…</a:t>
            </a:r>
          </a:p>
          <a:p>
            <a:pPr algn="ctr"/>
            <a:endParaRPr lang="ru-RU" sz="28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1000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323850" y="3500438"/>
            <a:ext cx="6983413" cy="2303462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44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Arial" charset="0"/>
              </a:rPr>
              <a:t>Российский нефтяной магнат;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сибирский овощной салат;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чернее черного квадрат.</a:t>
            </a:r>
          </a:p>
        </p:txBody>
      </p:sp>
      <p:pic>
        <p:nvPicPr>
          <p:cNvPr id="26633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6300788" y="3357563"/>
            <a:ext cx="1800225" cy="2592387"/>
            <a:chOff x="3969" y="2115"/>
            <a:chExt cx="1134" cy="1633"/>
          </a:xfrm>
        </p:grpSpPr>
        <p:pic>
          <p:nvPicPr>
            <p:cNvPr id="26636" name="Picture 12" descr="O085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9" y="2115"/>
              <a:ext cx="1134" cy="1633"/>
            </a:xfrm>
            <a:prstGeom prst="rect">
              <a:avLst/>
            </a:prstGeom>
            <a:noFill/>
          </p:spPr>
        </p:pic>
        <p:pic>
          <p:nvPicPr>
            <p:cNvPr id="26635" name="Picture 11" descr="phot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62" y="2251"/>
              <a:ext cx="771" cy="1315"/>
            </a:xfrm>
            <a:prstGeom prst="rect">
              <a:avLst/>
            </a:prstGeom>
            <a:noFill/>
          </p:spPr>
        </p:pic>
      </p:grp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2987675" y="1916113"/>
            <a:ext cx="2808288" cy="2592387"/>
            <a:chOff x="3560" y="1117"/>
            <a:chExt cx="1769" cy="1633"/>
          </a:xfrm>
        </p:grpSpPr>
        <p:pic>
          <p:nvPicPr>
            <p:cNvPr id="26637" name="Picture 13" descr="O085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60" y="1117"/>
              <a:ext cx="1769" cy="1633"/>
            </a:xfrm>
            <a:prstGeom prst="rect">
              <a:avLst/>
            </a:prstGeom>
            <a:noFill/>
          </p:spPr>
        </p:pic>
        <p:pic>
          <p:nvPicPr>
            <p:cNvPr id="26634" name="Picture 10" descr="malevich_squar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33" y="1298"/>
              <a:ext cx="1270" cy="1270"/>
            </a:xfrm>
            <a:prstGeom prst="rect">
              <a:avLst/>
            </a:prstGeom>
            <a:noFill/>
          </p:spPr>
        </p:pic>
      </p:grpSp>
      <p:sp>
        <p:nvSpPr>
          <p:cNvPr id="26640" name="AutoShape 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6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6633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3071813" y="214313"/>
            <a:ext cx="5786437" cy="857250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Интеллект …</a:t>
            </a:r>
            <a:r>
              <a:rPr lang="ru-RU" sz="4800" b="1">
                <a:solidFill>
                  <a:srgbClr val="CC0000"/>
                </a:solidFill>
              </a:rPr>
              <a:t> 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611188" y="1125538"/>
            <a:ext cx="5946775" cy="3455987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7. </a:t>
            </a:r>
            <a:r>
              <a:rPr lang="ru-RU" sz="2800" b="1">
                <a:solidFill>
                  <a:srgbClr val="FFFFFF"/>
                </a:solidFill>
                <a:latin typeface="Arial" charset="0"/>
              </a:rPr>
              <a:t>Русские дети в городе Лос - Анджелесе решили пошутить и запустили в школу трех свиней. При этом написали на них краской номера 1,2 и 4. 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Arial" charset="0"/>
              </a:rPr>
              <a:t>Неделю американская 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Arial" charset="0"/>
              </a:rPr>
              <a:t>полиция искала…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00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468313" y="4797425"/>
            <a:ext cx="6842125" cy="2060575"/>
          </a:xfrm>
          <a:prstGeom prst="horizontalScroll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 Детей, которые это сделали;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 свиней, которые разбежались;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  <a:latin typeface="Arial" charset="0"/>
              </a:rPr>
              <a:t>   свинью под номером 3.</a:t>
            </a:r>
            <a:endParaRPr lang="ru-RU" sz="1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7657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5795963" y="2852738"/>
            <a:ext cx="3059112" cy="2160587"/>
            <a:chOff x="2336" y="1933"/>
            <a:chExt cx="2064" cy="1360"/>
          </a:xfrm>
        </p:grpSpPr>
        <p:pic>
          <p:nvPicPr>
            <p:cNvPr id="27659" name="Picture 11" descr="O085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36" y="1933"/>
              <a:ext cx="2064" cy="1360"/>
            </a:xfrm>
            <a:prstGeom prst="rect">
              <a:avLst/>
            </a:prstGeom>
            <a:noFill/>
          </p:spPr>
        </p:pic>
        <p:pic>
          <p:nvPicPr>
            <p:cNvPr id="27658" name="Picture 10" descr="1205763195_downtow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08" y="2069"/>
              <a:ext cx="1587" cy="1058"/>
            </a:xfrm>
            <a:prstGeom prst="rect">
              <a:avLst/>
            </a:prstGeom>
            <a:noFill/>
          </p:spPr>
        </p:pic>
      </p:grpSp>
      <p:sp>
        <p:nvSpPr>
          <p:cNvPr id="27661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  <p:bldLst>
      <p:bldP spid="6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2643188" y="214313"/>
            <a:ext cx="6215062" cy="857250"/>
          </a:xfrm>
          <a:prstGeom prst="flowChartMulti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Кот в мешке … 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23850" y="1196975"/>
            <a:ext cx="8104188" cy="2735263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</a:rPr>
              <a:t>1. </a:t>
            </a:r>
            <a:r>
              <a:rPr lang="ru-RU" sz="3200" b="1">
                <a:solidFill>
                  <a:schemeClr val="tx1"/>
                </a:solidFill>
                <a:latin typeface="Arial" charset="0"/>
              </a:rPr>
              <a:t>Ее знакомство с математикой произошло в 8 лет, так как стены ее комнаты были оклеены листами с записями лекций по математике. Кто она?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52963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971550" y="4005263"/>
            <a:ext cx="6842125" cy="2519362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  Надежда Крупская;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  Галина Брежнева; 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  Софья Ковалевская.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28681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pic>
        <p:nvPicPr>
          <p:cNvPr id="28689" name="Picture 17" descr="kovalevskaja-sofja-vasilev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437063"/>
            <a:ext cx="1468437" cy="165576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8692" name="Group 20"/>
          <p:cNvGrpSpPr>
            <a:grpSpLocks/>
          </p:cNvGrpSpPr>
          <p:nvPr/>
        </p:nvGrpSpPr>
        <p:grpSpPr bwMode="auto">
          <a:xfrm>
            <a:off x="1331913" y="3716338"/>
            <a:ext cx="3817937" cy="2597150"/>
            <a:chOff x="2880" y="4110"/>
            <a:chExt cx="2405" cy="1636"/>
          </a:xfrm>
        </p:grpSpPr>
        <p:pic>
          <p:nvPicPr>
            <p:cNvPr id="28683" name="Picture 11" descr="O0859"/>
            <p:cNvPicPr>
              <a:picLocks noChangeAspect="1" noChangeArrowheads="1"/>
            </p:cNvPicPr>
            <p:nvPr/>
          </p:nvPicPr>
          <p:blipFill>
            <a:blip r:embed="rId7"/>
            <a:srcRect l="10292" t="14722" r="10292" b="14722"/>
            <a:stretch>
              <a:fillRect/>
            </a:stretch>
          </p:blipFill>
          <p:spPr bwMode="auto">
            <a:xfrm>
              <a:off x="2880" y="4110"/>
              <a:ext cx="2405" cy="1602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3016" y="4304"/>
              <a:ext cx="2132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/>
                <a:t>Софья Васильевна Ковалевская</a:t>
              </a:r>
            </a:p>
            <a:p>
              <a:pPr algn="ctr"/>
              <a:r>
                <a:rPr lang="ru-RU" b="1"/>
                <a:t> </a:t>
              </a:r>
              <a:r>
                <a:rPr lang="ru-RU"/>
                <a:t> — русский математик и механик, с 1889 года член-корреспондент Петербургской АН.</a:t>
              </a:r>
            </a:p>
            <a:p>
              <a:pPr algn="ctr"/>
              <a:r>
                <a:rPr lang="ru-RU"/>
                <a:t>Первая в мире женщина-профессор.</a:t>
              </a:r>
            </a:p>
          </p:txBody>
        </p:sp>
      </p:grp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5003800" y="2205038"/>
            <a:ext cx="3859213" cy="4248150"/>
            <a:chOff x="5239" y="2115"/>
            <a:chExt cx="2431" cy="2676"/>
          </a:xfrm>
        </p:grpSpPr>
        <p:pic>
          <p:nvPicPr>
            <p:cNvPr id="28686" name="Picture 14" descr="O08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39" y="2115"/>
              <a:ext cx="2431" cy="2676"/>
            </a:xfrm>
            <a:prstGeom prst="rect">
              <a:avLst/>
            </a:prstGeom>
            <a:noFill/>
          </p:spPr>
        </p:pic>
        <p:pic>
          <p:nvPicPr>
            <p:cNvPr id="28690" name="Picture 18" descr="kovalevskaja-sofja-vasilev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56" y="2432"/>
              <a:ext cx="1849" cy="2087"/>
            </a:xfrm>
            <a:prstGeom prst="rect">
              <a:avLst/>
            </a:prstGeom>
            <a:noFill/>
          </p:spPr>
        </p:pic>
      </p:grpSp>
      <p:sp>
        <p:nvSpPr>
          <p:cNvPr id="28693" name="AutoShape 2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1"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2714625" y="214313"/>
            <a:ext cx="6143625" cy="857250"/>
          </a:xfrm>
          <a:prstGeom prst="flowChartMulti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Кот в мешке …</a:t>
            </a:r>
            <a:r>
              <a:rPr lang="ru-RU" sz="4800" b="1">
                <a:solidFill>
                  <a:srgbClr val="CC0000"/>
                </a:solidFill>
              </a:rPr>
              <a:t>  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468313" y="1268413"/>
            <a:ext cx="7818437" cy="2573337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FFFFFF"/>
                </a:solidFill>
              </a:rPr>
              <a:t>2. </a:t>
            </a:r>
            <a:r>
              <a:rPr lang="ru-RU" sz="2800">
                <a:solidFill>
                  <a:schemeClr val="tx1"/>
                </a:solidFill>
                <a:latin typeface="Arial" charset="0"/>
              </a:rPr>
              <a:t>Это слово имеет латинское происхождение, означающее «лен», «льняная нить», «шнур», «веревка». В каком значении мы употребляем его сейчас на уроке математики? 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1763713" y="3933825"/>
            <a:ext cx="6842125" cy="2519363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Отрезок;   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линия; 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луч.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29705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2268538" y="3429000"/>
            <a:ext cx="6407150" cy="342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7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  <p:bldLst>
      <p:bldP spid="6" grpId="0" build="allAtOnce" animBg="1"/>
      <p:bldP spid="297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401638"/>
            <a:ext cx="7848600" cy="60785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" name="Блок-схема: несколько документов 2"/>
          <p:cNvSpPr>
            <a:spLocks noChangeArrowheads="1"/>
          </p:cNvSpPr>
          <p:nvPr/>
        </p:nvSpPr>
        <p:spPr bwMode="auto">
          <a:xfrm>
            <a:off x="2500313" y="214313"/>
            <a:ext cx="6357937" cy="857250"/>
          </a:xfrm>
          <a:prstGeom prst="flowChartMultidocument">
            <a:avLst/>
          </a:prstGeom>
          <a:solidFill>
            <a:srgbClr val="CCFFFF"/>
          </a:solidFill>
          <a:ln w="381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</a:rPr>
              <a:t>Кот в мешке …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987675" y="1700213"/>
            <a:ext cx="54006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Поздравляем !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Вы получаете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 балла…</a:t>
            </a:r>
          </a:p>
        </p:txBody>
      </p:sp>
      <p:pic>
        <p:nvPicPr>
          <p:cNvPr id="30737" name="Picture 17" descr="35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3" y="144463"/>
            <a:ext cx="3252787" cy="3789362"/>
          </a:xfrm>
          <a:prstGeom prst="rect">
            <a:avLst/>
          </a:prstGeom>
          <a:noFill/>
        </p:spPr>
      </p:pic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87400" y="3860800"/>
            <a:ext cx="7632700" cy="21574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6699FF"/>
              </a:gs>
            </a:gsLst>
            <a:lin ang="18900000" scaled="1"/>
          </a:gradFill>
          <a:ln w="57150" cmpd="thickThin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Если представитель именно  вашей команды </a:t>
            </a:r>
            <a:r>
              <a:rPr lang="ru-RU" sz="2400" b="1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за 2 минуты найдет в Интернете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ответ на вопрос: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00"/>
                </a:solidFill>
              </a:rPr>
              <a:t>«Какую теорему называют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теоремой невесты</a:t>
            </a:r>
            <a:r>
              <a:rPr lang="ru-RU" sz="2400" b="1">
                <a:solidFill>
                  <a:srgbClr val="CC0000"/>
                </a:solidFill>
              </a:rPr>
              <a:t>?»</a:t>
            </a:r>
          </a:p>
        </p:txBody>
      </p:sp>
      <p:sp>
        <p:nvSpPr>
          <p:cNvPr id="30739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  <p:pic>
        <p:nvPicPr>
          <p:cNvPr id="30741" name="зайчик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5288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1"/>
                </p:tgtEl>
              </p:cMediaNode>
            </p:audio>
          </p:childTnLst>
        </p:cTn>
      </p:par>
    </p:tnLst>
    <p:bldLst>
      <p:bldP spid="30734" grpId="0"/>
      <p:bldP spid="307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2428875" y="214313"/>
            <a:ext cx="6429375" cy="857250"/>
          </a:xfrm>
          <a:prstGeom prst="flowChartMulti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Кот в мешке …</a:t>
            </a:r>
            <a:r>
              <a:rPr lang="ru-RU" sz="4800" b="1">
                <a:solidFill>
                  <a:srgbClr val="CC0000"/>
                </a:solidFill>
              </a:rPr>
              <a:t>  </a:t>
            </a:r>
            <a:r>
              <a:rPr lang="ru-RU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1547813" y="1484313"/>
            <a:ext cx="6697662" cy="1152525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600" b="1">
              <a:solidFill>
                <a:schemeClr val="tx1"/>
              </a:solidFill>
              <a:latin typeface="Arial" charset="0"/>
            </a:endParaRPr>
          </a:p>
          <a:p>
            <a:r>
              <a:rPr lang="ru-RU" sz="3600" b="1">
                <a:solidFill>
                  <a:schemeClr val="tx1"/>
                </a:solidFill>
              </a:rPr>
              <a:t>4. </a:t>
            </a:r>
            <a:r>
              <a:rPr lang="ru-RU" sz="3600" b="1">
                <a:solidFill>
                  <a:schemeClr val="tx1"/>
                </a:solidFill>
                <a:latin typeface="Arial" charset="0"/>
              </a:rPr>
              <a:t>… одного не ждут</a:t>
            </a:r>
          </a:p>
          <a:p>
            <a:pPr algn="ctr"/>
            <a:endParaRPr lang="ru-RU" sz="36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2301875" y="3284538"/>
            <a:ext cx="5365750" cy="2160587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  Все; 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  семеро; 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  другие. 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31753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651500" y="3573463"/>
            <a:ext cx="14398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600" b="1">
                <a:solidFill>
                  <a:srgbClr val="FF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31755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audio>
          </p:childTnLst>
        </p:cTn>
      </p:par>
    </p:tnLst>
    <p:bldLst>
      <p:bldP spid="6" grpId="0" build="allAtOnce" animBg="1"/>
      <p:bldP spid="317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1619250" y="3068638"/>
            <a:ext cx="5905500" cy="2665412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</a:rPr>
              <a:t>   Михаил; 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</a:rPr>
              <a:t>   Николай; 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chemeClr val="bg1"/>
                </a:solidFill>
              </a:rPr>
              <a:t>   Никита. 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2428875" y="214313"/>
            <a:ext cx="6429375" cy="857250"/>
          </a:xfrm>
          <a:prstGeom prst="flowChartMulti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Arial" charset="0"/>
              </a:rPr>
              <a:t>Кот в мешке …</a:t>
            </a:r>
            <a:endParaRPr lang="ru-RU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042988" y="1268413"/>
            <a:ext cx="6880225" cy="1495425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FFFFFF"/>
                </a:solidFill>
                <a:latin typeface="Arial" charset="0"/>
              </a:rPr>
              <a:t>5 </a:t>
            </a:r>
            <a:r>
              <a:rPr lang="ru-RU" sz="3600" b="1">
                <a:solidFill>
                  <a:srgbClr val="FFFFFF"/>
                </a:solidFill>
              </a:rPr>
              <a:t>.</a:t>
            </a:r>
            <a:r>
              <a:rPr lang="ru-RU" sz="3600" b="1">
                <a:solidFill>
                  <a:srgbClr val="FFFFFF"/>
                </a:solidFill>
                <a:latin typeface="Arial" charset="0"/>
              </a:rPr>
              <a:t>Назовите имя математика.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468313" y="3429000"/>
            <a:ext cx="5257800" cy="2759075"/>
            <a:chOff x="748" y="3657"/>
            <a:chExt cx="3312" cy="1738"/>
          </a:xfrm>
        </p:grpSpPr>
        <p:pic>
          <p:nvPicPr>
            <p:cNvPr id="32780" name="Picture 12" descr="O0859"/>
            <p:cNvPicPr>
              <a:picLocks noChangeAspect="1" noChangeArrowheads="1"/>
            </p:cNvPicPr>
            <p:nvPr/>
          </p:nvPicPr>
          <p:blipFill>
            <a:blip r:embed="rId6"/>
            <a:srcRect l="10292" t="14722" r="10292" b="14722"/>
            <a:stretch>
              <a:fillRect/>
            </a:stretch>
          </p:blipFill>
          <p:spPr bwMode="auto">
            <a:xfrm>
              <a:off x="748" y="3793"/>
              <a:ext cx="3312" cy="1602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839" y="3657"/>
              <a:ext cx="3085" cy="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ru-RU"/>
            </a:p>
            <a:p>
              <a:pPr algn="ctr"/>
              <a:r>
                <a:rPr lang="ru-RU" b="1"/>
                <a:t>Михайло  Васильевич Ломоносов</a:t>
              </a:r>
              <a:r>
                <a:rPr lang="ru-RU"/>
                <a:t> </a:t>
              </a:r>
            </a:p>
            <a:p>
              <a:pPr algn="ctr"/>
              <a:r>
                <a:rPr lang="ru-RU"/>
                <a:t>— первый русский учёный-естествоиспытатель мирового значения, химик и физик,  поэт,  художник, историк, поборник развития отечественного просвещения, науки и экономики, основоположник молекулярно-кинетической теории, науки о стекле. </a:t>
              </a:r>
            </a:p>
          </p:txBody>
        </p:sp>
      </p:grp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5219700" y="2420938"/>
            <a:ext cx="3600450" cy="3959225"/>
            <a:chOff x="3923" y="2795"/>
            <a:chExt cx="2495" cy="2676"/>
          </a:xfrm>
        </p:grpSpPr>
        <p:pic>
          <p:nvPicPr>
            <p:cNvPr id="32783" name="Picture 15" descr="O08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23" y="2795"/>
              <a:ext cx="2495" cy="2676"/>
            </a:xfrm>
            <a:prstGeom prst="rect">
              <a:avLst/>
            </a:prstGeom>
            <a:noFill/>
          </p:spPr>
        </p:pic>
        <p:pic>
          <p:nvPicPr>
            <p:cNvPr id="32786" name="Picture 18" descr="Lomonosov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3022"/>
              <a:ext cx="1889" cy="2177"/>
            </a:xfrm>
            <a:prstGeom prst="rect">
              <a:avLst/>
            </a:prstGeom>
            <a:noFill/>
          </p:spPr>
        </p:pic>
      </p:grpSp>
      <p:sp>
        <p:nvSpPr>
          <p:cNvPr id="32789" name="AutoShape 2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06" fill="hold"/>
                                        <p:tgtEl>
                                          <p:spTgt spid="327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2778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8"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1785938" y="214313"/>
            <a:ext cx="6643687" cy="857250"/>
          </a:xfrm>
          <a:prstGeom prst="flowChartMulti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Arial" charset="0"/>
              </a:rPr>
              <a:t>Кот в мешке …</a:t>
            </a:r>
            <a:r>
              <a:rPr lang="ru-RU" sz="4800" b="1">
                <a:solidFill>
                  <a:srgbClr val="FF0000"/>
                </a:solidFill>
              </a:rPr>
              <a:t>  </a:t>
            </a:r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755650" y="1557338"/>
            <a:ext cx="7929563" cy="1582737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</a:rPr>
              <a:t>6. </a:t>
            </a:r>
            <a:r>
              <a:rPr lang="ru-RU" sz="3200" b="1">
                <a:solidFill>
                  <a:srgbClr val="FFFFFF"/>
                </a:solidFill>
                <a:latin typeface="Arial" charset="0"/>
              </a:rPr>
              <a:t>Сколько «мгновений» было у весны ?</a:t>
            </a:r>
          </a:p>
        </p:txBody>
      </p:sp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04813"/>
            <a:ext cx="1000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>
            <a:spLocks noChangeArrowheads="1"/>
          </p:cNvSpPr>
          <p:nvPr/>
        </p:nvSpPr>
        <p:spPr bwMode="auto">
          <a:xfrm>
            <a:off x="2771775" y="4292600"/>
            <a:ext cx="4681538" cy="2160588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381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  17;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  15;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chemeClr val="bg1"/>
                </a:solidFill>
              </a:rPr>
              <a:t>   13.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33809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16913" y="6237288"/>
            <a:ext cx="304800" cy="304800"/>
          </a:xfrm>
          <a:prstGeom prst="rect">
            <a:avLst/>
          </a:prstGeom>
          <a:noFill/>
        </p:spPr>
      </p:pic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859338" y="4724400"/>
            <a:ext cx="1539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Arial Black" pitchFamily="34" charset="0"/>
              </a:rPr>
              <a:t>17</a:t>
            </a: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323850" y="2852738"/>
            <a:ext cx="2243138" cy="2663825"/>
            <a:chOff x="1746" y="1888"/>
            <a:chExt cx="1413" cy="1678"/>
          </a:xfrm>
        </p:grpSpPr>
        <p:pic>
          <p:nvPicPr>
            <p:cNvPr id="33816" name="Picture 24" descr="O08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46" y="1888"/>
              <a:ext cx="1413" cy="1678"/>
            </a:xfrm>
            <a:prstGeom prst="rect">
              <a:avLst/>
            </a:prstGeom>
            <a:noFill/>
          </p:spPr>
        </p:pic>
        <p:pic>
          <p:nvPicPr>
            <p:cNvPr id="33812" name="Picture 20" descr="vyacheslav_tihonov-0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73" y="2069"/>
              <a:ext cx="988" cy="1315"/>
            </a:xfrm>
            <a:prstGeom prst="rect">
              <a:avLst/>
            </a:prstGeom>
            <a:noFill/>
          </p:spPr>
        </p:pic>
      </p:grpSp>
      <p:grpSp>
        <p:nvGrpSpPr>
          <p:cNvPr id="33818" name="Group 26"/>
          <p:cNvGrpSpPr>
            <a:grpSpLocks/>
          </p:cNvGrpSpPr>
          <p:nvPr/>
        </p:nvGrpSpPr>
        <p:grpSpPr bwMode="auto">
          <a:xfrm>
            <a:off x="6516688" y="2636838"/>
            <a:ext cx="2339975" cy="2447925"/>
            <a:chOff x="3288" y="2205"/>
            <a:chExt cx="1565" cy="1633"/>
          </a:xfrm>
        </p:grpSpPr>
        <p:pic>
          <p:nvPicPr>
            <p:cNvPr id="33814" name="Picture 22" descr="O08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88" y="2205"/>
              <a:ext cx="1565" cy="1633"/>
            </a:xfrm>
            <a:prstGeom prst="rect">
              <a:avLst/>
            </a:prstGeom>
            <a:noFill/>
          </p:spPr>
        </p:pic>
        <p:pic>
          <p:nvPicPr>
            <p:cNvPr id="33811" name="Picture 19" descr="091"/>
            <p:cNvPicPr>
              <a:picLocks noChangeAspect="1" noChangeArrowheads="1"/>
            </p:cNvPicPr>
            <p:nvPr/>
          </p:nvPicPr>
          <p:blipFill>
            <a:blip r:embed="rId9"/>
            <a:srcRect l="6956" r="34889" b="-3000"/>
            <a:stretch>
              <a:fillRect/>
            </a:stretch>
          </p:blipFill>
          <p:spPr bwMode="auto">
            <a:xfrm>
              <a:off x="3515" y="2387"/>
              <a:ext cx="1137" cy="1343"/>
            </a:xfrm>
            <a:prstGeom prst="rect">
              <a:avLst/>
            </a:prstGeom>
            <a:noFill/>
          </p:spPr>
        </p:pic>
      </p:grpSp>
      <p:sp>
        <p:nvSpPr>
          <p:cNvPr id="33819" name="AutoShape 2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  <p:pic>
        <p:nvPicPr>
          <p:cNvPr id="33820" name="мгновения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11188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9"/>
                </p:tgtEl>
              </p:cMediaNode>
            </p:audio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20"/>
                </p:tgtEl>
              </p:cMediaNode>
            </p:audio>
          </p:childTnLst>
        </p:cTn>
      </p:par>
    </p:tnLst>
    <p:bldLst>
      <p:bldP spid="4" grpId="0" animBg="1"/>
      <p:bldP spid="6" grpId="0" build="allAtOnce" animBg="1"/>
      <p:bldP spid="338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276600" y="3141663"/>
            <a:ext cx="5657850" cy="1998662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FFFFFF"/>
                </a:solidFill>
              </a:rPr>
              <a:t>7. </a:t>
            </a:r>
            <a:r>
              <a:rPr lang="ru-RU" sz="3600" b="1">
                <a:solidFill>
                  <a:srgbClr val="FFFFFF"/>
                </a:solidFill>
                <a:latin typeface="Arial" charset="0"/>
              </a:rPr>
              <a:t>Задайте любой теоретический вопрос  своим соперникам.</a:t>
            </a: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2143125" y="214313"/>
            <a:ext cx="6715125" cy="857250"/>
          </a:xfrm>
          <a:prstGeom prst="flowChartMulti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Arial" charset="0"/>
              </a:rPr>
              <a:t>Кот в мешке …</a:t>
            </a: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4825" name="Picture 9" descr="кот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13"/>
          <a:stretch>
            <a:fillRect/>
          </a:stretch>
        </p:blipFill>
        <p:spPr bwMode="auto">
          <a:xfrm>
            <a:off x="0" y="2205038"/>
            <a:ext cx="3816350" cy="3657600"/>
          </a:xfrm>
          <a:prstGeom prst="rect">
            <a:avLst/>
          </a:prstGeom>
          <a:noFill/>
        </p:spPr>
      </p:pic>
      <p:pic>
        <p:nvPicPr>
          <p:cNvPr id="5" name="Рисунок 4" descr="879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013325"/>
            <a:ext cx="1000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Копия 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</p:spPr>
      </p:pic>
      <p:sp>
        <p:nvSpPr>
          <p:cNvPr id="34827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81925" y="6059488"/>
            <a:ext cx="1116013" cy="620712"/>
          </a:xfrm>
          <a:prstGeom prst="actionButtonBlank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Игровое</a:t>
            </a:r>
          </a:p>
          <a:p>
            <a:pPr algn="ctr"/>
            <a:r>
              <a:rPr lang="ru-RU" b="1"/>
              <a:t>поле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6" fill="hold"/>
                                        <p:tgtEl>
                                          <p:spTgt spid="348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482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61950" y="333375"/>
            <a:ext cx="8424863" cy="6191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5475" name="Picture 3" descr="Рисунок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509588"/>
            <a:ext cx="7777162" cy="5832475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05476" name="19 FANFARE 19 (NESCAF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5650" y="5949950"/>
            <a:ext cx="304800" cy="304800"/>
          </a:xfrm>
          <a:prstGeom prst="rect">
            <a:avLst/>
          </a:prstGeom>
          <a:noFill/>
        </p:spPr>
      </p:pic>
      <p:pic>
        <p:nvPicPr>
          <p:cNvPr id="105477" name="Picture 5" descr="TN0008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63938" y="2420938"/>
            <a:ext cx="2517775" cy="3116262"/>
          </a:xfrm>
          <a:prstGeom prst="rect">
            <a:avLst/>
          </a:prstGeom>
          <a:noFill/>
        </p:spPr>
      </p:pic>
      <p:sp>
        <p:nvSpPr>
          <p:cNvPr id="105478" name="WordArt 6"/>
          <p:cNvSpPr>
            <a:spLocks noChangeArrowheads="1" noChangeShapeType="1" noTextEdit="1"/>
          </p:cNvSpPr>
          <p:nvPr/>
        </p:nvSpPr>
        <p:spPr bwMode="auto">
          <a:xfrm>
            <a:off x="1335088" y="908050"/>
            <a:ext cx="6480175" cy="2232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Второй</a:t>
            </a:r>
          </a:p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заплыв ...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105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6"/>
                </p:tgtEl>
              </p:cMediaNode>
            </p:audio>
          </p:childTnLst>
        </p:cTn>
      </p:par>
    </p:tnLst>
    <p:bldLst>
      <p:bldP spid="1054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 descr="Пробка"/>
          <p:cNvSpPr>
            <a:spLocks noChangeArrowheads="1"/>
          </p:cNvSpPr>
          <p:nvPr/>
        </p:nvSpPr>
        <p:spPr bwMode="auto">
          <a:xfrm>
            <a:off x="1039813" y="184150"/>
            <a:ext cx="7380287" cy="611981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019" name="Oval 3"/>
          <p:cNvSpPr>
            <a:spLocks noChangeArrowheads="1"/>
          </p:cNvSpPr>
          <p:nvPr/>
        </p:nvSpPr>
        <p:spPr bwMode="auto">
          <a:xfrm>
            <a:off x="1476375" y="620713"/>
            <a:ext cx="6480175" cy="52562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6024" name="Picture 8" descr="TN0008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401888" cy="2971800"/>
          </a:xfrm>
          <a:prstGeom prst="rect">
            <a:avLst/>
          </a:prstGeom>
          <a:noFill/>
        </p:spPr>
      </p:pic>
      <p:pic>
        <p:nvPicPr>
          <p:cNvPr id="86025" name="Picture 9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484313"/>
            <a:ext cx="4608512" cy="3455987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86022" name="Picture 6" descr="ch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28775"/>
            <a:ext cx="7848600" cy="3962400"/>
          </a:xfrm>
          <a:prstGeom prst="rect">
            <a:avLst/>
          </a:prstGeom>
          <a:noFill/>
        </p:spPr>
      </p:pic>
      <p:pic>
        <p:nvPicPr>
          <p:cNvPr id="86023" name="Picture 7" descr="TN07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76800"/>
            <a:ext cx="1808163" cy="1447800"/>
          </a:xfrm>
          <a:prstGeom prst="rect">
            <a:avLst/>
          </a:prstGeom>
          <a:noFill/>
        </p:spPr>
      </p:pic>
      <p:pic>
        <p:nvPicPr>
          <p:cNvPr id="86026" name="Picture 10" descr="ch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295400" y="0"/>
            <a:ext cx="78486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42" name="Group 90"/>
          <p:cNvGrpSpPr>
            <a:grpSpLocks/>
          </p:cNvGrpSpPr>
          <p:nvPr/>
        </p:nvGrpSpPr>
        <p:grpSpPr bwMode="auto">
          <a:xfrm>
            <a:off x="250825" y="0"/>
            <a:ext cx="4319588" cy="3068638"/>
            <a:chOff x="158" y="-153"/>
            <a:chExt cx="2721" cy="1933"/>
          </a:xfrm>
        </p:grpSpPr>
        <p:pic>
          <p:nvPicPr>
            <p:cNvPr id="49237" name="Picture 85" descr="облака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-153"/>
              <a:ext cx="2721" cy="1933"/>
            </a:xfrm>
            <a:prstGeom prst="rect">
              <a:avLst/>
            </a:prstGeom>
            <a:noFill/>
          </p:spPr>
        </p:pic>
        <p:sp>
          <p:nvSpPr>
            <p:cNvPr id="49239" name="Text Box 87"/>
            <p:cNvSpPr txBox="1">
              <a:spLocks noChangeArrowheads="1"/>
            </p:cNvSpPr>
            <p:nvPr/>
          </p:nvSpPr>
          <p:spPr bwMode="auto">
            <a:xfrm>
              <a:off x="249" y="482"/>
              <a:ext cx="2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0033CC"/>
                  </a:solidFill>
                </a:rPr>
                <a:t>Команда №1</a:t>
              </a:r>
            </a:p>
          </p:txBody>
        </p:sp>
      </p:grpSp>
      <p:grpSp>
        <p:nvGrpSpPr>
          <p:cNvPr id="49243" name="Group 91"/>
          <p:cNvGrpSpPr>
            <a:grpSpLocks/>
          </p:cNvGrpSpPr>
          <p:nvPr/>
        </p:nvGrpSpPr>
        <p:grpSpPr bwMode="auto">
          <a:xfrm>
            <a:off x="3995738" y="620713"/>
            <a:ext cx="5148262" cy="2728912"/>
            <a:chOff x="2517" y="391"/>
            <a:chExt cx="3243" cy="1719"/>
          </a:xfrm>
        </p:grpSpPr>
        <p:pic>
          <p:nvPicPr>
            <p:cNvPr id="49238" name="Picture 86" descr="облака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2517" y="391"/>
              <a:ext cx="3243" cy="1719"/>
            </a:xfrm>
            <a:prstGeom prst="rect">
              <a:avLst/>
            </a:prstGeom>
            <a:noFill/>
          </p:spPr>
        </p:pic>
        <p:sp>
          <p:nvSpPr>
            <p:cNvPr id="49240" name="Text Box 88"/>
            <p:cNvSpPr txBox="1">
              <a:spLocks noChangeArrowheads="1"/>
            </p:cNvSpPr>
            <p:nvPr/>
          </p:nvSpPr>
          <p:spPr bwMode="auto">
            <a:xfrm>
              <a:off x="3787" y="1207"/>
              <a:ext cx="18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solidFill>
                    <a:srgbClr val="0033CC"/>
                  </a:solidFill>
                </a:rPr>
                <a:t>Команда №2</a:t>
              </a:r>
            </a:p>
          </p:txBody>
        </p:sp>
      </p:grpSp>
      <p:pic>
        <p:nvPicPr>
          <p:cNvPr id="49245" name="шум моря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313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24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0192" name="Picture 16" descr="Рисунок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Первая женщина – </a:t>
            </a:r>
          </a:p>
          <a:p>
            <a:pPr algn="ctr"/>
            <a:r>
              <a:rPr lang="ru-RU" sz="3600" b="1">
                <a:solidFill>
                  <a:schemeClr val="bg2"/>
                </a:solidFill>
              </a:rPr>
              <a:t>математик – Гипатия.</a:t>
            </a:r>
          </a:p>
        </p:txBody>
      </p:sp>
      <p:pic>
        <p:nvPicPr>
          <p:cNvPr id="50190" name="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6308725"/>
            <a:ext cx="304800" cy="304800"/>
          </a:xfrm>
          <a:prstGeom prst="rect">
            <a:avLst/>
          </a:prstGeom>
          <a:noFill/>
        </p:spPr>
      </p:pic>
      <p:sp>
        <p:nvSpPr>
          <p:cNvPr id="50191" name="WordArt 15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 </a:t>
            </a:r>
          </a:p>
        </p:txBody>
      </p:sp>
      <p:pic>
        <p:nvPicPr>
          <p:cNvPr id="50193" name="Picture 17" descr="AN17652"/>
          <p:cNvPicPr>
            <a:picLocks noChangeAspect="1" noChangeArrowheads="1"/>
          </p:cNvPicPr>
          <p:nvPr/>
        </p:nvPicPr>
        <p:blipFill>
          <a:blip r:embed="rId5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4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90"/>
                </p:tgtEl>
              </p:cMediaNode>
            </p:audio>
          </p:childTnLst>
        </p:cTn>
      </p:par>
    </p:tnLst>
    <p:bldLst>
      <p:bldP spid="5019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523" name="Picture 3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Если два угла имеют общую вершину ,</a:t>
            </a:r>
          </a:p>
          <a:p>
            <a:pPr algn="ctr"/>
            <a:r>
              <a:rPr lang="ru-RU" sz="3600" b="1">
                <a:solidFill>
                  <a:schemeClr val="bg2"/>
                </a:solidFill>
              </a:rPr>
              <a:t> то они смежные.</a:t>
            </a: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Нет</a:t>
            </a:r>
          </a:p>
        </p:txBody>
      </p:sp>
      <p:pic>
        <p:nvPicPr>
          <p:cNvPr id="107527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8547" name="Picture 3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Катет – это наибольшая сторона в прямоугольном треугольнике.</a:t>
            </a:r>
          </a:p>
        </p:txBody>
      </p:sp>
      <p:sp>
        <p:nvSpPr>
          <p:cNvPr id="108550" name="WordArt 6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Нет</a:t>
            </a:r>
          </a:p>
        </p:txBody>
      </p:sp>
      <p:pic>
        <p:nvPicPr>
          <p:cNvPr id="108551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9571" name="Picture 3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Диаметр в два раза больше радиуса.</a:t>
            </a:r>
          </a:p>
        </p:txBody>
      </p:sp>
      <p:sp>
        <p:nvSpPr>
          <p:cNvPr id="109574" name="WordArt 6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</a:t>
            </a:r>
          </a:p>
        </p:txBody>
      </p:sp>
      <p:pic>
        <p:nvPicPr>
          <p:cNvPr id="109575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0595" name="Picture 3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Циркуль – инструмент для построения окружностей.</a:t>
            </a:r>
          </a:p>
        </p:txBody>
      </p:sp>
      <p:sp>
        <p:nvSpPr>
          <p:cNvPr id="110598" name="WordArt 6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</a:t>
            </a:r>
          </a:p>
        </p:txBody>
      </p:sp>
      <p:pic>
        <p:nvPicPr>
          <p:cNvPr id="110599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1619" name="Picture 3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Чтобы построить график функции достаточно двух точек.</a:t>
            </a:r>
          </a:p>
        </p:txBody>
      </p:sp>
      <p:sp>
        <p:nvSpPr>
          <p:cNvPr id="111622" name="WordArt 6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Нет</a:t>
            </a:r>
          </a:p>
        </p:txBody>
      </p:sp>
      <p:pic>
        <p:nvPicPr>
          <p:cNvPr id="111623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643" name="Picture 3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99 самое большое </a:t>
            </a:r>
          </a:p>
          <a:p>
            <a:pPr algn="ctr"/>
            <a:r>
              <a:rPr lang="ru-RU" sz="3600" b="1">
                <a:solidFill>
                  <a:schemeClr val="bg2"/>
                </a:solidFill>
              </a:rPr>
              <a:t>двузначное число.</a:t>
            </a: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</a:t>
            </a:r>
          </a:p>
        </p:txBody>
      </p:sp>
      <p:pic>
        <p:nvPicPr>
          <p:cNvPr id="112647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3667" name="Picture 3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1% метра – это 1 мм.</a:t>
            </a:r>
          </a:p>
        </p:txBody>
      </p:sp>
      <p:sp>
        <p:nvSpPr>
          <p:cNvPr id="113670" name="WordArt 6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Нет</a:t>
            </a:r>
          </a:p>
        </p:txBody>
      </p:sp>
      <p:pic>
        <p:nvPicPr>
          <p:cNvPr id="113671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4691" name="Picture 3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Число 10 000 в древности называлось «тьмой».</a:t>
            </a:r>
          </a:p>
        </p:txBody>
      </p:sp>
      <p:sp>
        <p:nvSpPr>
          <p:cNvPr id="114694" name="WordArt 6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</a:t>
            </a:r>
          </a:p>
        </p:txBody>
      </p:sp>
      <p:pic>
        <p:nvPicPr>
          <p:cNvPr id="114695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5000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 descr="Пробка"/>
          <p:cNvSpPr>
            <a:spLocks noChangeArrowheads="1"/>
          </p:cNvSpPr>
          <p:nvPr/>
        </p:nvSpPr>
        <p:spPr bwMode="auto">
          <a:xfrm>
            <a:off x="1039813" y="184150"/>
            <a:ext cx="7380287" cy="611981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1476375" y="620713"/>
            <a:ext cx="6480175" cy="52562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5000" name="Picture 8" descr="TN0008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401888" cy="2971800"/>
          </a:xfrm>
          <a:prstGeom prst="rect">
            <a:avLst/>
          </a:prstGeom>
          <a:noFill/>
        </p:spPr>
      </p:pic>
      <p:pic>
        <p:nvPicPr>
          <p:cNvPr id="85001" name="Picture 9" descr="Рисунок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628775"/>
            <a:ext cx="4870450" cy="3217863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84998" name="Picture 6" descr="ch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295400" y="692150"/>
            <a:ext cx="7848600" cy="3962400"/>
          </a:xfrm>
          <a:prstGeom prst="rect">
            <a:avLst/>
          </a:prstGeom>
          <a:noFill/>
        </p:spPr>
      </p:pic>
      <p:pic>
        <p:nvPicPr>
          <p:cNvPr id="84999" name="Picture 7" descr="TN07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76800"/>
            <a:ext cx="1808163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2353"/>
                <a:invGamma/>
              </a:srgbClr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95288" y="404813"/>
            <a:ext cx="8424862" cy="597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5715" name="Picture 3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50888"/>
            <a:ext cx="7632700" cy="51609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785813" y="692150"/>
            <a:ext cx="7632700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66"/>
              </a:gs>
            </a:gsLst>
            <a:lin ang="2700000" scaled="1"/>
          </a:gradFill>
          <a:ln w="38100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2"/>
                </a:solidFill>
              </a:rPr>
              <a:t>Произведение всех чисел от -5 до 5 равно 1.</a:t>
            </a:r>
          </a:p>
        </p:txBody>
      </p:sp>
      <p:sp>
        <p:nvSpPr>
          <p:cNvPr id="115718" name="WordArt 6"/>
          <p:cNvSpPr>
            <a:spLocks noChangeArrowheads="1" noChangeShapeType="1" noTextEdit="1"/>
          </p:cNvSpPr>
          <p:nvPr/>
        </p:nvSpPr>
        <p:spPr bwMode="auto">
          <a:xfrm>
            <a:off x="3779838" y="33575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Нет</a:t>
            </a:r>
          </a:p>
        </p:txBody>
      </p:sp>
      <p:pic>
        <p:nvPicPr>
          <p:cNvPr id="115719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  <p:sp>
        <p:nvSpPr>
          <p:cNvPr id="115720" name="Rectangl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3175"/>
            <a:ext cx="16557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Назад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25" name="Picture 9" descr="Рисунок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Масса одного кубического метра воды равна 1 тонне.</a:t>
            </a:r>
          </a:p>
        </p:txBody>
      </p:sp>
      <p:pic>
        <p:nvPicPr>
          <p:cNvPr id="60422" name="21 TIME (30 SEC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6092825"/>
            <a:ext cx="304800" cy="304800"/>
          </a:xfrm>
          <a:prstGeom prst="rect">
            <a:avLst/>
          </a:prstGeom>
          <a:noFill/>
        </p:spPr>
      </p:pic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 </a:t>
            </a:r>
          </a:p>
        </p:txBody>
      </p:sp>
      <p:pic>
        <p:nvPicPr>
          <p:cNvPr id="60427" name="Picture 11" descr="AN17652"/>
          <p:cNvPicPr>
            <a:picLocks noChangeAspect="1" noChangeArrowheads="1"/>
          </p:cNvPicPr>
          <p:nvPr/>
        </p:nvPicPr>
        <p:blipFill>
          <a:blip r:embed="rId5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3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2"/>
                </p:tgtEl>
              </p:cMediaNode>
            </p:audio>
          </p:childTnLst>
        </p:cTn>
      </p:par>
    </p:tnLst>
    <p:bldLst>
      <p:bldP spid="604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6739" name="Picture 3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Ньютон это английский математик больше известный своими физическими законами.</a:t>
            </a:r>
          </a:p>
        </p:txBody>
      </p:sp>
      <p:sp>
        <p:nvSpPr>
          <p:cNvPr id="116742" name="WordArt 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 </a:t>
            </a:r>
          </a:p>
        </p:txBody>
      </p:sp>
      <p:pic>
        <p:nvPicPr>
          <p:cNvPr id="116743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7763" name="Picture 3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Точка, лежащая на отрезке называется серединой отрезка.</a:t>
            </a:r>
          </a:p>
        </p:txBody>
      </p:sp>
      <p:sp>
        <p:nvSpPr>
          <p:cNvPr id="117766" name="WordArt 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Нет</a:t>
            </a:r>
          </a:p>
        </p:txBody>
      </p:sp>
      <p:pic>
        <p:nvPicPr>
          <p:cNvPr id="117767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8787" name="Picture 3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Две пересекающиеся прямые имеют только одну общую точку.</a:t>
            </a:r>
          </a:p>
        </p:txBody>
      </p:sp>
      <p:sp>
        <p:nvSpPr>
          <p:cNvPr id="118790" name="WordArt 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</a:t>
            </a:r>
          </a:p>
        </p:txBody>
      </p:sp>
      <p:pic>
        <p:nvPicPr>
          <p:cNvPr id="118791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9811" name="Picture 3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Через три любые точки можно провести прямую.</a:t>
            </a:r>
          </a:p>
        </p:txBody>
      </p:sp>
      <p:sp>
        <p:nvSpPr>
          <p:cNvPr id="119814" name="WordArt 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Нет</a:t>
            </a:r>
          </a:p>
        </p:txBody>
      </p:sp>
      <p:pic>
        <p:nvPicPr>
          <p:cNvPr id="119815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0835" name="Picture 3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Градус –это древнейшая единица измерения углов.</a:t>
            </a:r>
          </a:p>
        </p:txBody>
      </p:sp>
      <p:sp>
        <p:nvSpPr>
          <p:cNvPr id="120838" name="WordArt 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</a:t>
            </a:r>
          </a:p>
        </p:txBody>
      </p:sp>
      <p:pic>
        <p:nvPicPr>
          <p:cNvPr id="120839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1859" name="Picture 3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Множитель в буквенном выражении называется переменной.</a:t>
            </a:r>
            <a:r>
              <a:rPr lang="ru-RU" sz="3600"/>
              <a:t> </a:t>
            </a:r>
          </a:p>
        </p:txBody>
      </p:sp>
      <p:sp>
        <p:nvSpPr>
          <p:cNvPr id="121862" name="WordArt 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Нет</a:t>
            </a:r>
          </a:p>
        </p:txBody>
      </p:sp>
      <p:pic>
        <p:nvPicPr>
          <p:cNvPr id="121863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883" name="Picture 3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15 секунд составляют 1/3 часа</a:t>
            </a:r>
          </a:p>
        </p:txBody>
      </p:sp>
      <p:sp>
        <p:nvSpPr>
          <p:cNvPr id="122886" name="WordArt 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Нет</a:t>
            </a:r>
          </a:p>
        </p:txBody>
      </p:sp>
      <p:pic>
        <p:nvPicPr>
          <p:cNvPr id="122887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3907" name="Picture 3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Л.Н.Толстой занимался составлением задач.</a:t>
            </a:r>
          </a:p>
        </p:txBody>
      </p:sp>
      <p:sp>
        <p:nvSpPr>
          <p:cNvPr id="123910" name="WordArt 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</a:t>
            </a:r>
          </a:p>
        </p:txBody>
      </p:sp>
      <p:pic>
        <p:nvPicPr>
          <p:cNvPr id="123911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5000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2" descr="Пробка"/>
          <p:cNvSpPr>
            <a:spLocks noChangeArrowheads="1"/>
          </p:cNvSpPr>
          <p:nvPr/>
        </p:nvSpPr>
        <p:spPr bwMode="auto">
          <a:xfrm>
            <a:off x="1039813" y="184150"/>
            <a:ext cx="7380287" cy="611981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47" name="Oval 3"/>
          <p:cNvSpPr>
            <a:spLocks noChangeArrowheads="1"/>
          </p:cNvSpPr>
          <p:nvPr/>
        </p:nvSpPr>
        <p:spPr bwMode="auto">
          <a:xfrm>
            <a:off x="1476375" y="620713"/>
            <a:ext cx="6480175" cy="52562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952" name="Picture 8" descr="TN0008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401888" cy="2971800"/>
          </a:xfrm>
          <a:prstGeom prst="rect">
            <a:avLst/>
          </a:prstGeom>
          <a:noFill/>
        </p:spPr>
      </p:pic>
      <p:pic>
        <p:nvPicPr>
          <p:cNvPr id="82953" name="Picture 9" descr="Рисуно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9025" y="1484313"/>
            <a:ext cx="4608513" cy="3455987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82950" name="Picture 6" descr="ch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375"/>
            <a:ext cx="7848600" cy="3962400"/>
          </a:xfrm>
          <a:prstGeom prst="rect">
            <a:avLst/>
          </a:prstGeom>
          <a:noFill/>
        </p:spPr>
      </p:pic>
      <p:pic>
        <p:nvPicPr>
          <p:cNvPr id="82951" name="Picture 7" descr="TN07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76800"/>
            <a:ext cx="1808163" cy="1447800"/>
          </a:xfrm>
          <a:prstGeom prst="rect">
            <a:avLst/>
          </a:prstGeom>
          <a:noFill/>
        </p:spPr>
      </p:pic>
      <p:pic>
        <p:nvPicPr>
          <p:cNvPr id="82954" name="Picture 10" descr="ch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295400" y="2895600"/>
            <a:ext cx="78486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539750" y="549275"/>
            <a:ext cx="8353425" cy="5759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4931" name="Picture 3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04863"/>
            <a:ext cx="7632700" cy="5153025"/>
          </a:xfrm>
          <a:prstGeom prst="rect">
            <a:avLst/>
          </a:prstGeom>
          <a:noFill/>
        </p:spPr>
      </p:pic>
      <p:sp>
        <p:nvSpPr>
          <p:cNvPr id="4" name="Загнутый угол 3"/>
          <p:cNvSpPr>
            <a:spLocks noChangeArrowheads="1"/>
          </p:cNvSpPr>
          <p:nvPr/>
        </p:nvSpPr>
        <p:spPr bwMode="auto">
          <a:xfrm>
            <a:off x="895350" y="850900"/>
            <a:ext cx="7602538" cy="199866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ABE7FF"/>
              </a:gs>
            </a:gsLst>
            <a:lin ang="2700000" scaled="1"/>
          </a:gra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Квадрату стороны равна площадь квадрата.</a:t>
            </a:r>
          </a:p>
        </p:txBody>
      </p:sp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22764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Да</a:t>
            </a:r>
          </a:p>
        </p:txBody>
      </p:sp>
      <p:pic>
        <p:nvPicPr>
          <p:cNvPr id="124935" name="Picture 7" descr="AN17652"/>
          <p:cNvPicPr>
            <a:picLocks noChangeAspect="1" noChangeArrowheads="1"/>
          </p:cNvPicPr>
          <p:nvPr/>
        </p:nvPicPr>
        <p:blipFill>
          <a:blip r:embed="rId3"/>
          <a:srcRect l="-3023" b="13527"/>
          <a:stretch>
            <a:fillRect/>
          </a:stretch>
        </p:blipFill>
        <p:spPr bwMode="auto">
          <a:xfrm>
            <a:off x="6372225" y="4797425"/>
            <a:ext cx="2447925" cy="1498600"/>
          </a:xfrm>
          <a:prstGeom prst="rect">
            <a:avLst/>
          </a:prstGeom>
          <a:noFill/>
        </p:spPr>
      </p:pic>
      <p:sp>
        <p:nvSpPr>
          <p:cNvPr id="124936" name="Text Box 8">
            <a:hlinkClick r:id="rId4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12088" y="6281738"/>
            <a:ext cx="1081087" cy="576262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Итог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ABE7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1214438" y="860425"/>
            <a:ext cx="6769100" cy="4751388"/>
          </a:xfrm>
          <a:prstGeom prst="rect">
            <a:avLst/>
          </a:prstGeom>
          <a:gradFill rotWithShape="1">
            <a:gsLst>
              <a:gs pos="0">
                <a:srgbClr val="ABE7FF"/>
              </a:gs>
              <a:gs pos="50000">
                <a:schemeClr val="accent1"/>
              </a:gs>
              <a:gs pos="100000">
                <a:srgbClr val="ABE7FF"/>
              </a:gs>
            </a:gsLst>
            <a:lin ang="5400000" scaled="1"/>
          </a:gradFill>
          <a:ln w="57150" cmpd="thinThick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0675" name="Picture 19" descr="Рисунок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700" y="1196975"/>
            <a:ext cx="6121400" cy="41322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1187450" y="5418138"/>
            <a:ext cx="7200900" cy="14398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Наши     поздравления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победителям   !</a:t>
            </a:r>
          </a:p>
        </p:txBody>
      </p:sp>
      <p:pic>
        <p:nvPicPr>
          <p:cNvPr id="70665" name="Picture 9" descr="корабль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916113"/>
            <a:ext cx="2663825" cy="2078037"/>
          </a:xfrm>
          <a:prstGeom prst="rect">
            <a:avLst/>
          </a:prstGeom>
          <a:noFill/>
        </p:spPr>
      </p:pic>
      <p:pic>
        <p:nvPicPr>
          <p:cNvPr id="70667" name="Picture 11" descr="7b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924175"/>
            <a:ext cx="1028700" cy="1028700"/>
          </a:xfrm>
          <a:prstGeom prst="rect">
            <a:avLst/>
          </a:prstGeom>
          <a:noFill/>
        </p:spPr>
      </p:pic>
      <p:pic>
        <p:nvPicPr>
          <p:cNvPr id="70668" name="Picture 12" descr="7b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1341438"/>
            <a:ext cx="1028700" cy="1028700"/>
          </a:xfrm>
          <a:prstGeom prst="rect">
            <a:avLst/>
          </a:prstGeom>
          <a:noFill/>
        </p:spPr>
      </p:pic>
      <p:pic>
        <p:nvPicPr>
          <p:cNvPr id="70669" name="Picture 13" descr="7b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33375"/>
            <a:ext cx="1028700" cy="1171575"/>
          </a:xfrm>
          <a:prstGeom prst="rect">
            <a:avLst/>
          </a:prstGeom>
          <a:noFill/>
        </p:spPr>
      </p:pic>
      <p:pic>
        <p:nvPicPr>
          <p:cNvPr id="70670" name="Picture 14" descr="7b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0"/>
            <a:ext cx="1028700" cy="1171575"/>
          </a:xfrm>
          <a:prstGeom prst="rect">
            <a:avLst/>
          </a:prstGeom>
          <a:noFill/>
        </p:spPr>
      </p:pic>
      <p:pic>
        <p:nvPicPr>
          <p:cNvPr id="70671" name="Picture 15" descr="7b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333375"/>
            <a:ext cx="1028700" cy="1171575"/>
          </a:xfrm>
          <a:prstGeom prst="rect">
            <a:avLst/>
          </a:prstGeom>
          <a:noFill/>
        </p:spPr>
      </p:pic>
      <p:pic>
        <p:nvPicPr>
          <p:cNvPr id="70672" name="Picture 16" descr="7b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412875"/>
            <a:ext cx="1028700" cy="1171575"/>
          </a:xfrm>
          <a:prstGeom prst="rect">
            <a:avLst/>
          </a:prstGeom>
          <a:noFill/>
        </p:spPr>
      </p:pic>
      <p:pic>
        <p:nvPicPr>
          <p:cNvPr id="70673" name="Picture 17" descr="7b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852738"/>
            <a:ext cx="1028700" cy="1171575"/>
          </a:xfrm>
          <a:prstGeom prst="rect">
            <a:avLst/>
          </a:prstGeom>
          <a:noFill/>
        </p:spPr>
      </p:pic>
      <p:sp>
        <p:nvSpPr>
          <p:cNvPr id="70680" name="AutoShape 2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504825" cy="404812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0681" name="08 FANFARE 8 (VRUNGEL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842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81"/>
                </p:tgtEl>
              </p:cMediaNode>
            </p:audio>
          </p:childTnLst>
        </p:cTn>
      </p:par>
    </p:tnLst>
    <p:bldLst>
      <p:bldP spid="70663" grpId="0" animBg="1"/>
      <p:bldP spid="7066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8" name="Picture 10" descr="цветочк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07000"/>
            <a:ext cx="2540000" cy="1651000"/>
          </a:xfrm>
          <a:prstGeom prst="rect">
            <a:avLst/>
          </a:prstGeom>
          <a:noFill/>
        </p:spPr>
      </p:pic>
      <p:pic>
        <p:nvPicPr>
          <p:cNvPr id="94240" name="Picture 32" descr="трав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842000"/>
            <a:ext cx="2159000" cy="1016000"/>
          </a:xfrm>
          <a:prstGeom prst="rect">
            <a:avLst/>
          </a:prstGeom>
          <a:noFill/>
        </p:spPr>
      </p:pic>
      <p:pic>
        <p:nvPicPr>
          <p:cNvPr id="94214" name="Picture 6" descr="солнышко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1657350" cy="1393825"/>
          </a:xfrm>
          <a:prstGeom prst="rect">
            <a:avLst/>
          </a:prstGeom>
          <a:noFill/>
        </p:spPr>
      </p:pic>
      <p:pic>
        <p:nvPicPr>
          <p:cNvPr id="94215" name="Picture 7" descr="бабоч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96543">
            <a:off x="1330325" y="5302250"/>
            <a:ext cx="666750" cy="762000"/>
          </a:xfrm>
          <a:prstGeom prst="rect">
            <a:avLst/>
          </a:prstGeom>
          <a:noFill/>
        </p:spPr>
      </p:pic>
      <p:pic>
        <p:nvPicPr>
          <p:cNvPr id="94216" name="Picture 8" descr="вини-пу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221163"/>
            <a:ext cx="1296987" cy="1657350"/>
          </a:xfrm>
          <a:prstGeom prst="rect">
            <a:avLst/>
          </a:prstGeom>
          <a:noFill/>
        </p:spPr>
      </p:pic>
      <p:pic>
        <p:nvPicPr>
          <p:cNvPr id="94217" name="Picture 9" descr="обла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476250"/>
            <a:ext cx="2519362" cy="1335088"/>
          </a:xfrm>
          <a:prstGeom prst="rect">
            <a:avLst/>
          </a:prstGeom>
          <a:noFill/>
        </p:spPr>
      </p:pic>
      <p:pic>
        <p:nvPicPr>
          <p:cNvPr id="94234" name="Picture 26" descr="обла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628775"/>
            <a:ext cx="2519363" cy="1335088"/>
          </a:xfrm>
          <a:prstGeom prst="rect">
            <a:avLst/>
          </a:prstGeom>
          <a:noFill/>
        </p:spPr>
      </p:pic>
      <p:pic>
        <p:nvPicPr>
          <p:cNvPr id="94235" name="Picture 27" descr="обла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260475" y="0"/>
            <a:ext cx="2519363" cy="1335088"/>
          </a:xfrm>
          <a:prstGeom prst="rect">
            <a:avLst/>
          </a:prstGeom>
          <a:noFill/>
        </p:spPr>
      </p:pic>
      <p:pic>
        <p:nvPicPr>
          <p:cNvPr id="94236" name="Picture 28" descr="обла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963" y="1628775"/>
            <a:ext cx="2519362" cy="1335088"/>
          </a:xfrm>
          <a:prstGeom prst="rect">
            <a:avLst/>
          </a:prstGeom>
          <a:noFill/>
        </p:spPr>
      </p:pic>
      <p:pic>
        <p:nvPicPr>
          <p:cNvPr id="94237" name="Picture 29" descr="обла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41338" y="0"/>
            <a:ext cx="2519363" cy="1335088"/>
          </a:xfrm>
          <a:prstGeom prst="rect">
            <a:avLst/>
          </a:prstGeom>
          <a:noFill/>
        </p:spPr>
      </p:pic>
      <p:pic>
        <p:nvPicPr>
          <p:cNvPr id="94239" name="Picture 31" descr="трав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5842000"/>
            <a:ext cx="2159000" cy="1016000"/>
          </a:xfrm>
          <a:prstGeom prst="rect">
            <a:avLst/>
          </a:prstGeom>
          <a:noFill/>
        </p:spPr>
      </p:pic>
      <p:pic>
        <p:nvPicPr>
          <p:cNvPr id="94241" name="Picture 33" descr="трав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5842000"/>
            <a:ext cx="2159000" cy="1016000"/>
          </a:xfrm>
          <a:prstGeom prst="rect">
            <a:avLst/>
          </a:prstGeom>
          <a:noFill/>
        </p:spPr>
      </p:pic>
      <p:pic>
        <p:nvPicPr>
          <p:cNvPr id="94242" name="Picture 34" descr="трав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842000"/>
            <a:ext cx="2159000" cy="1016000"/>
          </a:xfrm>
          <a:prstGeom prst="rect">
            <a:avLst/>
          </a:prstGeom>
          <a:noFill/>
        </p:spPr>
      </p:pic>
      <p:sp>
        <p:nvSpPr>
          <p:cNvPr id="94213" name="AutoShape 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1008062" cy="504825"/>
          </a:xfrm>
          <a:prstGeom prst="actionButtonBlank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Назад</a:t>
            </a:r>
          </a:p>
        </p:txBody>
      </p:sp>
      <p:pic>
        <p:nvPicPr>
          <p:cNvPr id="94243" name="Picture 35" descr="вини-пу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4221163"/>
            <a:ext cx="1296987" cy="1657350"/>
          </a:xfrm>
          <a:prstGeom prst="rect">
            <a:avLst/>
          </a:prstGeom>
          <a:noFill/>
        </p:spPr>
      </p:pic>
      <p:pic>
        <p:nvPicPr>
          <p:cNvPr id="94244" name="Picture 36" descr="вини-пу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4365625"/>
            <a:ext cx="1296988" cy="1657350"/>
          </a:xfrm>
          <a:prstGeom prst="rect">
            <a:avLst/>
          </a:prstGeom>
          <a:noFill/>
        </p:spPr>
      </p:pic>
      <p:pic>
        <p:nvPicPr>
          <p:cNvPr id="94245" name="Picture 37" descr="вини-пу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005263"/>
            <a:ext cx="1296987" cy="1657350"/>
          </a:xfrm>
          <a:prstGeom prst="rect">
            <a:avLst/>
          </a:prstGeom>
          <a:noFill/>
        </p:spPr>
      </p:pic>
      <p:pic>
        <p:nvPicPr>
          <p:cNvPr id="94246" name="Picture 38" descr="вини-пу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3860800"/>
            <a:ext cx="1296987" cy="1657350"/>
          </a:xfrm>
          <a:prstGeom prst="rect">
            <a:avLst/>
          </a:prstGeom>
          <a:noFill/>
        </p:spPr>
      </p:pic>
      <p:sp>
        <p:nvSpPr>
          <p:cNvPr id="94247" name="AutoShape 39"/>
          <p:cNvSpPr>
            <a:spLocks noChangeArrowheads="1"/>
          </p:cNvSpPr>
          <p:nvPr/>
        </p:nvSpPr>
        <p:spPr bwMode="auto">
          <a:xfrm>
            <a:off x="827088" y="4005263"/>
            <a:ext cx="2447925" cy="360362"/>
          </a:xfrm>
          <a:prstGeom prst="curvedDownArrow">
            <a:avLst>
              <a:gd name="adj1" fmla="val 135859"/>
              <a:gd name="adj2" fmla="val 2717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48" name="AutoShape 40"/>
          <p:cNvSpPr>
            <a:spLocks noChangeArrowheads="1"/>
          </p:cNvSpPr>
          <p:nvPr/>
        </p:nvSpPr>
        <p:spPr bwMode="auto">
          <a:xfrm>
            <a:off x="1258888" y="3429000"/>
            <a:ext cx="3744912" cy="576263"/>
          </a:xfrm>
          <a:prstGeom prst="curvedDownArrow">
            <a:avLst>
              <a:gd name="adj1" fmla="val 129972"/>
              <a:gd name="adj2" fmla="val 259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49" name="AutoShape 41"/>
          <p:cNvSpPr>
            <a:spLocks noChangeArrowheads="1"/>
          </p:cNvSpPr>
          <p:nvPr/>
        </p:nvSpPr>
        <p:spPr bwMode="auto">
          <a:xfrm>
            <a:off x="1692275" y="3068638"/>
            <a:ext cx="5040313" cy="576262"/>
          </a:xfrm>
          <a:prstGeom prst="curvedDownArrow">
            <a:avLst>
              <a:gd name="adj1" fmla="val 174931"/>
              <a:gd name="adj2" fmla="val 3498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50" name="AutoShape 42"/>
          <p:cNvSpPr>
            <a:spLocks noChangeArrowheads="1"/>
          </p:cNvSpPr>
          <p:nvPr/>
        </p:nvSpPr>
        <p:spPr bwMode="auto">
          <a:xfrm>
            <a:off x="2484438" y="2708275"/>
            <a:ext cx="5759450" cy="576263"/>
          </a:xfrm>
          <a:prstGeom prst="curvedDownArrow">
            <a:avLst>
              <a:gd name="adj1" fmla="val 199890"/>
              <a:gd name="adj2" fmla="val 39977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51" name="AutoShape 43"/>
          <p:cNvSpPr>
            <a:spLocks noChangeArrowheads="1"/>
          </p:cNvSpPr>
          <p:nvPr/>
        </p:nvSpPr>
        <p:spPr bwMode="auto">
          <a:xfrm>
            <a:off x="2627313" y="5373688"/>
            <a:ext cx="1871662" cy="360362"/>
          </a:xfrm>
          <a:prstGeom prst="curvedUpArrow">
            <a:avLst>
              <a:gd name="adj1" fmla="val 103877"/>
              <a:gd name="adj2" fmla="val 207754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52" name="AutoShape 44"/>
          <p:cNvSpPr>
            <a:spLocks noChangeArrowheads="1"/>
          </p:cNvSpPr>
          <p:nvPr/>
        </p:nvSpPr>
        <p:spPr bwMode="auto">
          <a:xfrm>
            <a:off x="2987675" y="5661025"/>
            <a:ext cx="3673475" cy="360363"/>
          </a:xfrm>
          <a:prstGeom prst="curvedUpArrow">
            <a:avLst>
              <a:gd name="adj1" fmla="val 203876"/>
              <a:gd name="adj2" fmla="val 407753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53" name="AutoShape 45"/>
          <p:cNvSpPr>
            <a:spLocks noChangeArrowheads="1"/>
          </p:cNvSpPr>
          <p:nvPr/>
        </p:nvSpPr>
        <p:spPr bwMode="auto">
          <a:xfrm>
            <a:off x="3492500" y="5876925"/>
            <a:ext cx="5400675" cy="431800"/>
          </a:xfrm>
          <a:prstGeom prst="curvedUpArrow">
            <a:avLst>
              <a:gd name="adj1" fmla="val 250147"/>
              <a:gd name="adj2" fmla="val 500294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54" name="AutoShape 46"/>
          <p:cNvSpPr>
            <a:spLocks noChangeArrowheads="1"/>
          </p:cNvSpPr>
          <p:nvPr/>
        </p:nvSpPr>
        <p:spPr bwMode="auto">
          <a:xfrm>
            <a:off x="4643438" y="4076700"/>
            <a:ext cx="1728787" cy="287338"/>
          </a:xfrm>
          <a:prstGeom prst="curvedDownArrow">
            <a:avLst>
              <a:gd name="adj1" fmla="val 120331"/>
              <a:gd name="adj2" fmla="val 240662"/>
              <a:gd name="adj3" fmla="val 33333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55" name="AutoShape 47"/>
          <p:cNvSpPr>
            <a:spLocks noChangeArrowheads="1"/>
          </p:cNvSpPr>
          <p:nvPr/>
        </p:nvSpPr>
        <p:spPr bwMode="auto">
          <a:xfrm>
            <a:off x="5219700" y="3644900"/>
            <a:ext cx="3382963" cy="287338"/>
          </a:xfrm>
          <a:prstGeom prst="curvedDownArrow">
            <a:avLst>
              <a:gd name="adj1" fmla="val 235469"/>
              <a:gd name="adj2" fmla="val 470938"/>
              <a:gd name="adj3" fmla="val 33333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57" name="AutoShape 49"/>
          <p:cNvSpPr>
            <a:spLocks noChangeArrowheads="1"/>
          </p:cNvSpPr>
          <p:nvPr/>
        </p:nvSpPr>
        <p:spPr bwMode="auto">
          <a:xfrm>
            <a:off x="6659563" y="5013325"/>
            <a:ext cx="1225550" cy="287338"/>
          </a:xfrm>
          <a:prstGeom prst="curvedUpArrow">
            <a:avLst>
              <a:gd name="adj1" fmla="val 85304"/>
              <a:gd name="adj2" fmla="val 170607"/>
              <a:gd name="adj3" fmla="val 33333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4258" name="Picture 50" descr="бабоч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975121">
            <a:off x="6203950" y="3813175"/>
            <a:ext cx="666750" cy="762000"/>
          </a:xfrm>
          <a:prstGeom prst="rect">
            <a:avLst/>
          </a:prstGeom>
          <a:noFill/>
        </p:spPr>
      </p:pic>
      <p:sp>
        <p:nvSpPr>
          <p:cNvPr id="94259" name="Text Box 51"/>
          <p:cNvSpPr txBox="1">
            <a:spLocks noChangeArrowheads="1"/>
          </p:cNvSpPr>
          <p:nvPr/>
        </p:nvSpPr>
        <p:spPr bwMode="auto">
          <a:xfrm>
            <a:off x="7308850" y="1844675"/>
            <a:ext cx="1439863" cy="952500"/>
          </a:xfrm>
          <a:prstGeom prst="rect">
            <a:avLst/>
          </a:prstGeom>
          <a:solidFill>
            <a:schemeClr val="tx2"/>
          </a:solidFill>
          <a:ln w="38100" cmpd="dbl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006699"/>
                </a:solidFill>
              </a:rPr>
              <a:t>10 !</a:t>
            </a: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87813 -0.00255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1.08299 -0.00278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" y="-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1.08299 -0.00278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" y="-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1.08299 -0.00278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" y="-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47" grpId="0" animBg="1"/>
      <p:bldP spid="94248" grpId="0" animBg="1"/>
      <p:bldP spid="94249" grpId="0" animBg="1"/>
      <p:bldP spid="94250" grpId="0" animBg="1"/>
      <p:bldP spid="94251" grpId="0" animBg="1"/>
      <p:bldP spid="94252" grpId="0" animBg="1"/>
      <p:bldP spid="94253" grpId="0" animBg="1"/>
      <p:bldP spid="94254" grpId="0" animBg="1"/>
      <p:bldP spid="94255" grpId="0" animBg="1"/>
      <p:bldP spid="94257" grpId="0" animBg="1"/>
      <p:bldP spid="9425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64" name="Picture 32" descr="реб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789363"/>
            <a:ext cx="1524000" cy="2571750"/>
          </a:xfrm>
          <a:prstGeom prst="rect">
            <a:avLst/>
          </a:prstGeom>
          <a:noFill/>
        </p:spPr>
      </p:pic>
      <p:pic>
        <p:nvPicPr>
          <p:cNvPr id="95265" name="Picture 33" descr="реб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933825"/>
            <a:ext cx="1524000" cy="2571750"/>
          </a:xfrm>
          <a:prstGeom prst="rect">
            <a:avLst/>
          </a:prstGeom>
          <a:noFill/>
        </p:spPr>
      </p:pic>
      <p:pic>
        <p:nvPicPr>
          <p:cNvPr id="95234" name="Picture 2" descr="цветочкм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07000"/>
            <a:ext cx="2540000" cy="1651000"/>
          </a:xfrm>
          <a:prstGeom prst="rect">
            <a:avLst/>
          </a:prstGeom>
          <a:noFill/>
        </p:spPr>
      </p:pic>
      <p:pic>
        <p:nvPicPr>
          <p:cNvPr id="95235" name="Picture 3" descr="трав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842000"/>
            <a:ext cx="2159000" cy="1016000"/>
          </a:xfrm>
          <a:prstGeom prst="rect">
            <a:avLst/>
          </a:prstGeom>
          <a:noFill/>
        </p:spPr>
      </p:pic>
      <p:pic>
        <p:nvPicPr>
          <p:cNvPr id="95236" name="Picture 4" descr="солнышко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1657350" cy="1393825"/>
          </a:xfrm>
          <a:prstGeom prst="rect">
            <a:avLst/>
          </a:prstGeom>
          <a:noFill/>
        </p:spPr>
      </p:pic>
      <p:pic>
        <p:nvPicPr>
          <p:cNvPr id="95237" name="Picture 5" descr="бабоч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96543">
            <a:off x="1330325" y="5302250"/>
            <a:ext cx="666750" cy="762000"/>
          </a:xfrm>
          <a:prstGeom prst="rect">
            <a:avLst/>
          </a:prstGeom>
          <a:noFill/>
        </p:spPr>
      </p:pic>
      <p:pic>
        <p:nvPicPr>
          <p:cNvPr id="95239" name="Picture 7" descr="обла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0" y="0"/>
            <a:ext cx="2519363" cy="1335088"/>
          </a:xfrm>
          <a:prstGeom prst="rect">
            <a:avLst/>
          </a:prstGeom>
          <a:noFill/>
        </p:spPr>
      </p:pic>
      <p:pic>
        <p:nvPicPr>
          <p:cNvPr id="95240" name="Picture 8" descr="обла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404813"/>
            <a:ext cx="2519362" cy="1335087"/>
          </a:xfrm>
          <a:prstGeom prst="rect">
            <a:avLst/>
          </a:prstGeom>
          <a:noFill/>
        </p:spPr>
      </p:pic>
      <p:pic>
        <p:nvPicPr>
          <p:cNvPr id="95242" name="Picture 10" descr="обла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981075"/>
            <a:ext cx="2519362" cy="1335088"/>
          </a:xfrm>
          <a:prstGeom prst="rect">
            <a:avLst/>
          </a:prstGeom>
          <a:noFill/>
        </p:spPr>
      </p:pic>
      <p:pic>
        <p:nvPicPr>
          <p:cNvPr id="95244" name="Picture 12" descr="трав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5842000"/>
            <a:ext cx="2159000" cy="1016000"/>
          </a:xfrm>
          <a:prstGeom prst="rect">
            <a:avLst/>
          </a:prstGeom>
          <a:noFill/>
        </p:spPr>
      </p:pic>
      <p:pic>
        <p:nvPicPr>
          <p:cNvPr id="95245" name="Picture 13" descr="трав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5842000"/>
            <a:ext cx="2159000" cy="1016000"/>
          </a:xfrm>
          <a:prstGeom prst="rect">
            <a:avLst/>
          </a:prstGeom>
          <a:noFill/>
        </p:spPr>
      </p:pic>
      <p:pic>
        <p:nvPicPr>
          <p:cNvPr id="95246" name="Picture 14" descr="трав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842000"/>
            <a:ext cx="2159000" cy="1016000"/>
          </a:xfrm>
          <a:prstGeom prst="rect">
            <a:avLst/>
          </a:prstGeom>
          <a:noFill/>
        </p:spPr>
      </p:pic>
      <p:sp>
        <p:nvSpPr>
          <p:cNvPr id="95247" name="AutoShape 1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1008062" cy="504825"/>
          </a:xfrm>
          <a:prstGeom prst="actionButtonBlank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Назад</a:t>
            </a:r>
          </a:p>
        </p:txBody>
      </p:sp>
      <p:pic>
        <p:nvPicPr>
          <p:cNvPr id="95263" name="Picture 31" descr="бабоч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916593">
            <a:off x="5364163" y="5876925"/>
            <a:ext cx="666750" cy="762000"/>
          </a:xfrm>
          <a:prstGeom prst="rect">
            <a:avLst/>
          </a:prstGeom>
          <a:noFill/>
        </p:spPr>
      </p:pic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1908175" y="2997200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3399"/>
                </a:solidFill>
              </a:rPr>
              <a:t>Саша</a:t>
            </a:r>
          </a:p>
        </p:txBody>
      </p:sp>
      <p:sp>
        <p:nvSpPr>
          <p:cNvPr id="95267" name="Text Box 35"/>
          <p:cNvSpPr txBox="1">
            <a:spLocks noChangeArrowheads="1"/>
          </p:cNvSpPr>
          <p:nvPr/>
        </p:nvSpPr>
        <p:spPr bwMode="auto">
          <a:xfrm>
            <a:off x="6011863" y="2997200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Леша</a:t>
            </a:r>
          </a:p>
        </p:txBody>
      </p:sp>
      <p:grpSp>
        <p:nvGrpSpPr>
          <p:cNvPr id="95282" name="Group 50"/>
          <p:cNvGrpSpPr>
            <a:grpSpLocks/>
          </p:cNvGrpSpPr>
          <p:nvPr/>
        </p:nvGrpSpPr>
        <p:grpSpPr bwMode="auto">
          <a:xfrm>
            <a:off x="3203575" y="3284538"/>
            <a:ext cx="971550" cy="1960562"/>
            <a:chOff x="2018" y="2069"/>
            <a:chExt cx="612" cy="1235"/>
          </a:xfrm>
        </p:grpSpPr>
        <p:sp>
          <p:nvSpPr>
            <p:cNvPr id="95272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018" y="2069"/>
              <a:ext cx="612" cy="1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74" name="Line 42"/>
            <p:cNvSpPr>
              <a:spLocks noChangeShapeType="1"/>
            </p:cNvSpPr>
            <p:nvPr/>
          </p:nvSpPr>
          <p:spPr bwMode="auto">
            <a:xfrm>
              <a:off x="2095" y="2683"/>
              <a:ext cx="456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75" name="Rectangle 43"/>
            <p:cNvSpPr>
              <a:spLocks noChangeArrowheads="1"/>
            </p:cNvSpPr>
            <p:nvPr/>
          </p:nvSpPr>
          <p:spPr bwMode="auto">
            <a:xfrm>
              <a:off x="2075" y="2747"/>
              <a:ext cx="464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800">
                  <a:solidFill>
                    <a:srgbClr val="003399"/>
                  </a:solidFill>
                  <a:latin typeface="Times New Roman" pitchFamily="18" charset="0"/>
                </a:rPr>
                <a:t>10</a:t>
              </a:r>
              <a:endParaRPr lang="ru-RU">
                <a:solidFill>
                  <a:srgbClr val="003399"/>
                </a:solidFill>
              </a:endParaRPr>
            </a:p>
          </p:txBody>
        </p:sp>
        <p:sp>
          <p:nvSpPr>
            <p:cNvPr id="95276" name="Rectangle 44"/>
            <p:cNvSpPr>
              <a:spLocks noChangeArrowheads="1"/>
            </p:cNvSpPr>
            <p:nvPr/>
          </p:nvSpPr>
          <p:spPr bwMode="auto">
            <a:xfrm>
              <a:off x="2212" y="2098"/>
              <a:ext cx="23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800">
                  <a:solidFill>
                    <a:srgbClr val="003399"/>
                  </a:solidFill>
                  <a:latin typeface="Times New Roman" pitchFamily="18" charset="0"/>
                </a:rPr>
                <a:t>5</a:t>
              </a:r>
              <a:endParaRPr lang="ru-RU">
                <a:solidFill>
                  <a:srgbClr val="003399"/>
                </a:solidFill>
              </a:endParaRPr>
            </a:p>
          </p:txBody>
        </p:sp>
      </p:grpSp>
      <p:grpSp>
        <p:nvGrpSpPr>
          <p:cNvPr id="95283" name="Group 51"/>
          <p:cNvGrpSpPr>
            <a:grpSpLocks/>
          </p:cNvGrpSpPr>
          <p:nvPr/>
        </p:nvGrpSpPr>
        <p:grpSpPr bwMode="auto">
          <a:xfrm>
            <a:off x="5148263" y="3284538"/>
            <a:ext cx="668337" cy="1960562"/>
            <a:chOff x="3243" y="2069"/>
            <a:chExt cx="421" cy="1235"/>
          </a:xfrm>
        </p:grpSpPr>
        <p:sp>
          <p:nvSpPr>
            <p:cNvPr id="95277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243" y="2069"/>
              <a:ext cx="421" cy="1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79" name="Line 47"/>
            <p:cNvSpPr>
              <a:spLocks noChangeShapeType="1"/>
            </p:cNvSpPr>
            <p:nvPr/>
          </p:nvSpPr>
          <p:spPr bwMode="auto">
            <a:xfrm>
              <a:off x="3320" y="2683"/>
              <a:ext cx="255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80" name="Rectangle 48"/>
            <p:cNvSpPr>
              <a:spLocks noChangeArrowheads="1"/>
            </p:cNvSpPr>
            <p:nvPr/>
          </p:nvSpPr>
          <p:spPr bwMode="auto">
            <a:xfrm>
              <a:off x="3336" y="2747"/>
              <a:ext cx="23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800">
                  <a:solidFill>
                    <a:srgbClr val="CC0000"/>
                  </a:solidFill>
                  <a:latin typeface="Times New Roman" pitchFamily="18" charset="0"/>
                </a:rPr>
                <a:t>5</a:t>
              </a:r>
              <a:endParaRPr lang="ru-RU">
                <a:solidFill>
                  <a:srgbClr val="CC0000"/>
                </a:solidFill>
              </a:endParaRPr>
            </a:p>
          </p:txBody>
        </p:sp>
        <p:sp>
          <p:nvSpPr>
            <p:cNvPr id="95281" name="Rectangle 49"/>
            <p:cNvSpPr>
              <a:spLocks noChangeArrowheads="1"/>
            </p:cNvSpPr>
            <p:nvPr/>
          </p:nvSpPr>
          <p:spPr bwMode="auto">
            <a:xfrm>
              <a:off x="3340" y="2098"/>
              <a:ext cx="23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800">
                  <a:solidFill>
                    <a:srgbClr val="CC0000"/>
                  </a:solidFill>
                  <a:latin typeface="Times New Roman" pitchFamily="18" charset="0"/>
                </a:rPr>
                <a:t>3</a:t>
              </a:r>
              <a:endParaRPr lang="ru-RU">
                <a:solidFill>
                  <a:srgbClr val="CC0000"/>
                </a:solidFill>
              </a:endParaRPr>
            </a:p>
          </p:txBody>
        </p:sp>
      </p:grpSp>
      <p:sp>
        <p:nvSpPr>
          <p:cNvPr id="95284" name="Line 52"/>
          <p:cNvSpPr>
            <a:spLocks noChangeShapeType="1"/>
          </p:cNvSpPr>
          <p:nvPr/>
        </p:nvSpPr>
        <p:spPr bwMode="auto">
          <a:xfrm flipV="1">
            <a:off x="4067175" y="3789363"/>
            <a:ext cx="1152525" cy="1152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85" name="Line 53"/>
          <p:cNvSpPr>
            <a:spLocks noChangeShapeType="1"/>
          </p:cNvSpPr>
          <p:nvPr/>
        </p:nvSpPr>
        <p:spPr bwMode="auto">
          <a:xfrm flipH="1" flipV="1">
            <a:off x="4067175" y="3860800"/>
            <a:ext cx="1081088" cy="10080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86" name="Line 54"/>
          <p:cNvSpPr>
            <a:spLocks noChangeShapeType="1"/>
          </p:cNvSpPr>
          <p:nvPr/>
        </p:nvSpPr>
        <p:spPr bwMode="auto">
          <a:xfrm flipV="1">
            <a:off x="3132138" y="3213100"/>
            <a:ext cx="1008062" cy="3603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87" name="Line 55"/>
          <p:cNvSpPr>
            <a:spLocks noChangeShapeType="1"/>
          </p:cNvSpPr>
          <p:nvPr/>
        </p:nvSpPr>
        <p:spPr bwMode="auto">
          <a:xfrm flipV="1">
            <a:off x="4932363" y="3141663"/>
            <a:ext cx="935037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88" name="Text Box 56"/>
          <p:cNvSpPr txBox="1">
            <a:spLocks noChangeArrowheads="1"/>
          </p:cNvSpPr>
          <p:nvPr/>
        </p:nvSpPr>
        <p:spPr bwMode="auto">
          <a:xfrm>
            <a:off x="3203575" y="2636838"/>
            <a:ext cx="93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3399"/>
                </a:solidFill>
              </a:rPr>
              <a:t>25</a:t>
            </a:r>
          </a:p>
        </p:txBody>
      </p:sp>
      <p:sp>
        <p:nvSpPr>
          <p:cNvPr id="95290" name="Text Box 58"/>
          <p:cNvSpPr txBox="1">
            <a:spLocks noChangeArrowheads="1"/>
          </p:cNvSpPr>
          <p:nvPr/>
        </p:nvSpPr>
        <p:spPr bwMode="auto">
          <a:xfrm>
            <a:off x="4787900" y="2636838"/>
            <a:ext cx="93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0000"/>
                </a:solidFill>
              </a:rPr>
              <a:t>30</a:t>
            </a:r>
          </a:p>
        </p:txBody>
      </p:sp>
      <p:sp>
        <p:nvSpPr>
          <p:cNvPr id="95291" name="Text Box 59"/>
          <p:cNvSpPr txBox="1">
            <a:spLocks noChangeArrowheads="1"/>
          </p:cNvSpPr>
          <p:nvPr/>
        </p:nvSpPr>
        <p:spPr bwMode="auto">
          <a:xfrm>
            <a:off x="4140200" y="3573463"/>
            <a:ext cx="12239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&lt;</a:t>
            </a:r>
            <a:endParaRPr lang="ru-RU" sz="8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84" grpId="0" animBg="1"/>
      <p:bldP spid="95284" grpId="1" animBg="1"/>
      <p:bldP spid="95285" grpId="0" animBg="1"/>
      <p:bldP spid="95285" grpId="1" animBg="1"/>
      <p:bldP spid="95286" grpId="0" animBg="1"/>
      <p:bldP spid="95287" grpId="0" animBg="1"/>
      <p:bldP spid="95288" grpId="0"/>
      <p:bldP spid="95290" grpId="0"/>
      <p:bldP spid="9529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430213" y="3429000"/>
            <a:ext cx="8713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/>
              <a:t>11</a:t>
            </a:r>
            <a:r>
              <a:rPr lang="ru-RU" sz="6600" b="1" baseline="30000"/>
              <a:t>11</a:t>
            </a:r>
            <a:r>
              <a:rPr lang="ru-RU" sz="6600" b="1"/>
              <a:t> = 11 * 11 *…* 11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900113" y="765175"/>
            <a:ext cx="2879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/>
              <a:t>1111   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476375" y="2060575"/>
            <a:ext cx="51133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/>
              <a:t>1*1*1*1= 1</a:t>
            </a:r>
          </a:p>
        </p:txBody>
      </p:sp>
      <p:sp>
        <p:nvSpPr>
          <p:cNvPr id="97288" name="AutoShape 8"/>
          <p:cNvSpPr>
            <a:spLocks/>
          </p:cNvSpPr>
          <p:nvPr/>
        </p:nvSpPr>
        <p:spPr bwMode="auto">
          <a:xfrm rot="16200000">
            <a:off x="5508625" y="2205038"/>
            <a:ext cx="647700" cy="5111750"/>
          </a:xfrm>
          <a:prstGeom prst="leftBrace">
            <a:avLst>
              <a:gd name="adj1" fmla="val 657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5364163" y="5013325"/>
            <a:ext cx="1150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C0000"/>
                </a:solidFill>
              </a:rPr>
              <a:t>11  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719138" y="5734050"/>
            <a:ext cx="8424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/>
              <a:t>(11</a:t>
            </a:r>
            <a:r>
              <a:rPr lang="ru-RU" sz="3200" b="1" baseline="30000"/>
              <a:t>11</a:t>
            </a:r>
            <a:r>
              <a:rPr lang="ru-RU" sz="3200" b="1"/>
              <a:t>= 285  311  670  611)   </a:t>
            </a:r>
          </a:p>
        </p:txBody>
      </p:sp>
      <p:sp>
        <p:nvSpPr>
          <p:cNvPr id="97291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876925"/>
            <a:ext cx="1008062" cy="504825"/>
          </a:xfrm>
          <a:prstGeom prst="actionButtonBlank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Назад</a:t>
            </a:r>
          </a:p>
        </p:txBody>
      </p:sp>
      <p:grpSp>
        <p:nvGrpSpPr>
          <p:cNvPr id="97297" name="Group 17"/>
          <p:cNvGrpSpPr>
            <a:grpSpLocks/>
          </p:cNvGrpSpPr>
          <p:nvPr/>
        </p:nvGrpSpPr>
        <p:grpSpPr bwMode="auto">
          <a:xfrm rot="-3562391">
            <a:off x="1439070" y="1304131"/>
            <a:ext cx="360362" cy="1584325"/>
            <a:chOff x="3651" y="436"/>
            <a:chExt cx="227" cy="998"/>
          </a:xfrm>
        </p:grpSpPr>
        <p:sp>
          <p:nvSpPr>
            <p:cNvPr id="97293" name="Rectangle 13" descr="Орех"/>
            <p:cNvSpPr>
              <a:spLocks noChangeArrowheads="1"/>
            </p:cNvSpPr>
            <p:nvPr/>
          </p:nvSpPr>
          <p:spPr bwMode="auto">
            <a:xfrm>
              <a:off x="3651" y="709"/>
              <a:ext cx="227" cy="72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94" name="AutoShape 14"/>
            <p:cNvSpPr>
              <a:spLocks noChangeArrowheads="1"/>
            </p:cNvSpPr>
            <p:nvPr/>
          </p:nvSpPr>
          <p:spPr bwMode="auto">
            <a:xfrm>
              <a:off x="3651" y="436"/>
              <a:ext cx="227" cy="2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95" name="Line 15"/>
            <p:cNvSpPr>
              <a:spLocks noChangeShapeType="1"/>
            </p:cNvSpPr>
            <p:nvPr/>
          </p:nvSpPr>
          <p:spPr bwMode="auto">
            <a:xfrm>
              <a:off x="3787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3696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7313" name="Group 33"/>
          <p:cNvGrpSpPr>
            <a:grpSpLocks/>
          </p:cNvGrpSpPr>
          <p:nvPr/>
        </p:nvGrpSpPr>
        <p:grpSpPr bwMode="auto">
          <a:xfrm rot="-3562391">
            <a:off x="2447132" y="2745581"/>
            <a:ext cx="360362" cy="1584325"/>
            <a:chOff x="3651" y="436"/>
            <a:chExt cx="227" cy="998"/>
          </a:xfrm>
        </p:grpSpPr>
        <p:sp>
          <p:nvSpPr>
            <p:cNvPr id="97314" name="Rectangle 34" descr="Орех"/>
            <p:cNvSpPr>
              <a:spLocks noChangeArrowheads="1"/>
            </p:cNvSpPr>
            <p:nvPr/>
          </p:nvSpPr>
          <p:spPr bwMode="auto">
            <a:xfrm>
              <a:off x="3651" y="709"/>
              <a:ext cx="227" cy="72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15" name="AutoShape 35"/>
            <p:cNvSpPr>
              <a:spLocks noChangeArrowheads="1"/>
            </p:cNvSpPr>
            <p:nvPr/>
          </p:nvSpPr>
          <p:spPr bwMode="auto">
            <a:xfrm>
              <a:off x="3651" y="436"/>
              <a:ext cx="227" cy="2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16" name="Line 36"/>
            <p:cNvSpPr>
              <a:spLocks noChangeShapeType="1"/>
            </p:cNvSpPr>
            <p:nvPr/>
          </p:nvSpPr>
          <p:spPr bwMode="auto">
            <a:xfrm>
              <a:off x="3787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17" name="Line 37"/>
            <p:cNvSpPr>
              <a:spLocks noChangeShapeType="1"/>
            </p:cNvSpPr>
            <p:nvPr/>
          </p:nvSpPr>
          <p:spPr bwMode="auto">
            <a:xfrm>
              <a:off x="3696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7318" name="Group 38"/>
          <p:cNvGrpSpPr>
            <a:grpSpLocks/>
          </p:cNvGrpSpPr>
          <p:nvPr/>
        </p:nvGrpSpPr>
        <p:grpSpPr bwMode="auto">
          <a:xfrm rot="-3562391">
            <a:off x="1223170" y="4256881"/>
            <a:ext cx="360362" cy="1584325"/>
            <a:chOff x="3651" y="436"/>
            <a:chExt cx="227" cy="998"/>
          </a:xfrm>
        </p:grpSpPr>
        <p:sp>
          <p:nvSpPr>
            <p:cNvPr id="97319" name="Rectangle 39" descr="Орех"/>
            <p:cNvSpPr>
              <a:spLocks noChangeArrowheads="1"/>
            </p:cNvSpPr>
            <p:nvPr/>
          </p:nvSpPr>
          <p:spPr bwMode="auto">
            <a:xfrm>
              <a:off x="3651" y="709"/>
              <a:ext cx="227" cy="72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20" name="AutoShape 40"/>
            <p:cNvSpPr>
              <a:spLocks noChangeArrowheads="1"/>
            </p:cNvSpPr>
            <p:nvPr/>
          </p:nvSpPr>
          <p:spPr bwMode="auto">
            <a:xfrm>
              <a:off x="3651" y="436"/>
              <a:ext cx="227" cy="2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21" name="Line 41"/>
            <p:cNvSpPr>
              <a:spLocks noChangeShapeType="1"/>
            </p:cNvSpPr>
            <p:nvPr/>
          </p:nvSpPr>
          <p:spPr bwMode="auto">
            <a:xfrm>
              <a:off x="3787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22" name="Line 42"/>
            <p:cNvSpPr>
              <a:spLocks noChangeShapeType="1"/>
            </p:cNvSpPr>
            <p:nvPr/>
          </p:nvSpPr>
          <p:spPr bwMode="auto">
            <a:xfrm>
              <a:off x="3696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7323" name="Group 43"/>
          <p:cNvGrpSpPr>
            <a:grpSpLocks/>
          </p:cNvGrpSpPr>
          <p:nvPr/>
        </p:nvGrpSpPr>
        <p:grpSpPr bwMode="auto">
          <a:xfrm rot="-3562391">
            <a:off x="6263481" y="5696744"/>
            <a:ext cx="360363" cy="1584325"/>
            <a:chOff x="3651" y="436"/>
            <a:chExt cx="227" cy="998"/>
          </a:xfrm>
        </p:grpSpPr>
        <p:sp>
          <p:nvSpPr>
            <p:cNvPr id="97324" name="Rectangle 44" descr="Орех"/>
            <p:cNvSpPr>
              <a:spLocks noChangeArrowheads="1"/>
            </p:cNvSpPr>
            <p:nvPr/>
          </p:nvSpPr>
          <p:spPr bwMode="auto">
            <a:xfrm>
              <a:off x="3651" y="709"/>
              <a:ext cx="227" cy="72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25" name="AutoShape 45"/>
            <p:cNvSpPr>
              <a:spLocks noChangeArrowheads="1"/>
            </p:cNvSpPr>
            <p:nvPr/>
          </p:nvSpPr>
          <p:spPr bwMode="auto">
            <a:xfrm>
              <a:off x="3651" y="436"/>
              <a:ext cx="227" cy="2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326" name="Line 46"/>
            <p:cNvSpPr>
              <a:spLocks noChangeShapeType="1"/>
            </p:cNvSpPr>
            <p:nvPr/>
          </p:nvSpPr>
          <p:spPr bwMode="auto">
            <a:xfrm>
              <a:off x="3787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27" name="Line 47"/>
            <p:cNvSpPr>
              <a:spLocks noChangeShapeType="1"/>
            </p:cNvSpPr>
            <p:nvPr/>
          </p:nvSpPr>
          <p:spPr bwMode="auto">
            <a:xfrm>
              <a:off x="3696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0867E-6 L 0.42534 -0.0053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7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7 L 0.79531 -0.0050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  <p:bldP spid="97287" grpId="0"/>
      <p:bldP spid="97288" grpId="0" animBg="1"/>
      <p:bldP spid="97289" grpId="0"/>
      <p:bldP spid="9729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876925"/>
            <a:ext cx="1008062" cy="504825"/>
          </a:xfrm>
          <a:prstGeom prst="actionButtonBlank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Назад</a:t>
            </a:r>
          </a:p>
        </p:txBody>
      </p:sp>
      <p:sp>
        <p:nvSpPr>
          <p:cNvPr id="98315" name="AutoShape 11"/>
          <p:cNvSpPr>
            <a:spLocks noChangeAspect="1" noChangeArrowheads="1" noTextEdit="1"/>
          </p:cNvSpPr>
          <p:nvPr/>
        </p:nvSpPr>
        <p:spPr bwMode="auto">
          <a:xfrm>
            <a:off x="1476375" y="836613"/>
            <a:ext cx="81438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8375" name="Group 71"/>
          <p:cNvGrpSpPr>
            <a:grpSpLocks/>
          </p:cNvGrpSpPr>
          <p:nvPr/>
        </p:nvGrpSpPr>
        <p:grpSpPr bwMode="auto">
          <a:xfrm>
            <a:off x="1258888" y="765175"/>
            <a:ext cx="504825" cy="2114550"/>
            <a:chOff x="1020" y="572"/>
            <a:chExt cx="325" cy="1599"/>
          </a:xfrm>
        </p:grpSpPr>
        <p:sp>
          <p:nvSpPr>
            <p:cNvPr id="98317" name="Line 13"/>
            <p:cNvSpPr>
              <a:spLocks noChangeShapeType="1"/>
            </p:cNvSpPr>
            <p:nvPr/>
          </p:nvSpPr>
          <p:spPr bwMode="auto">
            <a:xfrm>
              <a:off x="1020" y="1347"/>
              <a:ext cx="325" cy="1"/>
            </a:xfrm>
            <a:prstGeom prst="line">
              <a:avLst/>
            </a:prstGeom>
            <a:noFill/>
            <a:ln w="3340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8" name="Rectangle 14"/>
            <p:cNvSpPr>
              <a:spLocks noChangeArrowheads="1"/>
            </p:cNvSpPr>
            <p:nvPr/>
          </p:nvSpPr>
          <p:spPr bwMode="auto">
            <a:xfrm>
              <a:off x="1070" y="1434"/>
              <a:ext cx="234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6400" b="1" i="1">
                  <a:latin typeface="Times New Roman" pitchFamily="18" charset="0"/>
                </a:rPr>
                <a:t>в</a:t>
              </a:r>
              <a:endParaRPr lang="ru-RU" b="1"/>
            </a:p>
          </p:txBody>
        </p:sp>
        <p:sp>
          <p:nvSpPr>
            <p:cNvPr id="98319" name="Rectangle 15"/>
            <p:cNvSpPr>
              <a:spLocks noChangeArrowheads="1"/>
            </p:cNvSpPr>
            <p:nvPr/>
          </p:nvSpPr>
          <p:spPr bwMode="auto">
            <a:xfrm>
              <a:off x="1070" y="572"/>
              <a:ext cx="262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400" b="1" i="1">
                  <a:latin typeface="Times New Roman" pitchFamily="18" charset="0"/>
                </a:rPr>
                <a:t>а</a:t>
              </a:r>
              <a:endParaRPr lang="ru-RU" b="1"/>
            </a:p>
          </p:txBody>
        </p:sp>
      </p:grpSp>
      <p:sp>
        <p:nvSpPr>
          <p:cNvPr id="98329" name="Line 25"/>
          <p:cNvSpPr>
            <a:spLocks noChangeShapeType="1"/>
          </p:cNvSpPr>
          <p:nvPr/>
        </p:nvSpPr>
        <p:spPr bwMode="auto">
          <a:xfrm>
            <a:off x="2513013" y="3860800"/>
            <a:ext cx="515937" cy="1588"/>
          </a:xfrm>
          <a:prstGeom prst="line">
            <a:avLst/>
          </a:prstGeom>
          <a:noFill/>
          <a:ln w="334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8342" name="Group 38"/>
          <p:cNvGrpSpPr>
            <a:grpSpLocks/>
          </p:cNvGrpSpPr>
          <p:nvPr/>
        </p:nvGrpSpPr>
        <p:grpSpPr bwMode="auto">
          <a:xfrm rot="-3562391">
            <a:off x="2375695" y="656431"/>
            <a:ext cx="360362" cy="1584325"/>
            <a:chOff x="3651" y="436"/>
            <a:chExt cx="227" cy="998"/>
          </a:xfrm>
        </p:grpSpPr>
        <p:sp>
          <p:nvSpPr>
            <p:cNvPr id="98343" name="Rectangle 39" descr="Орех"/>
            <p:cNvSpPr>
              <a:spLocks noChangeArrowheads="1"/>
            </p:cNvSpPr>
            <p:nvPr/>
          </p:nvSpPr>
          <p:spPr bwMode="auto">
            <a:xfrm>
              <a:off x="3651" y="709"/>
              <a:ext cx="227" cy="72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44" name="AutoShape 40"/>
            <p:cNvSpPr>
              <a:spLocks noChangeArrowheads="1"/>
            </p:cNvSpPr>
            <p:nvPr/>
          </p:nvSpPr>
          <p:spPr bwMode="auto">
            <a:xfrm>
              <a:off x="3651" y="436"/>
              <a:ext cx="227" cy="27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45" name="Line 41"/>
            <p:cNvSpPr>
              <a:spLocks noChangeShapeType="1"/>
            </p:cNvSpPr>
            <p:nvPr/>
          </p:nvSpPr>
          <p:spPr bwMode="auto">
            <a:xfrm>
              <a:off x="3787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346" name="Line 42"/>
            <p:cNvSpPr>
              <a:spLocks noChangeShapeType="1"/>
            </p:cNvSpPr>
            <p:nvPr/>
          </p:nvSpPr>
          <p:spPr bwMode="auto">
            <a:xfrm>
              <a:off x="3696" y="709"/>
              <a:ext cx="0" cy="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8369" name="Group 65"/>
          <p:cNvGrpSpPr>
            <a:grpSpLocks/>
          </p:cNvGrpSpPr>
          <p:nvPr/>
        </p:nvGrpSpPr>
        <p:grpSpPr bwMode="auto">
          <a:xfrm>
            <a:off x="4572000" y="692150"/>
            <a:ext cx="2016125" cy="2146300"/>
            <a:chOff x="3198" y="618"/>
            <a:chExt cx="1367" cy="1494"/>
          </a:xfrm>
        </p:grpSpPr>
        <p:sp>
          <p:nvSpPr>
            <p:cNvPr id="98362" name="Line 58"/>
            <p:cNvSpPr>
              <a:spLocks noChangeShapeType="1"/>
            </p:cNvSpPr>
            <p:nvPr/>
          </p:nvSpPr>
          <p:spPr bwMode="auto">
            <a:xfrm>
              <a:off x="3515" y="1337"/>
              <a:ext cx="1050" cy="1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63" name="Rectangle 59"/>
            <p:cNvSpPr>
              <a:spLocks noChangeArrowheads="1"/>
            </p:cNvSpPr>
            <p:nvPr/>
          </p:nvSpPr>
          <p:spPr bwMode="auto">
            <a:xfrm>
              <a:off x="3920" y="1412"/>
              <a:ext cx="247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600" i="1">
                  <a:latin typeface="Times New Roman" pitchFamily="18" charset="0"/>
                </a:rPr>
                <a:t>в</a:t>
              </a:r>
              <a:endParaRPr lang="ru-RU"/>
            </a:p>
          </p:txBody>
        </p:sp>
        <p:sp>
          <p:nvSpPr>
            <p:cNvPr id="98364" name="Rectangle 60"/>
            <p:cNvSpPr>
              <a:spLocks noChangeArrowheads="1"/>
            </p:cNvSpPr>
            <p:nvPr/>
          </p:nvSpPr>
          <p:spPr bwMode="auto">
            <a:xfrm>
              <a:off x="4297" y="663"/>
              <a:ext cx="246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600" i="1">
                  <a:latin typeface="Times New Roman" pitchFamily="18" charset="0"/>
                </a:rPr>
                <a:t>в</a:t>
              </a:r>
              <a:endParaRPr lang="ru-RU"/>
            </a:p>
          </p:txBody>
        </p:sp>
        <p:sp>
          <p:nvSpPr>
            <p:cNvPr id="98365" name="Rectangle 61"/>
            <p:cNvSpPr>
              <a:spLocks noChangeArrowheads="1"/>
            </p:cNvSpPr>
            <p:nvPr/>
          </p:nvSpPr>
          <p:spPr bwMode="auto">
            <a:xfrm>
              <a:off x="3551" y="663"/>
              <a:ext cx="284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600" i="1">
                  <a:latin typeface="Times New Roman" pitchFamily="18" charset="0"/>
                </a:rPr>
                <a:t>а</a:t>
              </a:r>
              <a:endParaRPr lang="ru-RU"/>
            </a:p>
          </p:txBody>
        </p:sp>
        <p:sp>
          <p:nvSpPr>
            <p:cNvPr id="98360" name="AutoShape 56"/>
            <p:cNvSpPr>
              <a:spLocks noChangeAspect="1" noChangeArrowheads="1" noTextEdit="1"/>
            </p:cNvSpPr>
            <p:nvPr/>
          </p:nvSpPr>
          <p:spPr bwMode="auto">
            <a:xfrm>
              <a:off x="3198" y="618"/>
              <a:ext cx="1237" cy="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66" name="Rectangle 62"/>
            <p:cNvSpPr>
              <a:spLocks noChangeArrowheads="1"/>
            </p:cNvSpPr>
            <p:nvPr/>
          </p:nvSpPr>
          <p:spPr bwMode="auto">
            <a:xfrm>
              <a:off x="3914" y="635"/>
              <a:ext cx="312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600">
                  <a:latin typeface="Symbol" pitchFamily="18" charset="2"/>
                </a:rPr>
                <a:t>+</a:t>
              </a:r>
              <a:endParaRPr lang="ru-RU"/>
            </a:p>
          </p:txBody>
        </p:sp>
      </p:grpSp>
      <p:sp>
        <p:nvSpPr>
          <p:cNvPr id="98376" name="Line 72"/>
          <p:cNvSpPr>
            <a:spLocks noChangeShapeType="1"/>
          </p:cNvSpPr>
          <p:nvPr/>
        </p:nvSpPr>
        <p:spPr bwMode="auto">
          <a:xfrm>
            <a:off x="4427538" y="3716338"/>
            <a:ext cx="515937" cy="1587"/>
          </a:xfrm>
          <a:prstGeom prst="line">
            <a:avLst/>
          </a:prstGeom>
          <a:noFill/>
          <a:ln w="334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77" name="Line 73"/>
          <p:cNvSpPr>
            <a:spLocks noChangeShapeType="1"/>
          </p:cNvSpPr>
          <p:nvPr/>
        </p:nvSpPr>
        <p:spPr bwMode="auto">
          <a:xfrm>
            <a:off x="4429125" y="4076700"/>
            <a:ext cx="515938" cy="1588"/>
          </a:xfrm>
          <a:prstGeom prst="line">
            <a:avLst/>
          </a:prstGeom>
          <a:noFill/>
          <a:ln w="334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80" name="AutoShape 76"/>
          <p:cNvSpPr>
            <a:spLocks noChangeAspect="1" noChangeArrowheads="1" noTextEdit="1"/>
          </p:cNvSpPr>
          <p:nvPr/>
        </p:nvSpPr>
        <p:spPr bwMode="auto">
          <a:xfrm>
            <a:off x="5076825" y="3357563"/>
            <a:ext cx="30241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8389" name="Group 85"/>
          <p:cNvGrpSpPr>
            <a:grpSpLocks/>
          </p:cNvGrpSpPr>
          <p:nvPr/>
        </p:nvGrpSpPr>
        <p:grpSpPr bwMode="auto">
          <a:xfrm>
            <a:off x="5148263" y="2852738"/>
            <a:ext cx="2474912" cy="1949450"/>
            <a:chOff x="3271" y="2243"/>
            <a:chExt cx="1473" cy="1147"/>
          </a:xfrm>
        </p:grpSpPr>
        <p:sp>
          <p:nvSpPr>
            <p:cNvPr id="98382" name="Line 78"/>
            <p:cNvSpPr>
              <a:spLocks noChangeShapeType="1"/>
            </p:cNvSpPr>
            <p:nvPr/>
          </p:nvSpPr>
          <p:spPr bwMode="auto">
            <a:xfrm>
              <a:off x="3271" y="2845"/>
              <a:ext cx="147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83" name="Rectangle 79"/>
            <p:cNvSpPr>
              <a:spLocks noChangeArrowheads="1"/>
            </p:cNvSpPr>
            <p:nvPr/>
          </p:nvSpPr>
          <p:spPr bwMode="auto">
            <a:xfrm>
              <a:off x="3909" y="2906"/>
              <a:ext cx="177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400" i="1">
                  <a:latin typeface="Times New Roman" pitchFamily="18" charset="0"/>
                </a:rPr>
                <a:t>в</a:t>
              </a:r>
              <a:endParaRPr lang="ru-RU"/>
            </a:p>
          </p:txBody>
        </p:sp>
        <p:sp>
          <p:nvSpPr>
            <p:cNvPr id="98384" name="Rectangle 80"/>
            <p:cNvSpPr>
              <a:spLocks noChangeArrowheads="1"/>
            </p:cNvSpPr>
            <p:nvPr/>
          </p:nvSpPr>
          <p:spPr bwMode="auto">
            <a:xfrm>
              <a:off x="4497" y="2292"/>
              <a:ext cx="20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400" i="1">
                  <a:latin typeface="Times New Roman" pitchFamily="18" charset="0"/>
                </a:rPr>
                <a:t>а</a:t>
              </a:r>
              <a:endParaRPr lang="ru-RU"/>
            </a:p>
          </p:txBody>
        </p:sp>
        <p:sp>
          <p:nvSpPr>
            <p:cNvPr id="98385" name="Rectangle 81"/>
            <p:cNvSpPr>
              <a:spLocks noChangeArrowheads="1"/>
            </p:cNvSpPr>
            <p:nvPr/>
          </p:nvSpPr>
          <p:spPr bwMode="auto">
            <a:xfrm>
              <a:off x="3912" y="2292"/>
              <a:ext cx="177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400" i="1">
                  <a:latin typeface="Times New Roman" pitchFamily="18" charset="0"/>
                </a:rPr>
                <a:t>в</a:t>
              </a:r>
              <a:endParaRPr lang="ru-RU"/>
            </a:p>
          </p:txBody>
        </p:sp>
        <p:sp>
          <p:nvSpPr>
            <p:cNvPr id="98386" name="Rectangle 82"/>
            <p:cNvSpPr>
              <a:spLocks noChangeArrowheads="1"/>
            </p:cNvSpPr>
            <p:nvPr/>
          </p:nvSpPr>
          <p:spPr bwMode="auto">
            <a:xfrm>
              <a:off x="3300" y="2292"/>
              <a:ext cx="20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400" i="1">
                  <a:latin typeface="Times New Roman" pitchFamily="18" charset="0"/>
                </a:rPr>
                <a:t>а</a:t>
              </a:r>
              <a:endParaRPr lang="ru-RU"/>
            </a:p>
          </p:txBody>
        </p:sp>
        <p:sp>
          <p:nvSpPr>
            <p:cNvPr id="98387" name="Rectangle 83"/>
            <p:cNvSpPr>
              <a:spLocks noChangeArrowheads="1"/>
            </p:cNvSpPr>
            <p:nvPr/>
          </p:nvSpPr>
          <p:spPr bwMode="auto">
            <a:xfrm>
              <a:off x="4184" y="2243"/>
              <a:ext cx="22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400">
                  <a:latin typeface="Symbol" pitchFamily="18" charset="2"/>
                </a:rPr>
                <a:t>-</a:t>
              </a:r>
              <a:endParaRPr lang="ru-RU"/>
            </a:p>
          </p:txBody>
        </p:sp>
        <p:sp>
          <p:nvSpPr>
            <p:cNvPr id="98388" name="Rectangle 84"/>
            <p:cNvSpPr>
              <a:spLocks noChangeArrowheads="1"/>
            </p:cNvSpPr>
            <p:nvPr/>
          </p:nvSpPr>
          <p:spPr bwMode="auto">
            <a:xfrm>
              <a:off x="3599" y="2243"/>
              <a:ext cx="22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5400">
                  <a:latin typeface="Symbol" pitchFamily="18" charset="2"/>
                </a:rPr>
                <a:t>+</a:t>
              </a:r>
              <a:endParaRPr lang="ru-RU"/>
            </a:p>
          </p:txBody>
        </p:sp>
      </p:grpSp>
      <p:sp>
        <p:nvSpPr>
          <p:cNvPr id="98390" name="Line 86"/>
          <p:cNvSpPr>
            <a:spLocks noChangeShapeType="1"/>
          </p:cNvSpPr>
          <p:nvPr/>
        </p:nvSpPr>
        <p:spPr bwMode="auto">
          <a:xfrm flipH="1">
            <a:off x="5003800" y="3068638"/>
            <a:ext cx="719138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91" name="Line 87"/>
          <p:cNvSpPr>
            <a:spLocks noChangeShapeType="1"/>
          </p:cNvSpPr>
          <p:nvPr/>
        </p:nvSpPr>
        <p:spPr bwMode="auto">
          <a:xfrm flipH="1">
            <a:off x="7019925" y="3068638"/>
            <a:ext cx="719138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392" name="Line 88"/>
          <p:cNvSpPr>
            <a:spLocks noChangeShapeType="1"/>
          </p:cNvSpPr>
          <p:nvPr/>
        </p:nvSpPr>
        <p:spPr bwMode="auto">
          <a:xfrm>
            <a:off x="7812088" y="3789363"/>
            <a:ext cx="515937" cy="1587"/>
          </a:xfrm>
          <a:prstGeom prst="line">
            <a:avLst/>
          </a:prstGeom>
          <a:noFill/>
          <a:ln w="334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93" name="Line 89"/>
          <p:cNvSpPr>
            <a:spLocks noChangeShapeType="1"/>
          </p:cNvSpPr>
          <p:nvPr/>
        </p:nvSpPr>
        <p:spPr bwMode="auto">
          <a:xfrm>
            <a:off x="7812088" y="4149725"/>
            <a:ext cx="515937" cy="1588"/>
          </a:xfrm>
          <a:prstGeom prst="line">
            <a:avLst/>
          </a:prstGeom>
          <a:noFill/>
          <a:ln w="334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94" name="Line 90"/>
          <p:cNvSpPr>
            <a:spLocks noChangeShapeType="1"/>
          </p:cNvSpPr>
          <p:nvPr/>
        </p:nvSpPr>
        <p:spPr bwMode="auto">
          <a:xfrm>
            <a:off x="3059113" y="5157788"/>
            <a:ext cx="515937" cy="1587"/>
          </a:xfrm>
          <a:prstGeom prst="line">
            <a:avLst/>
          </a:prstGeom>
          <a:noFill/>
          <a:ln w="334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95" name="Line 91"/>
          <p:cNvSpPr>
            <a:spLocks noChangeShapeType="1"/>
          </p:cNvSpPr>
          <p:nvPr/>
        </p:nvSpPr>
        <p:spPr bwMode="auto">
          <a:xfrm>
            <a:off x="3059113" y="5445125"/>
            <a:ext cx="515937" cy="1588"/>
          </a:xfrm>
          <a:prstGeom prst="line">
            <a:avLst/>
          </a:prstGeom>
          <a:noFill/>
          <a:ln w="3340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96" name="Text Box 92"/>
          <p:cNvSpPr txBox="1">
            <a:spLocks noChangeArrowheads="1"/>
          </p:cNvSpPr>
          <p:nvPr/>
        </p:nvSpPr>
        <p:spPr bwMode="auto">
          <a:xfrm>
            <a:off x="3995738" y="4652963"/>
            <a:ext cx="10080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/>
              <a:t>1</a:t>
            </a: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6358E-6 L 3.88889E-6 0.13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3109 L 0.53542 -0.05758 " pathEditMode="relative" ptsTypes="AA">
                                      <p:cBhvr>
                                        <p:cTn id="15" dur="10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42 -0.05758 L 0.53542 0.14173 " pathEditMode="relative" ptsTypes="AA">
                                      <p:cBhvr>
                                        <p:cTn id="21" dur="10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8.67052E-7 L -0.48091 0.3068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1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42 0.14173 L -0.15746 0.52971 " pathEditMode="relative" ptsTypes="AA">
                                      <p:cBhvr>
                                        <p:cTn id="26" dur="10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46 0.52971 L 0.07101 0.52971 " pathEditMode="relative" ptsTypes="AA">
                                      <p:cBhvr>
                                        <p:cTn id="32" dur="10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09249E-7 L 0.26389 0.2987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0.52971 L 0.29167 0.52971 " pathEditMode="relative" ptsTypes="AA">
                                      <p:cBhvr>
                                        <p:cTn id="44" dur="20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67 0.52971 L 0.64601 0.52971 " pathEditMode="relative" ptsTypes="AA">
                                      <p:cBhvr>
                                        <p:cTn id="58" dur="30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9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601 0.52971 L 0.05539 0.66612 " pathEditMode="relative" ptsTypes="AA">
                                      <p:cBhvr>
                                        <p:cTn id="74" dur="10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9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9 0.66612 L 0.32327 0.66612 " pathEditMode="relative" ptsTypes="AA">
                                      <p:cBhvr>
                                        <p:cTn id="79" dur="3000" fill="hold"/>
                                        <p:tgtEl>
                                          <p:spTgt spid="98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9" grpId="0" animBg="1"/>
      <p:bldP spid="98376" grpId="0" animBg="1"/>
      <p:bldP spid="98377" grpId="0" animBg="1"/>
      <p:bldP spid="98390" grpId="0" animBg="1"/>
      <p:bldP spid="98391" grpId="0" animBg="1"/>
      <p:bldP spid="98392" grpId="0" animBg="1"/>
      <p:bldP spid="98393" grpId="0" animBg="1"/>
      <p:bldP spid="98394" grpId="0" animBg="1"/>
      <p:bldP spid="9839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7" name="Picture 35" descr="обла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3375"/>
            <a:ext cx="2519363" cy="1335088"/>
          </a:xfrm>
          <a:prstGeom prst="rect">
            <a:avLst/>
          </a:prstGeom>
          <a:noFill/>
        </p:spPr>
      </p:pic>
      <p:pic>
        <p:nvPicPr>
          <p:cNvPr id="100354" name="Picture 2" descr="реб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789363"/>
            <a:ext cx="1524000" cy="2571750"/>
          </a:xfrm>
          <a:prstGeom prst="rect">
            <a:avLst/>
          </a:prstGeom>
          <a:noFill/>
        </p:spPr>
      </p:pic>
      <p:pic>
        <p:nvPicPr>
          <p:cNvPr id="100356" name="Picture 4" descr="цветочкм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07000"/>
            <a:ext cx="2540000" cy="1651000"/>
          </a:xfrm>
          <a:prstGeom prst="rect">
            <a:avLst/>
          </a:prstGeom>
          <a:noFill/>
        </p:spPr>
      </p:pic>
      <p:pic>
        <p:nvPicPr>
          <p:cNvPr id="100357" name="Picture 5" descr="трав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842000"/>
            <a:ext cx="2159000" cy="1016000"/>
          </a:xfrm>
          <a:prstGeom prst="rect">
            <a:avLst/>
          </a:prstGeom>
          <a:noFill/>
        </p:spPr>
      </p:pic>
      <p:pic>
        <p:nvPicPr>
          <p:cNvPr id="100358" name="Picture 6" descr="солнышко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1657350" cy="1393825"/>
          </a:xfrm>
          <a:prstGeom prst="rect">
            <a:avLst/>
          </a:prstGeom>
          <a:noFill/>
        </p:spPr>
      </p:pic>
      <p:pic>
        <p:nvPicPr>
          <p:cNvPr id="100359" name="Picture 7" descr="бабоч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96543">
            <a:off x="1330325" y="5302250"/>
            <a:ext cx="666750" cy="762000"/>
          </a:xfrm>
          <a:prstGeom prst="rect">
            <a:avLst/>
          </a:prstGeom>
          <a:noFill/>
        </p:spPr>
      </p:pic>
      <p:pic>
        <p:nvPicPr>
          <p:cNvPr id="100361" name="Picture 9" descr="обла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2519362" cy="1335087"/>
          </a:xfrm>
          <a:prstGeom prst="rect">
            <a:avLst/>
          </a:prstGeom>
          <a:noFill/>
        </p:spPr>
      </p:pic>
      <p:pic>
        <p:nvPicPr>
          <p:cNvPr id="100362" name="Picture 10" descr="обла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04813"/>
            <a:ext cx="2519363" cy="1335087"/>
          </a:xfrm>
          <a:prstGeom prst="rect">
            <a:avLst/>
          </a:prstGeom>
          <a:noFill/>
        </p:spPr>
      </p:pic>
      <p:pic>
        <p:nvPicPr>
          <p:cNvPr id="100363" name="Picture 11" descr="трав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5842000"/>
            <a:ext cx="2159000" cy="1016000"/>
          </a:xfrm>
          <a:prstGeom prst="rect">
            <a:avLst/>
          </a:prstGeom>
          <a:noFill/>
        </p:spPr>
      </p:pic>
      <p:pic>
        <p:nvPicPr>
          <p:cNvPr id="100364" name="Picture 12" descr="трав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5842000"/>
            <a:ext cx="2159000" cy="1016000"/>
          </a:xfrm>
          <a:prstGeom prst="rect">
            <a:avLst/>
          </a:prstGeom>
          <a:noFill/>
        </p:spPr>
      </p:pic>
      <p:pic>
        <p:nvPicPr>
          <p:cNvPr id="100365" name="Picture 13" descr="трав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842000"/>
            <a:ext cx="2159000" cy="1016000"/>
          </a:xfrm>
          <a:prstGeom prst="rect">
            <a:avLst/>
          </a:prstGeom>
          <a:noFill/>
        </p:spPr>
      </p:pic>
      <p:sp>
        <p:nvSpPr>
          <p:cNvPr id="100366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1008062" cy="504825"/>
          </a:xfrm>
          <a:prstGeom prst="actionButtonBlank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Назад</a:t>
            </a:r>
          </a:p>
        </p:txBody>
      </p:sp>
      <p:pic>
        <p:nvPicPr>
          <p:cNvPr id="100367" name="Picture 15" descr="бабоч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916593">
            <a:off x="5364163" y="5876925"/>
            <a:ext cx="666750" cy="762000"/>
          </a:xfrm>
          <a:prstGeom prst="rect">
            <a:avLst/>
          </a:prstGeom>
          <a:noFill/>
        </p:spPr>
      </p:pic>
      <p:sp>
        <p:nvSpPr>
          <p:cNvPr id="100388" name="Text Box 36"/>
          <p:cNvSpPr txBox="1">
            <a:spLocks noChangeArrowheads="1"/>
          </p:cNvSpPr>
          <p:nvPr/>
        </p:nvSpPr>
        <p:spPr bwMode="auto">
          <a:xfrm>
            <a:off x="3203575" y="2276475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0000"/>
                </a:solidFill>
                <a:latin typeface="Comic Sans MS" pitchFamily="66" charset="0"/>
              </a:rPr>
              <a:t>ЗА</a:t>
            </a:r>
          </a:p>
        </p:txBody>
      </p:sp>
      <p:pic>
        <p:nvPicPr>
          <p:cNvPr id="100389" name="Picture 37" descr="доми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7050" y="1700213"/>
            <a:ext cx="1504950" cy="1409700"/>
          </a:xfrm>
          <a:prstGeom prst="rect">
            <a:avLst/>
          </a:prstGeom>
          <a:noFill/>
        </p:spPr>
      </p:pic>
      <p:sp>
        <p:nvSpPr>
          <p:cNvPr id="100390" name="Text Box 38"/>
          <p:cNvSpPr txBox="1">
            <a:spLocks noChangeArrowheads="1"/>
          </p:cNvSpPr>
          <p:nvPr/>
        </p:nvSpPr>
        <p:spPr bwMode="auto">
          <a:xfrm>
            <a:off x="4356100" y="4868863"/>
            <a:ext cx="3529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CC0000"/>
                </a:solidFill>
                <a:latin typeface="Comic Sans MS" pitchFamily="66" charset="0"/>
              </a:rPr>
              <a:t>ЗАДАЧА</a:t>
            </a: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3203575" y="2276475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0000"/>
                </a:solidFill>
                <a:latin typeface="Comic Sans MS" pitchFamily="66" charset="0"/>
              </a:rPr>
              <a:t>ЗА</a:t>
            </a:r>
          </a:p>
        </p:txBody>
      </p:sp>
      <p:sp>
        <p:nvSpPr>
          <p:cNvPr id="100392" name="Text Box 40"/>
          <p:cNvSpPr txBox="1">
            <a:spLocks noChangeArrowheads="1"/>
          </p:cNvSpPr>
          <p:nvPr/>
        </p:nvSpPr>
        <p:spPr bwMode="auto">
          <a:xfrm>
            <a:off x="6838950" y="2781300"/>
            <a:ext cx="2305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CC0000"/>
                </a:solidFill>
                <a:latin typeface="Comic Sans MS" pitchFamily="66" charset="0"/>
              </a:rPr>
              <a:t>дача</a:t>
            </a:r>
          </a:p>
        </p:txBody>
      </p:sp>
      <p:sp>
        <p:nvSpPr>
          <p:cNvPr id="100393" name="Text Box 41"/>
          <p:cNvSpPr txBox="1">
            <a:spLocks noChangeArrowheads="1"/>
          </p:cNvSpPr>
          <p:nvPr/>
        </p:nvSpPr>
        <p:spPr bwMode="auto">
          <a:xfrm>
            <a:off x="5364163" y="3459163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0000"/>
                </a:solidFill>
                <a:latin typeface="Comic Sans MS" pitchFamily="66" charset="0"/>
              </a:rPr>
              <a:t>+</a:t>
            </a: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32656 0.2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77556E-17 L 0.06719 0.228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0.00209 L 0.11042 0.172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9827 0.076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8" grpId="0"/>
      <p:bldP spid="100390" grpId="0"/>
      <p:bldP spid="100391" grpId="0"/>
      <p:bldP spid="100391" grpId="1"/>
      <p:bldP spid="100391" grpId="2"/>
      <p:bldP spid="100391" grpId="3"/>
      <p:bldP spid="100392" grpId="2"/>
      <p:bldP spid="100392" grpId="3"/>
      <p:bldP spid="100392" grpId="4"/>
      <p:bldP spid="100393" grpId="0"/>
      <p:bldP spid="100393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61" name="Picture 85" descr="3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 l="44815" t="13216" r="13824" b="15594"/>
          <a:stretch>
            <a:fillRect/>
          </a:stretch>
        </p:blipFill>
        <p:spPr bwMode="auto">
          <a:xfrm>
            <a:off x="3708400" y="2420938"/>
            <a:ext cx="1504950" cy="1944687"/>
          </a:xfrm>
          <a:prstGeom prst="rect">
            <a:avLst/>
          </a:prstGeom>
          <a:noFill/>
        </p:spPr>
      </p:pic>
      <p:pic>
        <p:nvPicPr>
          <p:cNvPr id="101432" name="Picture 56" descr="елоч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413" y="2914650"/>
            <a:ext cx="3384551" cy="3046413"/>
          </a:xfrm>
          <a:prstGeom prst="rect">
            <a:avLst/>
          </a:prstGeom>
          <a:noFill/>
        </p:spPr>
      </p:pic>
      <p:pic>
        <p:nvPicPr>
          <p:cNvPr id="101408" name="Picture 32" descr="облака"/>
          <p:cNvPicPr>
            <a:picLocks noChangeAspect="1" noChangeArrowheads="1"/>
          </p:cNvPicPr>
          <p:nvPr/>
        </p:nvPicPr>
        <p:blipFill>
          <a:blip r:embed="rId4"/>
          <a:srcRect b="41141"/>
          <a:stretch>
            <a:fillRect/>
          </a:stretch>
        </p:blipFill>
        <p:spPr bwMode="auto">
          <a:xfrm>
            <a:off x="6372225" y="5805488"/>
            <a:ext cx="2771775" cy="1052512"/>
          </a:xfrm>
          <a:prstGeom prst="rect">
            <a:avLst/>
          </a:prstGeom>
          <a:noFill/>
        </p:spPr>
      </p:pic>
      <p:pic>
        <p:nvPicPr>
          <p:cNvPr id="101409" name="Picture 33" descr="облака"/>
          <p:cNvPicPr>
            <a:picLocks noChangeAspect="1" noChangeArrowheads="1"/>
          </p:cNvPicPr>
          <p:nvPr/>
        </p:nvPicPr>
        <p:blipFill>
          <a:blip r:embed="rId4"/>
          <a:srcRect b="41141"/>
          <a:stretch>
            <a:fillRect/>
          </a:stretch>
        </p:blipFill>
        <p:spPr bwMode="auto">
          <a:xfrm>
            <a:off x="6372225" y="5445125"/>
            <a:ext cx="2771775" cy="1412875"/>
          </a:xfrm>
          <a:prstGeom prst="rect">
            <a:avLst/>
          </a:prstGeom>
          <a:noFill/>
        </p:spPr>
      </p:pic>
      <p:pic>
        <p:nvPicPr>
          <p:cNvPr id="101396" name="Picture 20" descr="дед моро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4437063"/>
            <a:ext cx="1301750" cy="1697037"/>
          </a:xfrm>
          <a:prstGeom prst="rect">
            <a:avLst/>
          </a:prstGeom>
          <a:noFill/>
        </p:spPr>
      </p:pic>
      <p:pic>
        <p:nvPicPr>
          <p:cNvPr id="101395" name="Picture 19" descr="дед моро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437063"/>
            <a:ext cx="1301750" cy="1697037"/>
          </a:xfrm>
          <a:prstGeom prst="rect">
            <a:avLst/>
          </a:prstGeom>
          <a:noFill/>
        </p:spPr>
      </p:pic>
      <p:pic>
        <p:nvPicPr>
          <p:cNvPr id="101382" name="Picture 6" descr="солнышко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1657350" cy="1393825"/>
          </a:xfrm>
          <a:prstGeom prst="rect">
            <a:avLst/>
          </a:prstGeom>
          <a:noFill/>
        </p:spPr>
      </p:pic>
      <p:pic>
        <p:nvPicPr>
          <p:cNvPr id="101384" name="Picture 8" descr="облака"/>
          <p:cNvPicPr>
            <a:picLocks noChangeAspect="1" noChangeArrowheads="1"/>
          </p:cNvPicPr>
          <p:nvPr/>
        </p:nvPicPr>
        <p:blipFill>
          <a:blip r:embed="rId4"/>
          <a:srcRect b="41141"/>
          <a:stretch>
            <a:fillRect/>
          </a:stretch>
        </p:blipFill>
        <p:spPr bwMode="auto">
          <a:xfrm>
            <a:off x="0" y="5805488"/>
            <a:ext cx="2771775" cy="1052512"/>
          </a:xfrm>
          <a:prstGeom prst="rect">
            <a:avLst/>
          </a:prstGeom>
          <a:noFill/>
        </p:spPr>
      </p:pic>
      <p:sp>
        <p:nvSpPr>
          <p:cNvPr id="101389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1008062" cy="504825"/>
          </a:xfrm>
          <a:prstGeom prst="actionButtonBlank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Назад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7596188" y="2852738"/>
            <a:ext cx="1295400" cy="819150"/>
          </a:xfrm>
          <a:prstGeom prst="rect">
            <a:avLst/>
          </a:prstGeom>
          <a:solidFill>
            <a:srgbClr val="6699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CC0000"/>
                </a:solidFill>
                <a:latin typeface="Comic Sans MS" pitchFamily="66" charset="0"/>
              </a:rPr>
              <a:t>5 ч</a:t>
            </a:r>
          </a:p>
        </p:txBody>
      </p:sp>
      <p:pic>
        <p:nvPicPr>
          <p:cNvPr id="101397" name="Picture 21" descr="дед моро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508500"/>
            <a:ext cx="1301750" cy="1697038"/>
          </a:xfrm>
          <a:prstGeom prst="rect">
            <a:avLst/>
          </a:prstGeom>
          <a:noFill/>
        </p:spPr>
      </p:pic>
      <p:pic>
        <p:nvPicPr>
          <p:cNvPr id="101398" name="Picture 22" descr="дед моро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437063"/>
            <a:ext cx="1301750" cy="1697037"/>
          </a:xfrm>
          <a:prstGeom prst="rect">
            <a:avLst/>
          </a:prstGeom>
          <a:noFill/>
        </p:spPr>
      </p:pic>
      <p:pic>
        <p:nvPicPr>
          <p:cNvPr id="101399" name="Picture 23" descr="дед моро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437063"/>
            <a:ext cx="1301750" cy="1697037"/>
          </a:xfrm>
          <a:prstGeom prst="rect">
            <a:avLst/>
          </a:prstGeom>
          <a:noFill/>
        </p:spPr>
      </p:pic>
      <p:pic>
        <p:nvPicPr>
          <p:cNvPr id="101400" name="Picture 24" descr="облака"/>
          <p:cNvPicPr>
            <a:picLocks noChangeAspect="1" noChangeArrowheads="1"/>
          </p:cNvPicPr>
          <p:nvPr/>
        </p:nvPicPr>
        <p:blipFill>
          <a:blip r:embed="rId4"/>
          <a:srcRect b="41141"/>
          <a:stretch>
            <a:fillRect/>
          </a:stretch>
        </p:blipFill>
        <p:spPr bwMode="auto">
          <a:xfrm>
            <a:off x="1116013" y="5805488"/>
            <a:ext cx="2771775" cy="1052512"/>
          </a:xfrm>
          <a:prstGeom prst="rect">
            <a:avLst/>
          </a:prstGeom>
          <a:noFill/>
        </p:spPr>
      </p:pic>
      <p:pic>
        <p:nvPicPr>
          <p:cNvPr id="101401" name="Picture 25" descr="облака"/>
          <p:cNvPicPr>
            <a:picLocks noChangeAspect="1" noChangeArrowheads="1"/>
          </p:cNvPicPr>
          <p:nvPr/>
        </p:nvPicPr>
        <p:blipFill>
          <a:blip r:embed="rId4"/>
          <a:srcRect b="41141"/>
          <a:stretch>
            <a:fillRect/>
          </a:stretch>
        </p:blipFill>
        <p:spPr bwMode="auto">
          <a:xfrm>
            <a:off x="1979613" y="5805488"/>
            <a:ext cx="2771775" cy="1052512"/>
          </a:xfrm>
          <a:prstGeom prst="rect">
            <a:avLst/>
          </a:prstGeom>
          <a:noFill/>
        </p:spPr>
      </p:pic>
      <p:pic>
        <p:nvPicPr>
          <p:cNvPr id="101402" name="Picture 26" descr="облака"/>
          <p:cNvPicPr>
            <a:picLocks noChangeAspect="1" noChangeArrowheads="1"/>
          </p:cNvPicPr>
          <p:nvPr/>
        </p:nvPicPr>
        <p:blipFill>
          <a:blip r:embed="rId4"/>
          <a:srcRect b="41141"/>
          <a:stretch>
            <a:fillRect/>
          </a:stretch>
        </p:blipFill>
        <p:spPr bwMode="auto">
          <a:xfrm>
            <a:off x="2987675" y="5805488"/>
            <a:ext cx="2771775" cy="1052512"/>
          </a:xfrm>
          <a:prstGeom prst="rect">
            <a:avLst/>
          </a:prstGeom>
          <a:noFill/>
        </p:spPr>
      </p:pic>
      <p:pic>
        <p:nvPicPr>
          <p:cNvPr id="101404" name="Picture 28" descr="облака"/>
          <p:cNvPicPr>
            <a:picLocks noChangeAspect="1" noChangeArrowheads="1"/>
          </p:cNvPicPr>
          <p:nvPr/>
        </p:nvPicPr>
        <p:blipFill>
          <a:blip r:embed="rId4"/>
          <a:srcRect b="41141"/>
          <a:stretch>
            <a:fillRect/>
          </a:stretch>
        </p:blipFill>
        <p:spPr bwMode="auto">
          <a:xfrm>
            <a:off x="3851275" y="5805488"/>
            <a:ext cx="2771775" cy="1052512"/>
          </a:xfrm>
          <a:prstGeom prst="rect">
            <a:avLst/>
          </a:prstGeom>
          <a:noFill/>
        </p:spPr>
      </p:pic>
      <p:pic>
        <p:nvPicPr>
          <p:cNvPr id="101406" name="Picture 30" descr="облака"/>
          <p:cNvPicPr>
            <a:picLocks noChangeAspect="1" noChangeArrowheads="1"/>
          </p:cNvPicPr>
          <p:nvPr/>
        </p:nvPicPr>
        <p:blipFill>
          <a:blip r:embed="rId4"/>
          <a:srcRect b="41141"/>
          <a:stretch>
            <a:fillRect/>
          </a:stretch>
        </p:blipFill>
        <p:spPr bwMode="auto">
          <a:xfrm>
            <a:off x="5003800" y="5805488"/>
            <a:ext cx="2771775" cy="1052512"/>
          </a:xfrm>
          <a:prstGeom prst="rect">
            <a:avLst/>
          </a:prstGeom>
          <a:noFill/>
        </p:spPr>
      </p:pic>
      <p:pic>
        <p:nvPicPr>
          <p:cNvPr id="101411" name="Picture 35" descr="снежинка и облако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333375"/>
            <a:ext cx="2951162" cy="1714500"/>
          </a:xfrm>
          <a:prstGeom prst="rect">
            <a:avLst/>
          </a:prstGeom>
          <a:noFill/>
        </p:spPr>
      </p:pic>
      <p:pic>
        <p:nvPicPr>
          <p:cNvPr id="101412" name="Picture 36" descr="снежинка и облако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260350"/>
            <a:ext cx="1346200" cy="1425575"/>
          </a:xfrm>
          <a:prstGeom prst="rect">
            <a:avLst/>
          </a:prstGeom>
          <a:noFill/>
        </p:spPr>
      </p:pic>
      <p:pic>
        <p:nvPicPr>
          <p:cNvPr id="101413" name="Picture 37" descr="снежинка и облако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404813"/>
            <a:ext cx="1346200" cy="1425575"/>
          </a:xfrm>
          <a:prstGeom prst="rect">
            <a:avLst/>
          </a:prstGeom>
          <a:noFill/>
        </p:spPr>
      </p:pic>
      <p:pic>
        <p:nvPicPr>
          <p:cNvPr id="101414" name="Picture 38" descr="снежинка лети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2138" y="2060575"/>
            <a:ext cx="714375" cy="714375"/>
          </a:xfrm>
          <a:prstGeom prst="rect">
            <a:avLst/>
          </a:prstGeom>
          <a:noFill/>
        </p:spPr>
      </p:pic>
      <p:pic>
        <p:nvPicPr>
          <p:cNvPr id="101416" name="Picture 40" descr="снежинка лети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3213" y="0"/>
            <a:ext cx="714375" cy="714375"/>
          </a:xfrm>
          <a:prstGeom prst="rect">
            <a:avLst/>
          </a:prstGeom>
          <a:noFill/>
        </p:spPr>
      </p:pic>
      <p:pic>
        <p:nvPicPr>
          <p:cNvPr id="101423" name="Picture 47" descr="снежинка лети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1989138"/>
            <a:ext cx="714375" cy="714375"/>
          </a:xfrm>
          <a:prstGeom prst="rect">
            <a:avLst/>
          </a:prstGeom>
          <a:noFill/>
        </p:spPr>
      </p:pic>
      <p:pic>
        <p:nvPicPr>
          <p:cNvPr id="101424" name="Picture 48" descr="снежинка лети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125538"/>
            <a:ext cx="714375" cy="714375"/>
          </a:xfrm>
          <a:prstGeom prst="rect">
            <a:avLst/>
          </a:prstGeom>
          <a:noFill/>
        </p:spPr>
      </p:pic>
      <p:pic>
        <p:nvPicPr>
          <p:cNvPr id="101429" name="Picture 53" descr="снежинка лети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33375"/>
            <a:ext cx="714375" cy="714375"/>
          </a:xfrm>
          <a:prstGeom prst="rect">
            <a:avLst/>
          </a:prstGeom>
          <a:noFill/>
        </p:spPr>
      </p:pic>
      <p:pic>
        <p:nvPicPr>
          <p:cNvPr id="101441" name="Picture 65" descr="снежинка лети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0"/>
            <a:ext cx="714375" cy="714375"/>
          </a:xfrm>
          <a:prstGeom prst="rect">
            <a:avLst/>
          </a:prstGeom>
          <a:noFill/>
        </p:spPr>
      </p:pic>
      <p:pic>
        <p:nvPicPr>
          <p:cNvPr id="101446" name="Picture 70" descr="снежинка лети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773238"/>
            <a:ext cx="714375" cy="714375"/>
          </a:xfrm>
          <a:prstGeom prst="rect">
            <a:avLst/>
          </a:prstGeom>
          <a:noFill/>
        </p:spPr>
      </p:pic>
      <p:pic>
        <p:nvPicPr>
          <p:cNvPr id="101453" name="Picture 77" descr="33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 l="44815" t="13216" r="13824" b="15594"/>
          <a:stretch>
            <a:fillRect/>
          </a:stretch>
        </p:blipFill>
        <p:spPr bwMode="auto">
          <a:xfrm>
            <a:off x="1619250" y="3429000"/>
            <a:ext cx="836613" cy="1081088"/>
          </a:xfrm>
          <a:prstGeom prst="rect">
            <a:avLst/>
          </a:prstGeom>
          <a:noFill/>
        </p:spPr>
      </p:pic>
      <p:pic>
        <p:nvPicPr>
          <p:cNvPr id="101454" name="Picture 78" descr="33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 l="44815" t="13216" r="13824" b="15594"/>
          <a:stretch>
            <a:fillRect/>
          </a:stretch>
        </p:blipFill>
        <p:spPr bwMode="auto">
          <a:xfrm>
            <a:off x="3059113" y="3429000"/>
            <a:ext cx="836612" cy="1081088"/>
          </a:xfrm>
          <a:prstGeom prst="rect">
            <a:avLst/>
          </a:prstGeom>
          <a:noFill/>
        </p:spPr>
      </p:pic>
      <p:pic>
        <p:nvPicPr>
          <p:cNvPr id="101456" name="Picture 80" descr="33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 l="44815" t="13216" r="13824" b="15594"/>
          <a:stretch>
            <a:fillRect/>
          </a:stretch>
        </p:blipFill>
        <p:spPr bwMode="auto">
          <a:xfrm>
            <a:off x="4643438" y="3573463"/>
            <a:ext cx="836612" cy="1081087"/>
          </a:xfrm>
          <a:prstGeom prst="rect">
            <a:avLst/>
          </a:prstGeom>
          <a:noFill/>
        </p:spPr>
      </p:pic>
      <p:pic>
        <p:nvPicPr>
          <p:cNvPr id="101457" name="Picture 81" descr="33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 l="44815" t="13216" r="13824" b="15594"/>
          <a:stretch>
            <a:fillRect/>
          </a:stretch>
        </p:blipFill>
        <p:spPr bwMode="auto">
          <a:xfrm>
            <a:off x="6156325" y="3573463"/>
            <a:ext cx="836613" cy="1081087"/>
          </a:xfrm>
          <a:prstGeom prst="rect">
            <a:avLst/>
          </a:prstGeom>
          <a:noFill/>
        </p:spPr>
      </p:pic>
      <p:pic>
        <p:nvPicPr>
          <p:cNvPr id="101458" name="Picture 82" descr="33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</a:blip>
          <a:srcRect l="44815" t="13216" r="13824" b="15594"/>
          <a:stretch>
            <a:fillRect/>
          </a:stretch>
        </p:blipFill>
        <p:spPr bwMode="auto">
          <a:xfrm>
            <a:off x="7740650" y="3644900"/>
            <a:ext cx="836613" cy="1081088"/>
          </a:xfrm>
          <a:prstGeom prst="rect">
            <a:avLst/>
          </a:prstGeom>
          <a:noFill/>
        </p:spPr>
      </p:pic>
      <p:sp>
        <p:nvSpPr>
          <p:cNvPr id="101459" name="Text Box 83"/>
          <p:cNvSpPr txBox="1">
            <a:spLocks noChangeArrowheads="1"/>
          </p:cNvSpPr>
          <p:nvPr/>
        </p:nvSpPr>
        <p:spPr bwMode="auto">
          <a:xfrm>
            <a:off x="755650" y="1773238"/>
            <a:ext cx="7848600" cy="636587"/>
          </a:xfrm>
          <a:prstGeom prst="rect">
            <a:avLst/>
          </a:prstGeom>
          <a:solidFill>
            <a:srgbClr val="6699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  <a:latin typeface="Comic Sans MS" pitchFamily="66" charset="0"/>
              </a:rPr>
              <a:t>5 подарков : 5 ч = 1 подарок в час</a:t>
            </a:r>
          </a:p>
        </p:txBody>
      </p:sp>
      <p:sp>
        <p:nvSpPr>
          <p:cNvPr id="101460" name="Text Box 84"/>
          <p:cNvSpPr txBox="1">
            <a:spLocks noChangeArrowheads="1"/>
          </p:cNvSpPr>
          <p:nvPr/>
        </p:nvSpPr>
        <p:spPr bwMode="auto">
          <a:xfrm>
            <a:off x="684213" y="1738313"/>
            <a:ext cx="7848600" cy="636587"/>
          </a:xfrm>
          <a:prstGeom prst="rect">
            <a:avLst/>
          </a:prstGeom>
          <a:solidFill>
            <a:srgbClr val="6699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  <a:latin typeface="Comic Sans MS" pitchFamily="66" charset="0"/>
              </a:rPr>
              <a:t>Значит, 100 подарков за 100 часов</a:t>
            </a:r>
          </a:p>
        </p:txBody>
      </p:sp>
      <p:sp>
        <p:nvSpPr>
          <p:cNvPr id="101462" name="AutoShape 86"/>
          <p:cNvSpPr>
            <a:spLocks/>
          </p:cNvSpPr>
          <p:nvPr/>
        </p:nvSpPr>
        <p:spPr bwMode="auto">
          <a:xfrm rot="16200000">
            <a:off x="4104482" y="369094"/>
            <a:ext cx="1008062" cy="7416800"/>
          </a:xfrm>
          <a:prstGeom prst="rightBracket">
            <a:avLst>
              <a:gd name="adj" fmla="val 61312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463" name="Text Box 87"/>
          <p:cNvSpPr txBox="1">
            <a:spLocks noChangeArrowheads="1"/>
          </p:cNvSpPr>
          <p:nvPr/>
        </p:nvSpPr>
        <p:spPr bwMode="auto">
          <a:xfrm>
            <a:off x="6732588" y="2708275"/>
            <a:ext cx="2089150" cy="1246188"/>
          </a:xfrm>
          <a:prstGeom prst="rect">
            <a:avLst/>
          </a:prstGeom>
          <a:solidFill>
            <a:srgbClr val="6699FF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CC0000"/>
                </a:solidFill>
                <a:latin typeface="Comic Sans MS" pitchFamily="66" charset="0"/>
              </a:rPr>
              <a:t>5 </a:t>
            </a:r>
            <a:r>
              <a:rPr lang="ru-RU" sz="2800" b="1">
                <a:solidFill>
                  <a:srgbClr val="CC0000"/>
                </a:solidFill>
                <a:latin typeface="Comic Sans MS" pitchFamily="66" charset="0"/>
              </a:rPr>
              <a:t>Дедов Морозов</a:t>
            </a: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1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1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1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0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7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 animBg="1"/>
      <p:bldP spid="101393" grpId="1" animBg="1"/>
      <p:bldP spid="101459" grpId="0" animBg="1"/>
      <p:bldP spid="101459" grpId="1" animBg="1"/>
      <p:bldP spid="101460" grpId="0" animBg="1"/>
      <p:bldP spid="101462" grpId="0" animBg="1"/>
      <p:bldP spid="10146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2" name="Rectangle 42"/>
          <p:cNvSpPr>
            <a:spLocks noChangeArrowheads="1"/>
          </p:cNvSpPr>
          <p:nvPr/>
        </p:nvSpPr>
        <p:spPr bwMode="auto">
          <a:xfrm>
            <a:off x="1476375" y="836613"/>
            <a:ext cx="2303463" cy="2663825"/>
          </a:xfrm>
          <a:prstGeom prst="rect">
            <a:avLst/>
          </a:prstGeom>
          <a:solidFill>
            <a:schemeClr val="tx2"/>
          </a:solidFill>
          <a:ln w="76200" cmpd="tri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1" name="Oval 41"/>
          <p:cNvSpPr>
            <a:spLocks noChangeArrowheads="1"/>
          </p:cNvSpPr>
          <p:nvPr/>
        </p:nvSpPr>
        <p:spPr bwMode="auto">
          <a:xfrm>
            <a:off x="1619250" y="1268413"/>
            <a:ext cx="1943100" cy="1871662"/>
          </a:xfrm>
          <a:prstGeom prst="ellipse">
            <a:avLst/>
          </a:prstGeom>
          <a:solidFill>
            <a:schemeClr val="accent1"/>
          </a:solidFill>
          <a:ln w="76200" cmpd="tri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876925"/>
            <a:ext cx="1008062" cy="504825"/>
          </a:xfrm>
          <a:prstGeom prst="actionButtonBlank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Назад</a:t>
            </a:r>
          </a:p>
        </p:txBody>
      </p:sp>
      <p:pic>
        <p:nvPicPr>
          <p:cNvPr id="102439" name="Picture 39" descr="дево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573463"/>
            <a:ext cx="1233487" cy="2160587"/>
          </a:xfrm>
          <a:prstGeom prst="rect">
            <a:avLst/>
          </a:prstGeom>
          <a:noFill/>
        </p:spPr>
      </p:pic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2051050" y="765175"/>
            <a:ext cx="1441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3399"/>
                </a:solidFill>
              </a:rPr>
              <a:t>Касса</a:t>
            </a:r>
          </a:p>
        </p:txBody>
      </p:sp>
      <p:sp>
        <p:nvSpPr>
          <p:cNvPr id="102444" name="Oval 44"/>
          <p:cNvSpPr>
            <a:spLocks noChangeArrowheads="1"/>
          </p:cNvSpPr>
          <p:nvPr/>
        </p:nvSpPr>
        <p:spPr bwMode="auto">
          <a:xfrm>
            <a:off x="4140200" y="836613"/>
            <a:ext cx="1008063" cy="863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5 р</a:t>
            </a:r>
          </a:p>
        </p:txBody>
      </p:sp>
      <p:sp>
        <p:nvSpPr>
          <p:cNvPr id="102445" name="Oval 45"/>
          <p:cNvSpPr>
            <a:spLocks noChangeArrowheads="1"/>
          </p:cNvSpPr>
          <p:nvPr/>
        </p:nvSpPr>
        <p:spPr bwMode="auto">
          <a:xfrm>
            <a:off x="5364163" y="836613"/>
            <a:ext cx="1008062" cy="863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5 р</a:t>
            </a:r>
          </a:p>
        </p:txBody>
      </p:sp>
      <p:sp>
        <p:nvSpPr>
          <p:cNvPr id="102446" name="Oval 46"/>
          <p:cNvSpPr>
            <a:spLocks noChangeArrowheads="1"/>
          </p:cNvSpPr>
          <p:nvPr/>
        </p:nvSpPr>
        <p:spPr bwMode="auto">
          <a:xfrm>
            <a:off x="6588125" y="836613"/>
            <a:ext cx="1008063" cy="863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5 р</a:t>
            </a:r>
          </a:p>
        </p:txBody>
      </p:sp>
      <p:sp>
        <p:nvSpPr>
          <p:cNvPr id="102447" name="Oval 47"/>
          <p:cNvSpPr>
            <a:spLocks noChangeArrowheads="1"/>
          </p:cNvSpPr>
          <p:nvPr/>
        </p:nvSpPr>
        <p:spPr bwMode="auto">
          <a:xfrm>
            <a:off x="5292725" y="2565400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48" name="Oval 48"/>
          <p:cNvSpPr>
            <a:spLocks noChangeArrowheads="1"/>
          </p:cNvSpPr>
          <p:nvPr/>
        </p:nvSpPr>
        <p:spPr bwMode="auto">
          <a:xfrm>
            <a:off x="6156325" y="2565400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49" name="Oval 49"/>
          <p:cNvSpPr>
            <a:spLocks noChangeArrowheads="1"/>
          </p:cNvSpPr>
          <p:nvPr/>
        </p:nvSpPr>
        <p:spPr bwMode="auto">
          <a:xfrm>
            <a:off x="7092950" y="2565400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50" name="Oval 50"/>
          <p:cNvSpPr>
            <a:spLocks noChangeArrowheads="1"/>
          </p:cNvSpPr>
          <p:nvPr/>
        </p:nvSpPr>
        <p:spPr bwMode="auto">
          <a:xfrm>
            <a:off x="7885113" y="2565400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51" name="Oval 51"/>
          <p:cNvSpPr>
            <a:spLocks noChangeArrowheads="1"/>
          </p:cNvSpPr>
          <p:nvPr/>
        </p:nvSpPr>
        <p:spPr bwMode="auto">
          <a:xfrm>
            <a:off x="1476375" y="3716338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52" name="Oval 52"/>
          <p:cNvSpPr>
            <a:spLocks noChangeArrowheads="1"/>
          </p:cNvSpPr>
          <p:nvPr/>
        </p:nvSpPr>
        <p:spPr bwMode="auto">
          <a:xfrm>
            <a:off x="1979613" y="4005263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53" name="Oval 53"/>
          <p:cNvSpPr>
            <a:spLocks noChangeArrowheads="1"/>
          </p:cNvSpPr>
          <p:nvPr/>
        </p:nvSpPr>
        <p:spPr bwMode="auto">
          <a:xfrm>
            <a:off x="2339975" y="3644900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54" name="Oval 54"/>
          <p:cNvSpPr>
            <a:spLocks noChangeArrowheads="1"/>
          </p:cNvSpPr>
          <p:nvPr/>
        </p:nvSpPr>
        <p:spPr bwMode="auto">
          <a:xfrm>
            <a:off x="2411413" y="4365625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55" name="Oval 55"/>
          <p:cNvSpPr>
            <a:spLocks noChangeArrowheads="1"/>
          </p:cNvSpPr>
          <p:nvPr/>
        </p:nvSpPr>
        <p:spPr bwMode="auto">
          <a:xfrm>
            <a:off x="3132138" y="3716338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57" name="Oval 57"/>
          <p:cNvSpPr>
            <a:spLocks noChangeArrowheads="1"/>
          </p:cNvSpPr>
          <p:nvPr/>
        </p:nvSpPr>
        <p:spPr bwMode="auto">
          <a:xfrm>
            <a:off x="1692275" y="4652963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58" name="Oval 58"/>
          <p:cNvSpPr>
            <a:spLocks noChangeArrowheads="1"/>
          </p:cNvSpPr>
          <p:nvPr/>
        </p:nvSpPr>
        <p:spPr bwMode="auto">
          <a:xfrm>
            <a:off x="1258888" y="4437063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59" name="Oval 59"/>
          <p:cNvSpPr>
            <a:spLocks noChangeArrowheads="1"/>
          </p:cNvSpPr>
          <p:nvPr/>
        </p:nvSpPr>
        <p:spPr bwMode="auto">
          <a:xfrm>
            <a:off x="827088" y="4797425"/>
            <a:ext cx="720725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 р</a:t>
            </a:r>
          </a:p>
        </p:txBody>
      </p:sp>
      <p:sp>
        <p:nvSpPr>
          <p:cNvPr id="102463" name="AutoShape 63"/>
          <p:cNvSpPr>
            <a:spLocks/>
          </p:cNvSpPr>
          <p:nvPr/>
        </p:nvSpPr>
        <p:spPr bwMode="auto">
          <a:xfrm rot="16200000">
            <a:off x="1800225" y="4473576"/>
            <a:ext cx="504825" cy="2736850"/>
          </a:xfrm>
          <a:prstGeom prst="leftBrace">
            <a:avLst>
              <a:gd name="adj1" fmla="val 4517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4" name="Text Box 64"/>
          <p:cNvSpPr txBox="1">
            <a:spLocks noChangeArrowheads="1"/>
          </p:cNvSpPr>
          <p:nvPr/>
        </p:nvSpPr>
        <p:spPr bwMode="auto">
          <a:xfrm>
            <a:off x="2339975" y="5805488"/>
            <a:ext cx="86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12</a:t>
            </a:r>
          </a:p>
        </p:txBody>
      </p:sp>
      <p:sp>
        <p:nvSpPr>
          <p:cNvPr id="102465" name="Line 65"/>
          <p:cNvSpPr>
            <a:spLocks noChangeShapeType="1"/>
          </p:cNvSpPr>
          <p:nvPr/>
        </p:nvSpPr>
        <p:spPr bwMode="auto">
          <a:xfrm>
            <a:off x="3995738" y="479742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469" name="Picture 69" descr="девочка"/>
          <p:cNvPicPr>
            <a:picLocks noChangeAspect="1" noChangeArrowheads="1"/>
          </p:cNvPicPr>
          <p:nvPr/>
        </p:nvPicPr>
        <p:blipFill>
          <a:blip r:embed="rId5"/>
          <a:srcRect r="29378" b="44144"/>
          <a:stretch>
            <a:fillRect/>
          </a:stretch>
        </p:blipFill>
        <p:spPr bwMode="auto">
          <a:xfrm>
            <a:off x="1619250" y="1484313"/>
            <a:ext cx="1728788" cy="1377950"/>
          </a:xfrm>
          <a:prstGeom prst="rect">
            <a:avLst/>
          </a:prstGeom>
          <a:noFill/>
        </p:spPr>
      </p:pic>
      <p:sp>
        <p:nvSpPr>
          <p:cNvPr id="102471" name="Text Box 71"/>
          <p:cNvSpPr txBox="1">
            <a:spLocks noChangeArrowheads="1"/>
          </p:cNvSpPr>
          <p:nvPr/>
        </p:nvSpPr>
        <p:spPr bwMode="auto">
          <a:xfrm>
            <a:off x="7451725" y="4292600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FF99"/>
                </a:solidFill>
              </a:rPr>
              <a:t>19 р</a:t>
            </a: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8.33333E-7 -3.7037E-7 L -0.48837 0.230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11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1562 0.01042 L -0.61423 0.167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7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3.7037E-7 L -0.5592 0.34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17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88889E-6 -3.7037E-7 L -0.52778 0.272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7101 0.5356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4" grpId="0" animBg="1"/>
      <p:bldP spid="102444" grpId="1" animBg="1"/>
      <p:bldP spid="102445" grpId="0" animBg="1"/>
      <p:bldP spid="102446" grpId="0" animBg="1"/>
      <p:bldP spid="102447" grpId="0" animBg="1"/>
      <p:bldP spid="102447" grpId="1" animBg="1"/>
      <p:bldP spid="102448" grpId="0" animBg="1"/>
      <p:bldP spid="102448" grpId="1" animBg="1"/>
      <p:bldP spid="102449" grpId="0" animBg="1"/>
      <p:bldP spid="102449" grpId="1" animBg="1"/>
      <p:bldP spid="102450" grpId="0" animBg="1"/>
      <p:bldP spid="102450" grpId="1" animBg="1"/>
      <p:bldP spid="102451" grpId="1" animBg="1"/>
      <p:bldP spid="102452" grpId="0" animBg="1"/>
      <p:bldP spid="102453" grpId="0" animBg="1"/>
      <p:bldP spid="102454" grpId="0" animBg="1"/>
      <p:bldP spid="102455" grpId="0" animBg="1"/>
      <p:bldP spid="102457" grpId="0" animBg="1"/>
      <p:bldP spid="102458" grpId="0" animBg="1"/>
      <p:bldP spid="102459" grpId="0" animBg="1"/>
      <p:bldP spid="102463" grpId="0" animBg="1"/>
      <p:bldP spid="102464" grpId="0"/>
      <p:bldP spid="102465" grpId="0" animBg="1"/>
      <p:bldP spid="10247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50825" y="396875"/>
            <a:ext cx="8642350" cy="6048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0825" y="588963"/>
            <a:ext cx="8893175" cy="509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ru-RU" b="1" i="1" dirty="0">
                <a:solidFill>
                  <a:schemeClr val="bg1"/>
                </a:solidFill>
              </a:rPr>
              <a:t>Используемая литература:</a:t>
            </a: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Журнал Математика (приложение к 1 сентября) - №13 2007, № 15, 16 2008;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ru-RU" b="1" dirty="0">
                <a:solidFill>
                  <a:schemeClr val="bg1"/>
                </a:solidFill>
                <a:hlinkClick r:id="rId2"/>
              </a:rPr>
              <a:t>://www.webman.ru/animation/main.htm</a:t>
            </a:r>
            <a:r>
              <a:rPr lang="ru-RU" b="1" dirty="0">
                <a:solidFill>
                  <a:schemeClr val="bg1"/>
                </a:solidFill>
              </a:rPr>
              <a:t>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hlinkClick r:id="rId3"/>
              </a:rPr>
              <a:t>http://vechnostb.narod.ru/Animashki.html</a:t>
            </a:r>
            <a:r>
              <a:rPr lang="ru-RU" b="1" dirty="0">
                <a:solidFill>
                  <a:schemeClr val="bg1"/>
                </a:solidFill>
              </a:rPr>
              <a:t>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hlinkClick r:id="rId4"/>
              </a:rPr>
              <a:t>http://svetlanal.narod.ru/anim.html</a:t>
            </a:r>
            <a:r>
              <a:rPr lang="ru-RU" b="1" dirty="0">
                <a:solidFill>
                  <a:schemeClr val="bg1"/>
                </a:solidFill>
              </a:rPr>
              <a:t>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hlinkClick r:id="rId5"/>
              </a:rPr>
              <a:t>http://www.072.help-rus-student.ru/text/005.htm</a:t>
            </a:r>
            <a:r>
              <a:rPr lang="ru-RU" b="1" dirty="0">
                <a:solidFill>
                  <a:schemeClr val="bg1"/>
                </a:solidFill>
              </a:rPr>
              <a:t>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hlinkClick r:id="rId2"/>
              </a:rPr>
              <a:t>http://www.webman.ru/animation/main.htm</a:t>
            </a:r>
            <a:r>
              <a:rPr lang="ru-RU" b="1" dirty="0">
                <a:solidFill>
                  <a:schemeClr val="bg1"/>
                </a:solidFill>
              </a:rPr>
              <a:t>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hlinkClick r:id="rId3"/>
              </a:rPr>
              <a:t>http://vechnostb.narod.ru/Animashki.html</a:t>
            </a:r>
            <a:r>
              <a:rPr lang="ru-RU" b="1" dirty="0">
                <a:solidFill>
                  <a:schemeClr val="bg1"/>
                </a:solidFill>
              </a:rPr>
              <a:t>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hlinkClick r:id="rId4"/>
              </a:rPr>
              <a:t>http://svetlanal.narod.ru/anim.html</a:t>
            </a:r>
            <a:r>
              <a:rPr lang="ru-RU" b="1" dirty="0">
                <a:solidFill>
                  <a:schemeClr val="bg1"/>
                </a:solidFill>
              </a:rPr>
              <a:t>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hlinkClick r:id="rId6"/>
              </a:rPr>
              <a:t>http://itn.ru/communities.aspx?cat_no=71060&amp;lib_no=71251&amp;tmpl=lib</a:t>
            </a:r>
            <a:r>
              <a:rPr lang="ru-RU" b="1" dirty="0">
                <a:solidFill>
                  <a:schemeClr val="bg1"/>
                </a:solidFill>
              </a:rPr>
              <a:t> 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hlinkClick r:id="rId5"/>
              </a:rPr>
              <a:t>http://www.072.help-rus-student.ru/text/005.htm</a:t>
            </a:r>
            <a:r>
              <a:rPr lang="ru-RU" b="1" dirty="0">
                <a:solidFill>
                  <a:schemeClr val="bg1"/>
                </a:solidFill>
              </a:rPr>
              <a:t>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  <a:hlinkClick r:id="rId7"/>
              </a:rPr>
              <a:t>http://touching.ru/article/tekst_library/Pifagor_stih </a:t>
            </a:r>
            <a:r>
              <a:rPr lang="ru-RU" b="1" dirty="0" err="1">
                <a:solidFill>
                  <a:schemeClr val="bg1"/>
                </a:solidFill>
                <a:hlinkClick r:id="rId7"/>
              </a:rPr>
              <a:t>i</a:t>
            </a:r>
            <a:r>
              <a:rPr lang="ru-RU" b="1" dirty="0">
                <a:solidFill>
                  <a:schemeClr val="bg1"/>
                </a:solidFill>
              </a:rPr>
              <a:t> ;</a:t>
            </a:r>
          </a:p>
          <a:p>
            <a:pPr marL="342900" indent="-342900">
              <a:lnSpc>
                <a:spcPct val="130000"/>
              </a:lnSpc>
              <a:buFontTx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Энциклопедия «Математика». – М.: Просвещение, 2007.</a:t>
            </a:r>
          </a:p>
        </p:txBody>
      </p:sp>
      <p:pic>
        <p:nvPicPr>
          <p:cNvPr id="104453" name="Picture 5" descr="ручка и тетрадь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2636838"/>
            <a:ext cx="1533525" cy="1409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5000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 descr="Пробка"/>
          <p:cNvSpPr>
            <a:spLocks noChangeArrowheads="1"/>
          </p:cNvSpPr>
          <p:nvPr/>
        </p:nvSpPr>
        <p:spPr bwMode="auto">
          <a:xfrm>
            <a:off x="1039813" y="184150"/>
            <a:ext cx="7380287" cy="611981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1476375" y="620713"/>
            <a:ext cx="6480175" cy="52562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4760" name="Picture 8" descr="TN0008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401888" cy="2971800"/>
          </a:xfrm>
          <a:prstGeom prst="rect">
            <a:avLst/>
          </a:prstGeom>
          <a:noFill/>
        </p:spPr>
      </p:pic>
      <p:pic>
        <p:nvPicPr>
          <p:cNvPr id="74761" name="Picture 9" descr="Рисунок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484313"/>
            <a:ext cx="4608512" cy="3455987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74758" name="Picture 6" descr="ch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0350"/>
            <a:ext cx="7848600" cy="3962400"/>
          </a:xfrm>
          <a:prstGeom prst="rect">
            <a:avLst/>
          </a:prstGeom>
          <a:noFill/>
        </p:spPr>
      </p:pic>
      <p:pic>
        <p:nvPicPr>
          <p:cNvPr id="74759" name="Picture 7" descr="TN07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76800"/>
            <a:ext cx="1808163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5000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2" descr="Пробка"/>
          <p:cNvSpPr>
            <a:spLocks noChangeArrowheads="1"/>
          </p:cNvSpPr>
          <p:nvPr/>
        </p:nvSpPr>
        <p:spPr bwMode="auto">
          <a:xfrm>
            <a:off x="1039813" y="184150"/>
            <a:ext cx="7380287" cy="611981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1476375" y="620713"/>
            <a:ext cx="6480175" cy="52562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736" name="Picture 8" descr="TN0008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401888" cy="2971800"/>
          </a:xfrm>
          <a:prstGeom prst="rect">
            <a:avLst/>
          </a:prstGeom>
          <a:noFill/>
        </p:spPr>
      </p:pic>
      <p:pic>
        <p:nvPicPr>
          <p:cNvPr id="73737" name="Picture 9" descr="Рисунок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484313"/>
            <a:ext cx="4654550" cy="3490912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73734" name="Picture 6" descr="ch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295400" y="620713"/>
            <a:ext cx="7848600" cy="3962400"/>
          </a:xfrm>
          <a:prstGeom prst="rect">
            <a:avLst/>
          </a:prstGeom>
          <a:noFill/>
        </p:spPr>
      </p:pic>
      <p:pic>
        <p:nvPicPr>
          <p:cNvPr id="73735" name="Picture 7" descr="TN076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876800"/>
            <a:ext cx="1808163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361950" y="333375"/>
            <a:ext cx="8424863" cy="6191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23" name="Picture 19" descr="Рисунок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509588"/>
            <a:ext cx="7777162" cy="5832475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7122" name="19 FANFARE 19 (NESCAFE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5650" y="5949950"/>
            <a:ext cx="304800" cy="304800"/>
          </a:xfrm>
          <a:prstGeom prst="rect">
            <a:avLst/>
          </a:prstGeom>
          <a:noFill/>
        </p:spPr>
      </p:pic>
      <p:pic>
        <p:nvPicPr>
          <p:cNvPr id="47125" name="Picture 21" descr="TN0008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63938" y="2420938"/>
            <a:ext cx="2517775" cy="3116262"/>
          </a:xfrm>
          <a:prstGeom prst="rect">
            <a:avLst/>
          </a:prstGeom>
          <a:noFill/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335088" y="908050"/>
            <a:ext cx="6480175" cy="2232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Первый</a:t>
            </a:r>
          </a:p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заплыв ...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47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22"/>
                </p:tgtEl>
              </p:cMediaNode>
            </p:audio>
          </p:childTnLst>
        </p:cTn>
      </p:par>
    </p:tnLst>
    <p:bldLst>
      <p:bldP spid="471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1816</TotalTime>
  <Words>1534</Words>
  <Application>Microsoft Office PowerPoint</Application>
  <PresentationFormat>Экран (4:3)</PresentationFormat>
  <Paragraphs>395</Paragraphs>
  <Slides>69</Slides>
  <Notes>0</Notes>
  <HiddenSlides>0</HiddenSlides>
  <MMClips>37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Море и его обитатели.</dc:title>
  <dc:creator>andrei</dc:creator>
  <cp:lastModifiedBy>Давыдова </cp:lastModifiedBy>
  <cp:revision>66</cp:revision>
  <dcterms:created xsi:type="dcterms:W3CDTF">2008-02-24T03:47:51Z</dcterms:created>
  <dcterms:modified xsi:type="dcterms:W3CDTF">2009-11-16T10:54:23Z</dcterms:modified>
</cp:coreProperties>
</file>