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82" r:id="rId4"/>
    <p:sldId id="286" r:id="rId5"/>
    <p:sldId id="283" r:id="rId6"/>
    <p:sldId id="293" r:id="rId7"/>
    <p:sldId id="292" r:id="rId8"/>
    <p:sldId id="289" r:id="rId9"/>
    <p:sldId id="294" r:id="rId10"/>
    <p:sldId id="285" r:id="rId11"/>
    <p:sldId id="295" r:id="rId12"/>
    <p:sldId id="265" r:id="rId13"/>
    <p:sldId id="288" r:id="rId14"/>
    <p:sldId id="2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1EE71-2282-4FC5-AE99-D4E971ECA1C5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3A37D-CD3F-4A9D-9A28-5C4C1D84E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3A37D-CD3F-4A9D-9A28-5C4C1D84E28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3717032"/>
            <a:ext cx="4968552" cy="233412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00F1-3370-4E18-8C14-8EE14E31FA46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1895476"/>
          </a:xfrm>
          <a:prstGeom prst="rect">
            <a:avLst/>
          </a:prstGeom>
          <a:noFill/>
        </p:spPr>
      </p:pic>
      <p:pic>
        <p:nvPicPr>
          <p:cNvPr id="12292" name="Picture 4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1895476"/>
          </a:xfrm>
          <a:prstGeom prst="rect">
            <a:avLst/>
          </a:prstGeom>
          <a:noFill/>
        </p:spPr>
      </p:pic>
      <p:pic>
        <p:nvPicPr>
          <p:cNvPr id="12294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4"/>
            <a:ext cx="4762500" cy="2028826"/>
          </a:xfrm>
          <a:prstGeom prst="rect">
            <a:avLst/>
          </a:prstGeom>
          <a:noFill/>
        </p:spPr>
      </p:pic>
      <p:pic>
        <p:nvPicPr>
          <p:cNvPr id="12300" name="Picture 12" descr="http://kid-info.ru/wp-content/uploads/2012/10/kak-nauchit-rebenka-risovat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2962588" cy="2203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2" name="Picture 14" descr="http://shkolazhizni.ru/img/content/i111/111865_or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428736"/>
            <a:ext cx="3011048" cy="2141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вал 16"/>
          <p:cNvSpPr/>
          <p:nvPr userDrawn="1"/>
        </p:nvSpPr>
        <p:spPr>
          <a:xfrm>
            <a:off x="285720" y="3714752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04" name="Picture 16" descr="http://skarvit.ru/wp-content/uploads/2013/06/originnal_18322caffafb8d77c388c2a96f389d3b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14752"/>
            <a:ext cx="3170066" cy="2107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829174"/>
            <a:ext cx="4762500" cy="2028826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 userDrawn="1"/>
        </p:nvSpPr>
        <p:spPr>
          <a:xfrm>
            <a:off x="331912" y="1438260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5572132" y="1357298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8" name="Picture 10" descr="http://www.r46.ru/images/festival_logo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643050"/>
            <a:ext cx="2489696" cy="254850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00F1-3370-4E18-8C14-8EE14E31FA46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1895476"/>
          </a:xfrm>
          <a:prstGeom prst="rect">
            <a:avLst/>
          </a:prstGeom>
          <a:noFill/>
        </p:spPr>
      </p:pic>
      <p:pic>
        <p:nvPicPr>
          <p:cNvPr id="5124" name="Picture 4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762500" cy="1895476"/>
          </a:xfrm>
          <a:prstGeom prst="rect">
            <a:avLst/>
          </a:prstGeom>
          <a:noFill/>
        </p:spPr>
      </p:pic>
      <p:pic>
        <p:nvPicPr>
          <p:cNvPr id="5126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4"/>
            <a:ext cx="4762500" cy="2028826"/>
          </a:xfrm>
          <a:prstGeom prst="rect">
            <a:avLst/>
          </a:prstGeom>
          <a:noFill/>
        </p:spPr>
      </p:pic>
      <p:pic>
        <p:nvPicPr>
          <p:cNvPr id="5128" name="Picture 8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829174"/>
            <a:ext cx="4762500" cy="2028826"/>
          </a:xfrm>
          <a:prstGeom prst="rect">
            <a:avLst/>
          </a:prstGeom>
          <a:noFill/>
        </p:spPr>
      </p:pic>
      <p:pic>
        <p:nvPicPr>
          <p:cNvPr id="5130" name="Picture 10" descr="политра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93096"/>
            <a:ext cx="2016224" cy="20365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E30D-6B47-4582-B62D-C3B9E147DD6B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25B88-5972-442A-AA52-B407CCE8B8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400F1-3370-4E18-8C14-8EE14E31FA46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929066"/>
            <a:ext cx="478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124744"/>
            <a:ext cx="1576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</a:rPr>
              <a:t>Семинар</a:t>
            </a:r>
            <a:endParaRPr lang="ru-RU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3645024"/>
            <a:ext cx="460851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«Применение технологии смыслового  чтения на уроках ИЗО, технологии, музыки, физической культуры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b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Мокеева И.А. </a:t>
            </a:r>
            <a:b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начальных классов</a:t>
            </a:r>
            <a:b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МАОУ СОШ № 1, г. Когалым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/>
          </p:cNvSpPr>
          <p:nvPr/>
        </p:nvSpPr>
        <p:spPr bwMode="auto">
          <a:xfrm>
            <a:off x="750888" y="233363"/>
            <a:ext cx="77644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Синквейн</a:t>
            </a:r>
            <a:endParaRPr lang="ru-RU" sz="4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06413" y="1593850"/>
            <a:ext cx="7920037" cy="3608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ltGray">
          <a:xfrm>
            <a:off x="4891088" y="4324350"/>
            <a:ext cx="1800225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993775" y="3532188"/>
            <a:ext cx="2273300" cy="536575"/>
            <a:chOff x="3964" y="2071"/>
            <a:chExt cx="1484" cy="330"/>
          </a:xfrm>
        </p:grpSpPr>
        <p:sp>
          <p:nvSpPr>
            <p:cNvPr id="45065" name="AutoShape 10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066" name="AutoShape 11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37906" name="Rectangle 18"/>
          <p:cNvSpPr>
            <a:spLocks noChangeArrowheads="1"/>
          </p:cNvSpPr>
          <p:nvPr/>
        </p:nvSpPr>
        <p:spPr bwMode="ltGray">
          <a:xfrm>
            <a:off x="376238" y="4324350"/>
            <a:ext cx="2107530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5075" name="Text Box 21"/>
          <p:cNvSpPr txBox="1">
            <a:spLocks noChangeArrowheads="1"/>
          </p:cNvSpPr>
          <p:nvPr/>
        </p:nvSpPr>
        <p:spPr bwMode="black">
          <a:xfrm>
            <a:off x="1065213" y="3605213"/>
            <a:ext cx="2200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СОЗДАТЬ</a:t>
            </a:r>
            <a:endParaRPr lang="en-US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black">
          <a:xfrm>
            <a:off x="395536" y="4365104"/>
            <a:ext cx="1996380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АППЛИКАЦИЯ 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ltGray">
          <a:xfrm>
            <a:off x="2638425" y="4324350"/>
            <a:ext cx="1871663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black">
          <a:xfrm>
            <a:off x="2638425" y="4397375"/>
            <a:ext cx="172720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УКРАШАЕТ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black">
          <a:xfrm>
            <a:off x="5035550" y="4397375"/>
            <a:ext cx="1439863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ЛЮБОЕ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887538" y="2535238"/>
            <a:ext cx="2681287" cy="536575"/>
            <a:chOff x="3964" y="2071"/>
            <a:chExt cx="1484" cy="330"/>
          </a:xfrm>
        </p:grpSpPr>
        <p:sp>
          <p:nvSpPr>
            <p:cNvPr id="45081" name="AutoShape 3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082" name="AutoShape 33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45083" name="Text Box 34"/>
          <p:cNvSpPr txBox="1">
            <a:spLocks noChangeArrowheads="1"/>
          </p:cNvSpPr>
          <p:nvPr/>
        </p:nvSpPr>
        <p:spPr bwMode="gray">
          <a:xfrm>
            <a:off x="2058988" y="2597150"/>
            <a:ext cx="2274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ВЫПУКЛАЯ</a:t>
            </a:r>
            <a:endParaRPr lang="en-US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ltGray">
          <a:xfrm>
            <a:off x="7072313" y="4311650"/>
            <a:ext cx="1800225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black">
          <a:xfrm>
            <a:off x="7216775" y="4397375"/>
            <a:ext cx="1439863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ИЗДЕЛИЕ</a:t>
            </a:r>
            <a:endParaRPr lang="ru-RU" dirty="0">
              <a:latin typeface="Arial" charset="0"/>
              <a:cs typeface="Arial" charset="0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557588" y="3513138"/>
            <a:ext cx="2273300" cy="536575"/>
            <a:chOff x="3964" y="2071"/>
            <a:chExt cx="1484" cy="330"/>
          </a:xfrm>
        </p:grpSpPr>
        <p:sp>
          <p:nvSpPr>
            <p:cNvPr id="45100" name="AutoShape 10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101" name="AutoShape 11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45092" name="Text Box 24"/>
          <p:cNvSpPr txBox="1">
            <a:spLocks noChangeArrowheads="1"/>
          </p:cNvSpPr>
          <p:nvPr/>
        </p:nvSpPr>
        <p:spPr bwMode="black">
          <a:xfrm>
            <a:off x="3687763" y="3592513"/>
            <a:ext cx="198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ВЫРЕЗАТЬ</a:t>
            </a:r>
            <a:endParaRPr lang="en-US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6135688" y="3505200"/>
            <a:ext cx="2273300" cy="536575"/>
            <a:chOff x="3964" y="2071"/>
            <a:chExt cx="1484" cy="330"/>
          </a:xfrm>
        </p:grpSpPr>
        <p:sp>
          <p:nvSpPr>
            <p:cNvPr id="45103" name="AutoShape 10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104" name="AutoShape 11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45074" name="Text Box 20"/>
          <p:cNvSpPr txBox="1">
            <a:spLocks noChangeArrowheads="1"/>
          </p:cNvSpPr>
          <p:nvPr/>
        </p:nvSpPr>
        <p:spPr bwMode="black">
          <a:xfrm>
            <a:off x="6286500" y="3605213"/>
            <a:ext cx="195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ПРИКЛЕИТЬ</a:t>
            </a:r>
            <a:endParaRPr lang="en-US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884738" y="2528888"/>
            <a:ext cx="2681287" cy="536575"/>
            <a:chOff x="3964" y="2071"/>
            <a:chExt cx="1484" cy="330"/>
          </a:xfrm>
        </p:grpSpPr>
        <p:sp>
          <p:nvSpPr>
            <p:cNvPr id="45106" name="AutoShape 3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107" name="AutoShape 33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45091" name="Text Box 34"/>
          <p:cNvSpPr txBox="1">
            <a:spLocks noChangeArrowheads="1"/>
          </p:cNvSpPr>
          <p:nvPr/>
        </p:nvSpPr>
        <p:spPr bwMode="gray">
          <a:xfrm>
            <a:off x="5124450" y="2597150"/>
            <a:ext cx="221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ПЛОСКАЯ</a:t>
            </a:r>
            <a:endParaRPr lang="ru-RU" dirty="0">
              <a:latin typeface="Arial" charset="0"/>
              <a:cs typeface="Arial" charset="0"/>
            </a:endParaRPr>
          </a:p>
        </p:txBody>
      </p: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3560763" y="5205413"/>
            <a:ext cx="2273300" cy="536575"/>
            <a:chOff x="2243" y="3279"/>
            <a:chExt cx="1432" cy="338"/>
          </a:xfrm>
        </p:grpSpPr>
        <p:sp>
          <p:nvSpPr>
            <p:cNvPr id="45112" name="AutoShape 32"/>
            <p:cNvSpPr>
              <a:spLocks noChangeArrowheads="1"/>
            </p:cNvSpPr>
            <p:nvPr/>
          </p:nvSpPr>
          <p:spPr bwMode="gray">
            <a:xfrm>
              <a:off x="2243" y="3279"/>
              <a:ext cx="1432" cy="3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" name="Text Box 29"/>
            <p:cNvSpPr txBox="1">
              <a:spLocks noChangeArrowheads="1"/>
            </p:cNvSpPr>
            <p:nvPr/>
          </p:nvSpPr>
          <p:spPr bwMode="black">
            <a:xfrm>
              <a:off x="2515" y="3325"/>
              <a:ext cx="907" cy="23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182326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ru-RU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3567113" y="1655763"/>
            <a:ext cx="2273300" cy="536575"/>
            <a:chOff x="4041" y="3372"/>
            <a:chExt cx="1432" cy="338"/>
          </a:xfrm>
        </p:grpSpPr>
        <p:sp>
          <p:nvSpPr>
            <p:cNvPr id="45121" name="AutoShape 32"/>
            <p:cNvSpPr>
              <a:spLocks noChangeArrowheads="1"/>
            </p:cNvSpPr>
            <p:nvPr/>
          </p:nvSpPr>
          <p:spPr bwMode="gray">
            <a:xfrm>
              <a:off x="4041" y="3372"/>
              <a:ext cx="1432" cy="3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122" name="AutoShape 33"/>
            <p:cNvSpPr>
              <a:spLocks noChangeArrowheads="1"/>
            </p:cNvSpPr>
            <p:nvPr/>
          </p:nvSpPr>
          <p:spPr bwMode="gray">
            <a:xfrm>
              <a:off x="4071" y="3392"/>
              <a:ext cx="1382" cy="138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62000"/>
                  </a:srgbClr>
                </a:gs>
                <a:gs pos="100000">
                  <a:srgbClr val="FF0000">
                    <a:alpha val="53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5" name="Text Box 29"/>
          <p:cNvSpPr txBox="1">
            <a:spLocks noChangeArrowheads="1"/>
          </p:cNvSpPr>
          <p:nvPr/>
        </p:nvSpPr>
        <p:spPr bwMode="black">
          <a:xfrm>
            <a:off x="3714750" y="1728788"/>
            <a:ext cx="199707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АППЛИКАЦИЯ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black">
          <a:xfrm>
            <a:off x="3707904" y="5301208"/>
            <a:ext cx="199707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ТЕХНИКА</a:t>
            </a: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/>
          </p:cNvSpPr>
          <p:nvPr/>
        </p:nvSpPr>
        <p:spPr bwMode="auto">
          <a:xfrm>
            <a:off x="750888" y="233363"/>
            <a:ext cx="77644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Синквейн</a:t>
            </a:r>
            <a:endParaRPr lang="ru-RU" sz="4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06413" y="1593850"/>
            <a:ext cx="7920037" cy="3608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ltGray">
          <a:xfrm>
            <a:off x="4891088" y="4324350"/>
            <a:ext cx="1800225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93775" y="3532187"/>
            <a:ext cx="2273300" cy="832504"/>
            <a:chOff x="3964" y="2071"/>
            <a:chExt cx="1484" cy="512"/>
          </a:xfrm>
        </p:grpSpPr>
        <p:sp>
          <p:nvSpPr>
            <p:cNvPr id="45065" name="AutoShape 10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066" name="AutoShape 11"/>
            <p:cNvSpPr>
              <a:spLocks noChangeArrowheads="1"/>
            </p:cNvSpPr>
            <p:nvPr/>
          </p:nvSpPr>
          <p:spPr bwMode="ltGray">
            <a:xfrm>
              <a:off x="3997" y="2406"/>
              <a:ext cx="1432" cy="177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 dirty="0" smtClean="0">
                  <a:latin typeface="Arial" charset="0"/>
                  <a:cs typeface="Arial" charset="0"/>
                </a:rPr>
                <a:t>Что делать?</a:t>
              </a:r>
              <a:endParaRPr lang="ru-RU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37906" name="Rectangle 18"/>
          <p:cNvSpPr>
            <a:spLocks noChangeArrowheads="1"/>
          </p:cNvSpPr>
          <p:nvPr/>
        </p:nvSpPr>
        <p:spPr bwMode="ltGray">
          <a:xfrm>
            <a:off x="376238" y="4324350"/>
            <a:ext cx="2107530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ltGray">
          <a:xfrm>
            <a:off x="2638425" y="4324350"/>
            <a:ext cx="1871663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887538" y="2535238"/>
            <a:ext cx="2681287" cy="751205"/>
            <a:chOff x="3964" y="2071"/>
            <a:chExt cx="1484" cy="462"/>
          </a:xfrm>
        </p:grpSpPr>
        <p:sp>
          <p:nvSpPr>
            <p:cNvPr id="45081" name="AutoShape 3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082" name="AutoShape 33"/>
            <p:cNvSpPr>
              <a:spLocks noChangeArrowheads="1"/>
            </p:cNvSpPr>
            <p:nvPr/>
          </p:nvSpPr>
          <p:spPr bwMode="gray">
            <a:xfrm>
              <a:off x="4015" y="2399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 dirty="0" smtClean="0">
                  <a:latin typeface="Arial" charset="0"/>
                  <a:cs typeface="Arial" charset="0"/>
                </a:rPr>
                <a:t>Какое?</a:t>
              </a:r>
              <a:endParaRPr lang="ru-RU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Rectangle 8"/>
          <p:cNvSpPr>
            <a:spLocks noChangeArrowheads="1"/>
          </p:cNvSpPr>
          <p:nvPr/>
        </p:nvSpPr>
        <p:spPr bwMode="ltGray">
          <a:xfrm>
            <a:off x="7072313" y="4311650"/>
            <a:ext cx="1800225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563715" y="3501755"/>
            <a:ext cx="2273300" cy="791341"/>
            <a:chOff x="3968" y="2064"/>
            <a:chExt cx="1484" cy="444"/>
          </a:xfrm>
        </p:grpSpPr>
        <p:sp>
          <p:nvSpPr>
            <p:cNvPr id="45100" name="AutoShape 10"/>
            <p:cNvSpPr>
              <a:spLocks noChangeArrowheads="1"/>
            </p:cNvSpPr>
            <p:nvPr/>
          </p:nvSpPr>
          <p:spPr bwMode="ltGray">
            <a:xfrm>
              <a:off x="3968" y="2064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101" name="AutoShape 11"/>
            <p:cNvSpPr>
              <a:spLocks noChangeArrowheads="1"/>
            </p:cNvSpPr>
            <p:nvPr/>
          </p:nvSpPr>
          <p:spPr bwMode="ltGray">
            <a:xfrm>
              <a:off x="4015" y="2374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 dirty="0" smtClean="0">
                  <a:latin typeface="Arial" charset="0"/>
                  <a:cs typeface="Arial" charset="0"/>
                </a:rPr>
                <a:t>Что делать?</a:t>
              </a:r>
              <a:endParaRPr lang="ru-RU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6156176" y="3501008"/>
            <a:ext cx="2273300" cy="863398"/>
            <a:chOff x="3964" y="2071"/>
            <a:chExt cx="1484" cy="531"/>
          </a:xfrm>
        </p:grpSpPr>
        <p:sp>
          <p:nvSpPr>
            <p:cNvPr id="45103" name="AutoShape 10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104" name="AutoShape 11"/>
            <p:cNvSpPr>
              <a:spLocks noChangeArrowheads="1"/>
            </p:cNvSpPr>
            <p:nvPr/>
          </p:nvSpPr>
          <p:spPr bwMode="ltGray">
            <a:xfrm>
              <a:off x="4011" y="2381"/>
              <a:ext cx="1432" cy="221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 dirty="0" smtClean="0">
                  <a:latin typeface="Arial" charset="0"/>
                  <a:cs typeface="Arial" charset="0"/>
                </a:rPr>
                <a:t>Что делать?</a:t>
              </a:r>
              <a:endParaRPr lang="ru-RU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884738" y="2528888"/>
            <a:ext cx="2681287" cy="757709"/>
            <a:chOff x="3964" y="2071"/>
            <a:chExt cx="1484" cy="466"/>
          </a:xfrm>
        </p:grpSpPr>
        <p:sp>
          <p:nvSpPr>
            <p:cNvPr id="45106" name="AutoShape 3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107" name="AutoShape 33"/>
            <p:cNvSpPr>
              <a:spLocks noChangeArrowheads="1"/>
            </p:cNvSpPr>
            <p:nvPr/>
          </p:nvSpPr>
          <p:spPr bwMode="gray">
            <a:xfrm>
              <a:off x="3990" y="2403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 dirty="0" smtClean="0">
                  <a:latin typeface="Arial" charset="0"/>
                  <a:cs typeface="Arial" charset="0"/>
                </a:rPr>
                <a:t>Какое?</a:t>
              </a:r>
              <a:endParaRPr lang="ru-RU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3560763" y="5205413"/>
            <a:ext cx="2273300" cy="536575"/>
            <a:chOff x="2243" y="3279"/>
            <a:chExt cx="1432" cy="338"/>
          </a:xfrm>
        </p:grpSpPr>
        <p:sp>
          <p:nvSpPr>
            <p:cNvPr id="45112" name="AutoShape 32"/>
            <p:cNvSpPr>
              <a:spLocks noChangeArrowheads="1"/>
            </p:cNvSpPr>
            <p:nvPr/>
          </p:nvSpPr>
          <p:spPr bwMode="gray">
            <a:xfrm>
              <a:off x="2243" y="3279"/>
              <a:ext cx="1432" cy="3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" name="Text Box 29"/>
            <p:cNvSpPr txBox="1">
              <a:spLocks noChangeArrowheads="1"/>
            </p:cNvSpPr>
            <p:nvPr/>
          </p:nvSpPr>
          <p:spPr bwMode="black">
            <a:xfrm>
              <a:off x="2515" y="3325"/>
              <a:ext cx="907" cy="23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182326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ru-RU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2843808" y="980729"/>
            <a:ext cx="3672408" cy="1211610"/>
            <a:chOff x="4041" y="3372"/>
            <a:chExt cx="1432" cy="338"/>
          </a:xfrm>
        </p:grpSpPr>
        <p:sp>
          <p:nvSpPr>
            <p:cNvPr id="45121" name="AutoShape 32"/>
            <p:cNvSpPr>
              <a:spLocks noChangeArrowheads="1"/>
            </p:cNvSpPr>
            <p:nvPr/>
          </p:nvSpPr>
          <p:spPr bwMode="gray">
            <a:xfrm>
              <a:off x="4041" y="3372"/>
              <a:ext cx="1432" cy="3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122" name="AutoShape 33"/>
            <p:cNvSpPr>
              <a:spLocks noChangeArrowheads="1"/>
            </p:cNvSpPr>
            <p:nvPr/>
          </p:nvSpPr>
          <p:spPr bwMode="gray">
            <a:xfrm>
              <a:off x="4071" y="3392"/>
              <a:ext cx="1382" cy="138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62000"/>
                  </a:srgbClr>
                </a:gs>
                <a:gs pos="100000">
                  <a:srgbClr val="FF0000">
                    <a:alpha val="53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5" name="Text Box 29"/>
          <p:cNvSpPr txBox="1">
            <a:spLocks noChangeArrowheads="1"/>
          </p:cNvSpPr>
          <p:nvPr/>
        </p:nvSpPr>
        <p:spPr bwMode="black">
          <a:xfrm>
            <a:off x="3203848" y="1196752"/>
            <a:ext cx="3024336" cy="95410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Смысловое чтение</a:t>
            </a:r>
            <a:endParaRPr lang="ru-RU" sz="2800" dirty="0">
              <a:latin typeface="Arial" charset="0"/>
              <a:cs typeface="Arial" charset="0"/>
            </a:endParaRPr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gray">
          <a:xfrm>
            <a:off x="467544" y="4941168"/>
            <a:ext cx="8352928" cy="217882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dirty="0" smtClean="0">
                <a:latin typeface="Arial" charset="0"/>
                <a:cs typeface="Arial" charset="0"/>
              </a:rPr>
              <a:t>Предложение (отношение к теме)</a:t>
            </a:r>
            <a:endParaRPr lang="ru-RU" b="1" dirty="0">
              <a:latin typeface="Arial" charset="0"/>
              <a:cs typeface="Arial" charset="0"/>
            </a:endParaRPr>
          </a:p>
        </p:txBody>
      </p:sp>
      <p:sp>
        <p:nvSpPr>
          <p:cNvPr id="35" name="AutoShape 33"/>
          <p:cNvSpPr>
            <a:spLocks noChangeArrowheads="1"/>
          </p:cNvSpPr>
          <p:nvPr/>
        </p:nvSpPr>
        <p:spPr bwMode="gray">
          <a:xfrm>
            <a:off x="3563888" y="5733256"/>
            <a:ext cx="2304257" cy="494681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62000"/>
                </a:srgbClr>
              </a:gs>
              <a:gs pos="100000">
                <a:srgbClr val="FF0000">
                  <a:alpha val="53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dirty="0" smtClean="0">
                <a:latin typeface="Arial" charset="0"/>
                <a:cs typeface="Arial" charset="0"/>
              </a:rPr>
              <a:t>Слово-резюме</a:t>
            </a:r>
            <a:endParaRPr lang="ru-RU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1535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0335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Очевидно, что вышеуказанные приёмы работы могут быть использованы для развития смыслового чтения на уроках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ИЗО и технологии, музыки и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физической культуры</a:t>
            </a:r>
          </a:p>
          <a:p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смысловое чтение методы и прие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918252"/>
            <a:ext cx="3106093" cy="223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11560" y="260649"/>
            <a:ext cx="853244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Учитывая стратегии современных подходов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 смысловому чтению,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можно порекомендовать  учителям следующее: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выбирать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наиболее рациональные  виды чтения для усвоения  учащимися нового материала;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формировать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у учащихся интерес  к чтению путем внедрения  нестандартных форм и методов работы с текстом;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пределять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характер деятельности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различных групп 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учащихся  при работе с учебником;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предвидеть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    возможные     затруднения    учащихся в тех или иных видах учебной деятельности;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повышать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уровень самостоятельности учащихся в чтении по мере их  продвижения вперед;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организовывать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    различные  виды деятельности учащихся с целью развития у них творческого мыщления;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обучать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     самоконтролю   и  самоорганизации    в различных  видах деятельности.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79208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Находите! Изучайте!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Применяйте приёмы смыслового чтения!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Творческих Вам успехов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Вашей нелёгкой работе!</a:t>
            </a:r>
          </a:p>
          <a:p>
            <a:pPr algn="ctr"/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СМЫСЛОВОЕ ЧТЕНИЕ –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фундамент всех  обозначенных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стандарте компетенций</a:t>
            </a:r>
          </a:p>
        </p:txBody>
      </p:sp>
      <p:pic>
        <p:nvPicPr>
          <p:cNvPr id="26626" name="Picture 2" descr="http://fs1.ppt4web.ru/images/12376/91588/640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79513" y="1593850"/>
            <a:ext cx="8784976" cy="47874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Rectangle 6"/>
          <p:cNvSpPr>
            <a:spLocks/>
          </p:cNvSpPr>
          <p:nvPr/>
        </p:nvSpPr>
        <p:spPr bwMode="auto">
          <a:xfrm>
            <a:off x="755576" y="260648"/>
            <a:ext cx="776446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</a:rPr>
              <a:t>Приём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</a:rPr>
              <a:t>«Верные и неверные  утверждения»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2000" dirty="0" smtClean="0">
                <a:latin typeface="Arial" pitchFamily="34" charset="0"/>
              </a:rPr>
              <a:t>(изобразительное искусство)</a:t>
            </a:r>
            <a:r>
              <a:rPr lang="ru-RU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«Искусство в твоём доме»</a:t>
            </a:r>
            <a:endParaRPr 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1991" name="AutoShape 4"/>
          <p:cNvSpPr>
            <a:spLocks noChangeArrowheads="1"/>
          </p:cNvSpPr>
          <p:nvPr/>
        </p:nvSpPr>
        <p:spPr bwMode="invGray">
          <a:xfrm>
            <a:off x="417513" y="3675063"/>
            <a:ext cx="1658937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2" name="AutoShape 5"/>
          <p:cNvSpPr>
            <a:spLocks noChangeArrowheads="1"/>
          </p:cNvSpPr>
          <p:nvPr/>
        </p:nvSpPr>
        <p:spPr bwMode="gray">
          <a:xfrm>
            <a:off x="2962275" y="2019300"/>
            <a:ext cx="3379788" cy="11334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Богородскую игрушку режут </a:t>
            </a:r>
          </a:p>
          <a:p>
            <a:pPr algn="ctr"/>
            <a:r>
              <a:rPr lang="ru-RU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берёзового полена.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3" name="AutoShape 8"/>
          <p:cNvSpPr>
            <a:spLocks noChangeArrowheads="1"/>
          </p:cNvSpPr>
          <p:nvPr/>
        </p:nvSpPr>
        <p:spPr bwMode="gray">
          <a:xfrm rot="5400000">
            <a:off x="2170906" y="2350294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4" name="AutoShape 9"/>
          <p:cNvSpPr>
            <a:spLocks noChangeArrowheads="1"/>
          </p:cNvSpPr>
          <p:nvPr/>
        </p:nvSpPr>
        <p:spPr bwMode="gray">
          <a:xfrm rot="-5400000">
            <a:off x="6241256" y="2362994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5" name="Rectangle 10"/>
          <p:cNvSpPr>
            <a:spLocks noChangeArrowheads="1"/>
          </p:cNvSpPr>
          <p:nvPr/>
        </p:nvSpPr>
        <p:spPr bwMode="black">
          <a:xfrm>
            <a:off x="3779912" y="1556792"/>
            <a:ext cx="1852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Утверждение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6" name="AutoShape 13"/>
          <p:cNvSpPr>
            <a:spLocks noChangeArrowheads="1"/>
          </p:cNvSpPr>
          <p:nvPr/>
        </p:nvSpPr>
        <p:spPr bwMode="invGray">
          <a:xfrm>
            <a:off x="490538" y="2162175"/>
            <a:ext cx="1658937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7" name="AutoShape 14"/>
          <p:cNvSpPr>
            <a:spLocks noChangeArrowheads="1"/>
          </p:cNvSpPr>
          <p:nvPr/>
        </p:nvSpPr>
        <p:spPr bwMode="invGray">
          <a:xfrm>
            <a:off x="7042150" y="3603625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8" name="AutoShape 15"/>
          <p:cNvSpPr>
            <a:spLocks noChangeArrowheads="1"/>
          </p:cNvSpPr>
          <p:nvPr/>
        </p:nvSpPr>
        <p:spPr bwMode="invGray">
          <a:xfrm>
            <a:off x="7042150" y="2162175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white">
          <a:xfrm>
            <a:off x="7186613" y="2306638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НЕВЕРНО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000" name="Text Box 18"/>
          <p:cNvSpPr txBox="1">
            <a:spLocks noChangeArrowheads="1"/>
          </p:cNvSpPr>
          <p:nvPr/>
        </p:nvSpPr>
        <p:spPr bwMode="white">
          <a:xfrm>
            <a:off x="633413" y="2378075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ВЕРНО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001" name="AutoShape 5"/>
          <p:cNvSpPr>
            <a:spLocks noChangeArrowheads="1"/>
          </p:cNvSpPr>
          <p:nvPr/>
        </p:nvSpPr>
        <p:spPr bwMode="gray">
          <a:xfrm>
            <a:off x="2938463" y="3530600"/>
            <a:ext cx="3379787" cy="11334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Филимоновские игрушки </a:t>
            </a:r>
            <a:br>
              <a:rPr lang="ru-RU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лепят из глины.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003" name="AutoShape 5"/>
          <p:cNvSpPr>
            <a:spLocks noChangeArrowheads="1"/>
          </p:cNvSpPr>
          <p:nvPr/>
        </p:nvSpPr>
        <p:spPr bwMode="gray">
          <a:xfrm>
            <a:off x="2938463" y="5043488"/>
            <a:ext cx="3379787" cy="11334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Хохлома – это керамическая </a:t>
            </a:r>
          </a:p>
          <a:p>
            <a:pPr algn="ctr"/>
            <a:r>
              <a:rPr lang="ru-RU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посуда.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004" name="AutoShape 4"/>
          <p:cNvSpPr>
            <a:spLocks noChangeArrowheads="1"/>
          </p:cNvSpPr>
          <p:nvPr/>
        </p:nvSpPr>
        <p:spPr bwMode="invGray">
          <a:xfrm>
            <a:off x="417513" y="5186363"/>
            <a:ext cx="1658937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05" name="Text Box 18"/>
          <p:cNvSpPr txBox="1">
            <a:spLocks noChangeArrowheads="1"/>
          </p:cNvSpPr>
          <p:nvPr/>
        </p:nvSpPr>
        <p:spPr bwMode="white">
          <a:xfrm>
            <a:off x="490538" y="3890963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ВЕРНО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06" name="Text Box 18"/>
          <p:cNvSpPr txBox="1">
            <a:spLocks noChangeArrowheads="1"/>
          </p:cNvSpPr>
          <p:nvPr/>
        </p:nvSpPr>
        <p:spPr bwMode="white">
          <a:xfrm>
            <a:off x="490538" y="5330825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ВЕРНО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07" name="AutoShape 14"/>
          <p:cNvSpPr>
            <a:spLocks noChangeArrowheads="1"/>
          </p:cNvSpPr>
          <p:nvPr/>
        </p:nvSpPr>
        <p:spPr bwMode="invGray">
          <a:xfrm>
            <a:off x="7042150" y="5114925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08" name="Text Box 16"/>
          <p:cNvSpPr txBox="1">
            <a:spLocks noChangeArrowheads="1"/>
          </p:cNvSpPr>
          <p:nvPr/>
        </p:nvSpPr>
        <p:spPr bwMode="white">
          <a:xfrm>
            <a:off x="7186613" y="3819525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НЕВЕРНО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09" name="Text Box 16"/>
          <p:cNvSpPr txBox="1">
            <a:spLocks noChangeArrowheads="1"/>
          </p:cNvSpPr>
          <p:nvPr/>
        </p:nvSpPr>
        <p:spPr bwMode="white">
          <a:xfrm>
            <a:off x="7186613" y="5330825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НЕВЕРНО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10" name="AutoShape 9"/>
          <p:cNvSpPr>
            <a:spLocks noChangeArrowheads="1"/>
          </p:cNvSpPr>
          <p:nvPr/>
        </p:nvSpPr>
        <p:spPr bwMode="gray">
          <a:xfrm rot="-5400000">
            <a:off x="6241256" y="3886994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11" name="AutoShape 9"/>
          <p:cNvSpPr>
            <a:spLocks noChangeArrowheads="1"/>
          </p:cNvSpPr>
          <p:nvPr/>
        </p:nvSpPr>
        <p:spPr bwMode="gray">
          <a:xfrm rot="-5400000">
            <a:off x="6241256" y="5395119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12" name="AutoShape 9"/>
          <p:cNvSpPr>
            <a:spLocks noChangeArrowheads="1"/>
          </p:cNvSpPr>
          <p:nvPr/>
        </p:nvSpPr>
        <p:spPr bwMode="gray">
          <a:xfrm rot="5400000">
            <a:off x="2137569" y="3883819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13" name="AutoShape 9"/>
          <p:cNvSpPr>
            <a:spLocks noChangeArrowheads="1"/>
          </p:cNvSpPr>
          <p:nvPr/>
        </p:nvSpPr>
        <p:spPr bwMode="gray">
          <a:xfrm rot="5400000">
            <a:off x="2137569" y="5399882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06413" y="1593850"/>
            <a:ext cx="7920037" cy="3608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Rectangle 6"/>
          <p:cNvSpPr>
            <a:spLocks/>
          </p:cNvSpPr>
          <p:nvPr/>
        </p:nvSpPr>
        <p:spPr bwMode="auto">
          <a:xfrm>
            <a:off x="755576" y="260648"/>
            <a:ext cx="776446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Приём «Верные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и неверные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утверждения»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</a:rPr>
              <a:t>(ИЗО)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«Искусство в твоём доме»</a:t>
            </a:r>
            <a:endParaRPr 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1991" name="AutoShape 4"/>
          <p:cNvSpPr>
            <a:spLocks noChangeArrowheads="1"/>
          </p:cNvSpPr>
          <p:nvPr/>
        </p:nvSpPr>
        <p:spPr bwMode="invGray">
          <a:xfrm>
            <a:off x="417513" y="3675063"/>
            <a:ext cx="1658937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2" name="AutoShape 5"/>
          <p:cNvSpPr>
            <a:spLocks noChangeArrowheads="1"/>
          </p:cNvSpPr>
          <p:nvPr/>
        </p:nvSpPr>
        <p:spPr bwMode="gray">
          <a:xfrm>
            <a:off x="2962275" y="2019300"/>
            <a:ext cx="3379788" cy="11334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Изображения 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придумывает узор </a:t>
            </a:r>
          </a:p>
        </p:txBody>
      </p:sp>
      <p:sp>
        <p:nvSpPr>
          <p:cNvPr id="41993" name="AutoShape 8"/>
          <p:cNvSpPr>
            <a:spLocks noChangeArrowheads="1"/>
          </p:cNvSpPr>
          <p:nvPr/>
        </p:nvSpPr>
        <p:spPr bwMode="gray">
          <a:xfrm rot="5400000">
            <a:off x="2170906" y="2350294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4" name="AutoShape 9"/>
          <p:cNvSpPr>
            <a:spLocks noChangeArrowheads="1"/>
          </p:cNvSpPr>
          <p:nvPr/>
        </p:nvSpPr>
        <p:spPr bwMode="gray">
          <a:xfrm rot="-5400000">
            <a:off x="6241256" y="2362994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5" name="Rectangle 10"/>
          <p:cNvSpPr>
            <a:spLocks noChangeArrowheads="1"/>
          </p:cNvSpPr>
          <p:nvPr/>
        </p:nvSpPr>
        <p:spPr bwMode="black">
          <a:xfrm>
            <a:off x="3779912" y="1556792"/>
            <a:ext cx="1852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Утверждение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6" name="AutoShape 13"/>
          <p:cNvSpPr>
            <a:spLocks noChangeArrowheads="1"/>
          </p:cNvSpPr>
          <p:nvPr/>
        </p:nvSpPr>
        <p:spPr bwMode="invGray">
          <a:xfrm>
            <a:off x="490538" y="2162175"/>
            <a:ext cx="1658937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7" name="AutoShape 14"/>
          <p:cNvSpPr>
            <a:spLocks noChangeArrowheads="1"/>
          </p:cNvSpPr>
          <p:nvPr/>
        </p:nvSpPr>
        <p:spPr bwMode="invGray">
          <a:xfrm>
            <a:off x="7042150" y="3603625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8" name="AutoShape 15"/>
          <p:cNvSpPr>
            <a:spLocks noChangeArrowheads="1"/>
          </p:cNvSpPr>
          <p:nvPr/>
        </p:nvSpPr>
        <p:spPr bwMode="invGray">
          <a:xfrm>
            <a:off x="7042150" y="2162175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white">
          <a:xfrm>
            <a:off x="7186613" y="2306638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НЕВЕРНО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000" name="Text Box 18"/>
          <p:cNvSpPr txBox="1">
            <a:spLocks noChangeArrowheads="1"/>
          </p:cNvSpPr>
          <p:nvPr/>
        </p:nvSpPr>
        <p:spPr bwMode="white">
          <a:xfrm>
            <a:off x="633413" y="2378075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ВЕРНО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001" name="AutoShape 5"/>
          <p:cNvSpPr>
            <a:spLocks noChangeArrowheads="1"/>
          </p:cNvSpPr>
          <p:nvPr/>
        </p:nvSpPr>
        <p:spPr bwMode="gray">
          <a:xfrm>
            <a:off x="2938463" y="3530600"/>
            <a:ext cx="3379787" cy="11334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Повторение похожих линий, 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пятен в заданной 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последовательности 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называется ритмом 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003" name="AutoShape 5"/>
          <p:cNvSpPr>
            <a:spLocks noChangeArrowheads="1"/>
          </p:cNvSpPr>
          <p:nvPr/>
        </p:nvSpPr>
        <p:spPr bwMode="gray">
          <a:xfrm>
            <a:off x="2938463" y="5043488"/>
            <a:ext cx="3379787" cy="11334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marL="514350" indent="-514350"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Художник придумывает, </a:t>
            </a:r>
          </a:p>
          <a:p>
            <a:pPr marL="514350" indent="-514350"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будет выглядеть вещь, </a:t>
            </a:r>
          </a:p>
          <a:p>
            <a:pPr marL="514350" indent="-514350"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она радовала и </a:t>
            </a:r>
          </a:p>
          <a:p>
            <a:pPr marL="514350" indent="-514350"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помогала жить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004" name="AutoShape 4"/>
          <p:cNvSpPr>
            <a:spLocks noChangeArrowheads="1"/>
          </p:cNvSpPr>
          <p:nvPr/>
        </p:nvSpPr>
        <p:spPr bwMode="invGray">
          <a:xfrm>
            <a:off x="417513" y="5186363"/>
            <a:ext cx="1658937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05" name="Text Box 18"/>
          <p:cNvSpPr txBox="1">
            <a:spLocks noChangeArrowheads="1"/>
          </p:cNvSpPr>
          <p:nvPr/>
        </p:nvSpPr>
        <p:spPr bwMode="white">
          <a:xfrm>
            <a:off x="490538" y="3890963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ВЕРНО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06" name="Text Box 18"/>
          <p:cNvSpPr txBox="1">
            <a:spLocks noChangeArrowheads="1"/>
          </p:cNvSpPr>
          <p:nvPr/>
        </p:nvSpPr>
        <p:spPr bwMode="white">
          <a:xfrm>
            <a:off x="490538" y="5330825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ВЕРНО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07" name="AutoShape 14"/>
          <p:cNvSpPr>
            <a:spLocks noChangeArrowheads="1"/>
          </p:cNvSpPr>
          <p:nvPr/>
        </p:nvSpPr>
        <p:spPr bwMode="invGray">
          <a:xfrm>
            <a:off x="7042150" y="5114925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08" name="Text Box 16"/>
          <p:cNvSpPr txBox="1">
            <a:spLocks noChangeArrowheads="1"/>
          </p:cNvSpPr>
          <p:nvPr/>
        </p:nvSpPr>
        <p:spPr bwMode="white">
          <a:xfrm>
            <a:off x="7186613" y="3819525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НЕВЕРНО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09" name="Text Box 16"/>
          <p:cNvSpPr txBox="1">
            <a:spLocks noChangeArrowheads="1"/>
          </p:cNvSpPr>
          <p:nvPr/>
        </p:nvSpPr>
        <p:spPr bwMode="white">
          <a:xfrm>
            <a:off x="7186613" y="5330825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НЕВЕРНО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10" name="AutoShape 9"/>
          <p:cNvSpPr>
            <a:spLocks noChangeArrowheads="1"/>
          </p:cNvSpPr>
          <p:nvPr/>
        </p:nvSpPr>
        <p:spPr bwMode="gray">
          <a:xfrm rot="-5400000">
            <a:off x="6241256" y="3886994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11" name="AutoShape 9"/>
          <p:cNvSpPr>
            <a:spLocks noChangeArrowheads="1"/>
          </p:cNvSpPr>
          <p:nvPr/>
        </p:nvSpPr>
        <p:spPr bwMode="gray">
          <a:xfrm rot="-5400000">
            <a:off x="6241256" y="5395119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12" name="AutoShape 9"/>
          <p:cNvSpPr>
            <a:spLocks noChangeArrowheads="1"/>
          </p:cNvSpPr>
          <p:nvPr/>
        </p:nvSpPr>
        <p:spPr bwMode="gray">
          <a:xfrm rot="5400000">
            <a:off x="2137569" y="3883819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013" name="AutoShape 9"/>
          <p:cNvSpPr>
            <a:spLocks noChangeArrowheads="1"/>
          </p:cNvSpPr>
          <p:nvPr/>
        </p:nvSpPr>
        <p:spPr bwMode="gray">
          <a:xfrm rot="5400000">
            <a:off x="2137569" y="5399882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3161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Приём «</a:t>
            </a:r>
            <a:r>
              <a:rPr lang="ru-RU" sz="32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32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(физическая культура)</a:t>
            </a:r>
          </a:p>
          <a:p>
            <a:pPr algn="ctr"/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340768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Инструкция</a:t>
            </a:r>
            <a:r>
              <a:rPr lang="ru-RU" sz="28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Прочитайте текст и выполните задание.</a:t>
            </a:r>
            <a:b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Задание.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Прочитайте текст.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На основе текста, определите, что такое эмоции, какие бывают эмоции.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Выделите причины, влияющие на эмоции и результаты в виде схемы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Фишбоун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(скелет рыбы)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Сформулируйте общий вывод.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 информации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(см. в учебнике стр. 60)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400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Приём 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(физическая культура)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1259632" y="3429000"/>
            <a:ext cx="1944216" cy="3600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Прямая соединительная линия 46"/>
          <p:cNvCxnSpPr/>
          <p:nvPr/>
        </p:nvCxnSpPr>
        <p:spPr>
          <a:xfrm>
            <a:off x="4427984" y="2420888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40804" y="1663044"/>
            <a:ext cx="6669362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3635896" y="1772816"/>
            <a:ext cx="1944216" cy="36004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Приём 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(физическая культура)</a:t>
            </a: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5436096" y="908720"/>
            <a:ext cx="2819739" cy="36004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(факты)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gray">
          <a:xfrm>
            <a:off x="1043608" y="836712"/>
            <a:ext cx="2867138" cy="36004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</a:t>
            </a: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gray">
          <a:xfrm>
            <a:off x="179512" y="5949280"/>
            <a:ext cx="8784976" cy="648072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чтобы у человека возникали положительные эмоции, </a:t>
            </a:r>
            <a:r>
              <a:rPr lang="ru-RU" sz="2400" b="1" u="sng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надо уметь </a:t>
            </a:r>
            <a:r>
              <a:rPr lang="ru-RU" sz="2400" b="1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«взять себя в руки», справиться с волнением, найти правильное решение.</a:t>
            </a: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gray">
          <a:xfrm rot="19822752">
            <a:off x="-122645" y="2078137"/>
            <a:ext cx="3380219" cy="39746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Твоя команда победила</a:t>
            </a:r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gray">
          <a:xfrm>
            <a:off x="3707904" y="5517232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gray">
          <a:xfrm rot="19822752">
            <a:off x="-190362" y="3209780"/>
            <a:ext cx="4779598" cy="493456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Тебе на День рождения подарили щенка</a:t>
            </a: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gray">
          <a:xfrm rot="19822752">
            <a:off x="-160472" y="2613277"/>
            <a:ext cx="4098492" cy="43431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 пошёл в поход, а ты заболел</a:t>
            </a: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gray">
          <a:xfrm rot="1608102">
            <a:off x="6103412" y="1872801"/>
            <a:ext cx="2324870" cy="3687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радость, восторг</a:t>
            </a:r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gray">
          <a:xfrm rot="1589698">
            <a:off x="5436545" y="2313018"/>
            <a:ext cx="3167452" cy="42488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досада, огорчение</a:t>
            </a:r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gray">
          <a:xfrm rot="19822752">
            <a:off x="33539" y="3862848"/>
            <a:ext cx="4769561" cy="37904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финиша 70 м и сломалось крепление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gray">
          <a:xfrm rot="19822752">
            <a:off x="518240" y="4299731"/>
            <a:ext cx="4224605" cy="448012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Тебя приняли в спортивную секцию</a:t>
            </a:r>
          </a:p>
        </p:txBody>
      </p:sp>
      <p:sp>
        <p:nvSpPr>
          <p:cNvPr id="55" name="AutoShape 5"/>
          <p:cNvSpPr>
            <a:spLocks noChangeArrowheads="1"/>
          </p:cNvSpPr>
          <p:nvPr/>
        </p:nvSpPr>
        <p:spPr bwMode="gray">
          <a:xfrm rot="1567751">
            <a:off x="5289992" y="2888795"/>
            <a:ext cx="3200221" cy="40613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удивление, счастья</a:t>
            </a:r>
          </a:p>
        </p:txBody>
      </p:sp>
      <p:sp>
        <p:nvSpPr>
          <p:cNvPr id="57" name="AutoShape 5"/>
          <p:cNvSpPr>
            <a:spLocks noChangeArrowheads="1"/>
          </p:cNvSpPr>
          <p:nvPr/>
        </p:nvSpPr>
        <p:spPr bwMode="gray">
          <a:xfrm rot="1540122">
            <a:off x="5080378" y="3391410"/>
            <a:ext cx="3248578" cy="42758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злость, раздражение</a:t>
            </a: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gray">
          <a:xfrm rot="1425330">
            <a:off x="5055742" y="4005047"/>
            <a:ext cx="3224797" cy="377746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ликование, счастья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 rot="19822752">
            <a:off x="1034532" y="4759398"/>
            <a:ext cx="4037336" cy="448012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разбил мамину любимую вазу</a:t>
            </a: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 rot="12196105" flipV="1">
            <a:off x="5021816" y="4572204"/>
            <a:ext cx="3260863" cy="416557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обида,  печаль</a:t>
            </a: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 rot="19822752">
            <a:off x="912691" y="5381969"/>
            <a:ext cx="4539150" cy="37904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Твой друг самый сильный в классе?</a:t>
            </a: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gray">
          <a:xfrm rot="1540122">
            <a:off x="5129456" y="5048194"/>
            <a:ext cx="2253931" cy="42758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гордость, зависть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3161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Приём «Синквейн»</a:t>
            </a:r>
            <a:br>
              <a:rPr lang="ru-RU" sz="32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(технология)</a:t>
            </a:r>
          </a:p>
          <a:p>
            <a:pPr algn="ctr"/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7848648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Синквейн - это стихотворениеиз пяти строк , которое требует синтеза информации и материала в кратких выражениях.</a:t>
            </a:r>
            <a:endParaRPr lang="ru-RU" sz="2400" b="1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mypresentation.ru/documents/ef277e545386d5ba52881d9e3b939f26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6120680" cy="42578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2492896"/>
            <a:ext cx="27429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/>
          </p:cNvSpPr>
          <p:nvPr/>
        </p:nvSpPr>
        <p:spPr bwMode="auto">
          <a:xfrm>
            <a:off x="750888" y="233363"/>
            <a:ext cx="77644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Синквейн</a:t>
            </a:r>
            <a:endParaRPr lang="ru-RU" sz="4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06413" y="1593850"/>
            <a:ext cx="7920037" cy="3608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ltGray">
          <a:xfrm>
            <a:off x="4891088" y="4324350"/>
            <a:ext cx="1800225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93775" y="3532187"/>
            <a:ext cx="2273300" cy="832504"/>
            <a:chOff x="3964" y="2071"/>
            <a:chExt cx="1484" cy="512"/>
          </a:xfrm>
        </p:grpSpPr>
        <p:sp>
          <p:nvSpPr>
            <p:cNvPr id="45065" name="AutoShape 10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066" name="AutoShape 11"/>
            <p:cNvSpPr>
              <a:spLocks noChangeArrowheads="1"/>
            </p:cNvSpPr>
            <p:nvPr/>
          </p:nvSpPr>
          <p:spPr bwMode="ltGray">
            <a:xfrm>
              <a:off x="3997" y="2406"/>
              <a:ext cx="1432" cy="177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 dirty="0" smtClean="0">
                  <a:latin typeface="Arial" charset="0"/>
                  <a:cs typeface="Arial" charset="0"/>
                </a:rPr>
                <a:t>Что сделать?</a:t>
              </a:r>
              <a:endParaRPr lang="ru-RU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37906" name="Rectangle 18"/>
          <p:cNvSpPr>
            <a:spLocks noChangeArrowheads="1"/>
          </p:cNvSpPr>
          <p:nvPr/>
        </p:nvSpPr>
        <p:spPr bwMode="ltGray">
          <a:xfrm>
            <a:off x="376238" y="4324350"/>
            <a:ext cx="2107530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ltGray">
          <a:xfrm>
            <a:off x="2638425" y="4324350"/>
            <a:ext cx="1871663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887538" y="2535238"/>
            <a:ext cx="2681287" cy="751205"/>
            <a:chOff x="3964" y="2071"/>
            <a:chExt cx="1484" cy="462"/>
          </a:xfrm>
        </p:grpSpPr>
        <p:sp>
          <p:nvSpPr>
            <p:cNvPr id="45081" name="AutoShape 3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082" name="AutoShape 33"/>
            <p:cNvSpPr>
              <a:spLocks noChangeArrowheads="1"/>
            </p:cNvSpPr>
            <p:nvPr/>
          </p:nvSpPr>
          <p:spPr bwMode="gray">
            <a:xfrm>
              <a:off x="4015" y="2399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 dirty="0" smtClean="0">
                  <a:latin typeface="Arial" charset="0"/>
                  <a:cs typeface="Arial" charset="0"/>
                </a:rPr>
                <a:t>Какая?</a:t>
              </a:r>
              <a:endParaRPr lang="ru-RU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Rectangle 8"/>
          <p:cNvSpPr>
            <a:spLocks noChangeArrowheads="1"/>
          </p:cNvSpPr>
          <p:nvPr/>
        </p:nvSpPr>
        <p:spPr bwMode="ltGray">
          <a:xfrm>
            <a:off x="7072313" y="4311650"/>
            <a:ext cx="1800225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563715" y="3501755"/>
            <a:ext cx="2273300" cy="791341"/>
            <a:chOff x="3968" y="2064"/>
            <a:chExt cx="1484" cy="444"/>
          </a:xfrm>
        </p:grpSpPr>
        <p:sp>
          <p:nvSpPr>
            <p:cNvPr id="45100" name="AutoShape 10"/>
            <p:cNvSpPr>
              <a:spLocks noChangeArrowheads="1"/>
            </p:cNvSpPr>
            <p:nvPr/>
          </p:nvSpPr>
          <p:spPr bwMode="ltGray">
            <a:xfrm>
              <a:off x="3968" y="2064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101" name="AutoShape 11"/>
            <p:cNvSpPr>
              <a:spLocks noChangeArrowheads="1"/>
            </p:cNvSpPr>
            <p:nvPr/>
          </p:nvSpPr>
          <p:spPr bwMode="ltGray">
            <a:xfrm>
              <a:off x="4015" y="2374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 dirty="0" smtClean="0">
                  <a:latin typeface="Arial" charset="0"/>
                  <a:cs typeface="Arial" charset="0"/>
                </a:rPr>
                <a:t>Что сделать?</a:t>
              </a:r>
              <a:endParaRPr lang="ru-RU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6156176" y="3501008"/>
            <a:ext cx="2273300" cy="863398"/>
            <a:chOff x="3964" y="2071"/>
            <a:chExt cx="1484" cy="531"/>
          </a:xfrm>
        </p:grpSpPr>
        <p:sp>
          <p:nvSpPr>
            <p:cNvPr id="45103" name="AutoShape 10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104" name="AutoShape 11"/>
            <p:cNvSpPr>
              <a:spLocks noChangeArrowheads="1"/>
            </p:cNvSpPr>
            <p:nvPr/>
          </p:nvSpPr>
          <p:spPr bwMode="ltGray">
            <a:xfrm>
              <a:off x="4011" y="2381"/>
              <a:ext cx="1432" cy="221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 dirty="0" smtClean="0">
                  <a:latin typeface="Arial" charset="0"/>
                  <a:cs typeface="Arial" charset="0"/>
                </a:rPr>
                <a:t>Что сделать?</a:t>
              </a:r>
              <a:endParaRPr lang="ru-RU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884738" y="2528888"/>
            <a:ext cx="2681287" cy="757709"/>
            <a:chOff x="3964" y="2071"/>
            <a:chExt cx="1484" cy="466"/>
          </a:xfrm>
        </p:grpSpPr>
        <p:sp>
          <p:nvSpPr>
            <p:cNvPr id="45106" name="AutoShape 3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107" name="AutoShape 33"/>
            <p:cNvSpPr>
              <a:spLocks noChangeArrowheads="1"/>
            </p:cNvSpPr>
            <p:nvPr/>
          </p:nvSpPr>
          <p:spPr bwMode="gray">
            <a:xfrm>
              <a:off x="3990" y="2403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 dirty="0" smtClean="0">
                  <a:latin typeface="Arial" charset="0"/>
                  <a:cs typeface="Arial" charset="0"/>
                </a:rPr>
                <a:t>Какая?</a:t>
              </a:r>
              <a:endParaRPr lang="ru-RU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3560763" y="5205413"/>
            <a:ext cx="2273300" cy="536575"/>
            <a:chOff x="2243" y="3279"/>
            <a:chExt cx="1432" cy="338"/>
          </a:xfrm>
        </p:grpSpPr>
        <p:sp>
          <p:nvSpPr>
            <p:cNvPr id="45112" name="AutoShape 32"/>
            <p:cNvSpPr>
              <a:spLocks noChangeArrowheads="1"/>
            </p:cNvSpPr>
            <p:nvPr/>
          </p:nvSpPr>
          <p:spPr bwMode="gray">
            <a:xfrm>
              <a:off x="2243" y="3279"/>
              <a:ext cx="1432" cy="3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" name="Text Box 29"/>
            <p:cNvSpPr txBox="1">
              <a:spLocks noChangeArrowheads="1"/>
            </p:cNvSpPr>
            <p:nvPr/>
          </p:nvSpPr>
          <p:spPr bwMode="black">
            <a:xfrm>
              <a:off x="2515" y="3325"/>
              <a:ext cx="907" cy="23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182326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ru-RU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2843808" y="980729"/>
            <a:ext cx="3672408" cy="1211610"/>
            <a:chOff x="4041" y="3372"/>
            <a:chExt cx="1432" cy="338"/>
          </a:xfrm>
        </p:grpSpPr>
        <p:sp>
          <p:nvSpPr>
            <p:cNvPr id="45121" name="AutoShape 32"/>
            <p:cNvSpPr>
              <a:spLocks noChangeArrowheads="1"/>
            </p:cNvSpPr>
            <p:nvPr/>
          </p:nvSpPr>
          <p:spPr bwMode="gray">
            <a:xfrm>
              <a:off x="4041" y="3372"/>
              <a:ext cx="1432" cy="3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5122" name="AutoShape 33"/>
            <p:cNvSpPr>
              <a:spLocks noChangeArrowheads="1"/>
            </p:cNvSpPr>
            <p:nvPr/>
          </p:nvSpPr>
          <p:spPr bwMode="gray">
            <a:xfrm>
              <a:off x="4071" y="3392"/>
              <a:ext cx="1382" cy="138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62000"/>
                  </a:srgbClr>
                </a:gs>
                <a:gs pos="100000">
                  <a:srgbClr val="FF0000">
                    <a:alpha val="53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5" name="Text Box 29"/>
          <p:cNvSpPr txBox="1">
            <a:spLocks noChangeArrowheads="1"/>
          </p:cNvSpPr>
          <p:nvPr/>
        </p:nvSpPr>
        <p:spPr bwMode="black">
          <a:xfrm>
            <a:off x="3203848" y="1196752"/>
            <a:ext cx="3024336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Аппликация</a:t>
            </a:r>
            <a:endParaRPr lang="ru-RU" sz="2800" dirty="0">
              <a:latin typeface="Arial" charset="0"/>
              <a:cs typeface="Arial" charset="0"/>
            </a:endParaRPr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gray">
          <a:xfrm>
            <a:off x="467544" y="4941168"/>
            <a:ext cx="8352928" cy="217882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dirty="0" smtClean="0">
                <a:latin typeface="Arial" charset="0"/>
                <a:cs typeface="Arial" charset="0"/>
              </a:rPr>
              <a:t>Предложение (отношение к теме)</a:t>
            </a:r>
            <a:endParaRPr lang="ru-RU" b="1" dirty="0">
              <a:latin typeface="Arial" charset="0"/>
              <a:cs typeface="Arial" charset="0"/>
            </a:endParaRPr>
          </a:p>
        </p:txBody>
      </p:sp>
      <p:sp>
        <p:nvSpPr>
          <p:cNvPr id="35" name="AutoShape 33"/>
          <p:cNvSpPr>
            <a:spLocks noChangeArrowheads="1"/>
          </p:cNvSpPr>
          <p:nvPr/>
        </p:nvSpPr>
        <p:spPr bwMode="gray">
          <a:xfrm>
            <a:off x="3563888" y="5733256"/>
            <a:ext cx="2304257" cy="494681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62000"/>
                </a:srgbClr>
              </a:gs>
              <a:gs pos="100000">
                <a:srgbClr val="FF0000">
                  <a:alpha val="53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dirty="0" smtClean="0">
                <a:latin typeface="Arial" charset="0"/>
                <a:cs typeface="Arial" charset="0"/>
              </a:rPr>
              <a:t>Слово-резюме</a:t>
            </a:r>
            <a:endParaRPr lang="ru-RU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320</Words>
  <Application>Microsoft Office PowerPoint</Application>
  <PresentationFormat>Экран (4:3)</PresentationFormat>
  <Paragraphs>113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Admin</cp:lastModifiedBy>
  <cp:revision>89</cp:revision>
  <dcterms:created xsi:type="dcterms:W3CDTF">2014-07-28T19:48:48Z</dcterms:created>
  <dcterms:modified xsi:type="dcterms:W3CDTF">2016-03-08T10:03:22Z</dcterms:modified>
</cp:coreProperties>
</file>