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8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374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4D93-003C-43DC-B45D-1990F3AD1390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AD77-0349-42EF-9360-4C68B79B1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4D93-003C-43DC-B45D-1990F3AD1390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AD77-0349-42EF-9360-4C68B79B1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4D93-003C-43DC-B45D-1990F3AD1390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AD77-0349-42EF-9360-4C68B79B1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4D93-003C-43DC-B45D-1990F3AD1390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AD77-0349-42EF-9360-4C68B79B1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4D93-003C-43DC-B45D-1990F3AD1390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AD77-0349-42EF-9360-4C68B79B1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4D93-003C-43DC-B45D-1990F3AD1390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AD77-0349-42EF-9360-4C68B79B189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4D93-003C-43DC-B45D-1990F3AD1390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AD77-0349-42EF-9360-4C68B79B1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4D93-003C-43DC-B45D-1990F3AD1390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AD77-0349-42EF-9360-4C68B79B1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4D93-003C-43DC-B45D-1990F3AD1390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AD77-0349-42EF-9360-4C68B79B1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4D93-003C-43DC-B45D-1990F3AD1390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E7AD77-0349-42EF-9360-4C68B79B1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4D93-003C-43DC-B45D-1990F3AD1390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AD77-0349-42EF-9360-4C68B79B1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C74D93-003C-43DC-B45D-1990F3AD1390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AE7AD77-0349-42EF-9360-4C68B79B18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62944" y="908720"/>
            <a:ext cx="612068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МБУ ДО «Дом творчества Железнодорожного района </a:t>
            </a:r>
            <a:r>
              <a:rPr lang="ru-RU" sz="3200" b="1" cap="none" spc="0" dirty="0" err="1" smtClean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г.Улан</a:t>
            </a:r>
            <a:r>
              <a:rPr lang="ru-RU" sz="3200" b="1" cap="none" spc="0" dirty="0" smtClean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-Удэ»</a:t>
            </a:r>
          </a:p>
          <a:p>
            <a:pPr algn="ctr"/>
            <a:r>
              <a:rPr lang="ru-RU" sz="4800" b="1" cap="none" spc="0" dirty="0" smtClean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Тема проекта:</a:t>
            </a: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429000"/>
            <a:ext cx="8064896" cy="26161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«Мой родной город»</a:t>
            </a:r>
          </a:p>
          <a:p>
            <a:pPr algn="ctr"/>
            <a:endParaRPr lang="ru-RU" sz="5400" b="1" spc="50" dirty="0" smtClean="0">
              <a:ln w="11430">
                <a:solidFill>
                  <a:srgbClr val="FFC000"/>
                </a:solidFill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800" b="1" cap="none" spc="50" dirty="0" smtClean="0">
                <a:ln w="11430"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Подготовила:</a:t>
            </a:r>
          </a:p>
          <a:p>
            <a:pPr algn="ctr"/>
            <a:r>
              <a:rPr lang="ru-RU" sz="2800" b="1" spc="50" dirty="0" smtClean="0">
                <a:ln w="11430"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ПДО: </a:t>
            </a:r>
            <a:r>
              <a:rPr lang="ru-RU" sz="2800" b="1" spc="50" dirty="0" err="1" smtClean="0">
                <a:ln w="11430"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Паршакова</a:t>
            </a:r>
            <a:r>
              <a:rPr lang="ru-RU" sz="2800" b="1" spc="50" dirty="0" smtClean="0">
                <a:ln w="11430"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Ю.В.</a:t>
            </a:r>
            <a:endParaRPr lang="ru-RU" sz="2800" b="1" cap="none" spc="50" dirty="0">
              <a:ln w="11430">
                <a:solidFill>
                  <a:srgbClr val="FFC000"/>
                </a:solidFill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918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853" y="2342726"/>
            <a:ext cx="8632382" cy="2123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Спасибо за внимание </a:t>
            </a:r>
            <a:r>
              <a:rPr lang="ru-RU" sz="6600" b="1" dirty="0" smtClean="0">
                <a:solidFill>
                  <a:srgbClr val="FFFF00"/>
                </a:solidFill>
                <a:latin typeface="Arial Black" pitchFamily="34" charset="0"/>
              </a:rPr>
              <a:t>!</a:t>
            </a:r>
            <a:r>
              <a:rPr lang="ru-RU" sz="66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6600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525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36776" y="404664"/>
            <a:ext cx="41044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Цель:</a:t>
            </a:r>
            <a:endParaRPr lang="ru-RU" sz="5400" b="1" cap="none" spc="0" dirty="0">
              <a:ln w="17780" cmpd="sng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1556791"/>
            <a:ext cx="62646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Приобщение </a:t>
            </a:r>
            <a:r>
              <a:rPr lang="ru-RU" sz="3200" b="1" dirty="0" smtClean="0"/>
              <a:t>учащихся творческого объединения «Мастерская чудес» к </a:t>
            </a:r>
            <a:r>
              <a:rPr lang="ru-RU" sz="3200" b="1" dirty="0" smtClean="0"/>
              <a:t>истории и культуре родного города, местным достопримечательностям.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1333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69518" y="332656"/>
            <a:ext cx="41044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Задачи:</a:t>
            </a:r>
            <a:endParaRPr lang="ru-RU" sz="5400" b="1" cap="none" spc="0" dirty="0">
              <a:ln w="17780" cmpd="sng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1654" y="1472010"/>
            <a:ext cx="79928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создать условия для восприятия сведений об историческом прошлом и культурном облике родного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города;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познакомить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традициями и обычаями, трудом и бытом граждан;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воспитывать умение видеть прекрасное, гордиться своим городом;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учащимся знания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родном городе: история, символика, промышленные объекты,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достопримечательности.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411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15716" y="260648"/>
            <a:ext cx="56166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Тип проекта:</a:t>
            </a:r>
            <a:endParaRPr lang="ru-RU" sz="5400" b="1" cap="none" spc="0" dirty="0">
              <a:ln w="17780" cmpd="sng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118397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cs typeface="Aharoni" pitchFamily="2" charset="-79"/>
              </a:rPr>
              <a:t>Информационно-познавательный</a:t>
            </a:r>
            <a:endParaRPr lang="ru-RU" sz="3600" dirty="0">
              <a:cs typeface="Aharoni" pitchFamily="2" charset="-79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03748" y="1988840"/>
            <a:ext cx="5040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 smtClean="0">
                <a:ln w="17780" cmpd="sng">
                  <a:solidFill>
                    <a:srgbClr val="797B7E">
                      <a:lumMod val="60000"/>
                      <a:lumOff val="40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Проблема:</a:t>
            </a:r>
            <a:endParaRPr lang="ru-RU" sz="5400" b="1" dirty="0">
              <a:ln w="17780" cmpd="sng">
                <a:solidFill>
                  <a:srgbClr val="797B7E">
                    <a:lumMod val="60000"/>
                    <a:lumOff val="40000"/>
                  </a:srgb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030103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>
                <a:solidFill>
                  <a:srgbClr val="000000"/>
                </a:solidFill>
                <a:cs typeface="Aharoni" pitchFamily="2" charset="-79"/>
              </a:rPr>
              <a:t>Недостаточно знаний  </a:t>
            </a:r>
            <a:r>
              <a:rPr lang="ru-RU" sz="3600" dirty="0" smtClean="0">
                <a:solidFill>
                  <a:srgbClr val="000000"/>
                </a:solidFill>
                <a:cs typeface="Aharoni" pitchFamily="2" charset="-79"/>
              </a:rPr>
              <a:t>учащихся </a:t>
            </a:r>
            <a:r>
              <a:rPr lang="ru-RU" sz="3600" dirty="0">
                <a:solidFill>
                  <a:srgbClr val="000000"/>
                </a:solidFill>
                <a:cs typeface="Aharoni" pitchFamily="2" charset="-79"/>
              </a:rPr>
              <a:t>о родном городе.</a:t>
            </a:r>
          </a:p>
        </p:txBody>
      </p:sp>
    </p:spTree>
    <p:extLst>
      <p:ext uri="{BB962C8B-B14F-4D97-AF65-F5344CB8AC3E}">
        <p14:creationId xmlns:p14="http://schemas.microsoft.com/office/powerpoint/2010/main" val="178237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02093" y="80864"/>
            <a:ext cx="698477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Предполагаемые результаты:</a:t>
            </a:r>
            <a:endParaRPr lang="ru-RU" sz="4400" b="1" cap="none" spc="0" dirty="0">
              <a:ln w="17780" cmpd="sng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8800" y="1575752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cs typeface="Aharoni" pitchFamily="2" charset="-79"/>
              </a:rPr>
              <a:t>Учащиеся имеют </a:t>
            </a:r>
            <a:r>
              <a:rPr lang="ru-RU" sz="2800" dirty="0" smtClean="0">
                <a:cs typeface="Aharoni" pitchFamily="2" charset="-79"/>
              </a:rPr>
              <a:t>представления об истории родного </a:t>
            </a:r>
            <a:r>
              <a:rPr lang="ru-RU" sz="2800" dirty="0" smtClean="0">
                <a:cs typeface="Aharoni" pitchFamily="2" charset="-79"/>
              </a:rPr>
              <a:t>города, могут </a:t>
            </a:r>
            <a:r>
              <a:rPr lang="ru-RU" sz="2800" dirty="0" smtClean="0">
                <a:cs typeface="Aharoni" pitchFamily="2" charset="-79"/>
              </a:rPr>
              <a:t>рассказать о </a:t>
            </a:r>
            <a:r>
              <a:rPr lang="ru-RU" sz="2800" dirty="0" smtClean="0">
                <a:cs typeface="Aharoni" pitchFamily="2" charset="-79"/>
              </a:rPr>
              <a:t>его достопримечательностях и символике.</a:t>
            </a:r>
            <a:endParaRPr lang="ru-RU" sz="2800" dirty="0">
              <a:cs typeface="Aharoni" pitchFamily="2" charset="-79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3235622"/>
            <a:ext cx="60304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>
                <a:ln w="17780" cmpd="sng">
                  <a:solidFill>
                    <a:srgbClr val="797B7E">
                      <a:lumMod val="60000"/>
                      <a:lumOff val="40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Участники проекта: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9572" y="4005064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000000"/>
                </a:solidFill>
                <a:cs typeface="Aharoni" pitchFamily="2" charset="-79"/>
              </a:rPr>
              <a:t>Педагог - </a:t>
            </a:r>
            <a:r>
              <a:rPr lang="ru-RU" sz="2800" dirty="0">
                <a:solidFill>
                  <a:srgbClr val="000000"/>
                </a:solidFill>
                <a:cs typeface="Aharoni" pitchFamily="2" charset="-79"/>
              </a:rPr>
              <a:t>руководитель проекта, </a:t>
            </a:r>
            <a:r>
              <a:rPr lang="ru-RU" sz="2800" dirty="0" err="1" smtClean="0">
                <a:solidFill>
                  <a:srgbClr val="000000"/>
                </a:solidFill>
                <a:cs typeface="Aharoni" pitchFamily="2" charset="-79"/>
              </a:rPr>
              <a:t>учсащиеся</a:t>
            </a:r>
            <a:r>
              <a:rPr lang="ru-RU" sz="2800" dirty="0" smtClean="0">
                <a:solidFill>
                  <a:srgbClr val="000000"/>
                </a:solidFill>
                <a:cs typeface="Aharoni" pitchFamily="2" charset="-79"/>
              </a:rPr>
              <a:t>, </a:t>
            </a:r>
            <a:r>
              <a:rPr lang="ru-RU" sz="2800" dirty="0">
                <a:solidFill>
                  <a:srgbClr val="000000"/>
                </a:solidFill>
                <a:cs typeface="Aharoni" pitchFamily="2" charset="-79"/>
              </a:rPr>
              <a:t>родители, работники музея.</a:t>
            </a:r>
          </a:p>
        </p:txBody>
      </p:sp>
    </p:spTree>
    <p:extLst>
      <p:ext uri="{BB962C8B-B14F-4D97-AF65-F5344CB8AC3E}">
        <p14:creationId xmlns:p14="http://schemas.microsoft.com/office/powerpoint/2010/main" val="20835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34277" y="1196752"/>
            <a:ext cx="698477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План работы по реализации проекта </a:t>
            </a:r>
            <a:endParaRPr lang="ru-RU" sz="5400" b="1" cap="none" spc="0" dirty="0">
              <a:ln w="17780" cmpd="sng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878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24252" y="441538"/>
            <a:ext cx="69847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</a:rPr>
              <a:t>Подготовительный этап.</a:t>
            </a:r>
            <a:endParaRPr lang="ru-RU" sz="3600" b="1" cap="none" spc="0" dirty="0">
              <a:ln w="17780" cmpd="sng">
                <a:solidFill>
                  <a:srgbClr val="FFFF00"/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077766"/>
              </p:ext>
            </p:extLst>
          </p:nvPr>
        </p:nvGraphicFramePr>
        <p:xfrm>
          <a:off x="944231" y="1122351"/>
          <a:ext cx="7344817" cy="49864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/>
                <a:gridCol w="1728192"/>
                <a:gridCol w="1958618"/>
                <a:gridCol w="1569774"/>
                <a:gridCol w="1368153"/>
              </a:tblGrid>
              <a:tr h="6582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п/п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Форма работы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Задачи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 проведения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Участники проекта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674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Анкетирование</a:t>
                      </a: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Выявление</a:t>
                      </a:r>
                      <a:r>
                        <a:rPr lang="ru-RU" sz="1400" baseline="0" dirty="0" smtClean="0"/>
                        <a:t> знаний и представлений о родном городе, его истории и достопримечательностях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Творческое</a:t>
                      </a:r>
                      <a:r>
                        <a:rPr lang="ru-RU" sz="1400" baseline="0" dirty="0" smtClean="0"/>
                        <a:t> объединение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Родители</a:t>
                      </a:r>
                      <a:endParaRPr lang="ru-RU" sz="1400" dirty="0" smtClean="0"/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469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Мониторинг</a:t>
                      </a: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Выявление уровня знаний и представлений об истории и</a:t>
                      </a:r>
                      <a:r>
                        <a:rPr lang="ru-RU" sz="1400" baseline="0" dirty="0" smtClean="0"/>
                        <a:t> культуре родного города.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Творческое объединение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Учащиеся 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928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Разработка маршрута экскурсии и целевой прогулки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Формирование</a:t>
                      </a:r>
                      <a:r>
                        <a:rPr lang="ru-RU" sz="1400" baseline="0" dirty="0" smtClean="0"/>
                        <a:t> у детей и родителей нравственных ценностей, любви к Родине, к родному городу, чувство ответственности за судьбу города.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Музей города,</a:t>
                      </a:r>
                      <a:r>
                        <a:rPr lang="ru-RU" sz="1400" baseline="0" dirty="0" smtClean="0"/>
                        <a:t> микрорайон 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Учащиеся, </a:t>
                      </a:r>
                      <a:r>
                        <a:rPr lang="ru-RU" sz="1400" dirty="0" smtClean="0"/>
                        <a:t>родители, </a:t>
                      </a:r>
                      <a:r>
                        <a:rPr lang="ru-RU" sz="1400" dirty="0" smtClean="0"/>
                        <a:t>педагог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80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03090" y="441538"/>
            <a:ext cx="69847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</a:rPr>
              <a:t>Основной этап.</a:t>
            </a:r>
            <a:endParaRPr lang="ru-RU" sz="3600" b="1" cap="none" spc="0" dirty="0">
              <a:ln w="17780" cmpd="sng">
                <a:solidFill>
                  <a:srgbClr val="FFFF00"/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884054"/>
              </p:ext>
            </p:extLst>
          </p:nvPr>
        </p:nvGraphicFramePr>
        <p:xfrm>
          <a:off x="899592" y="1087869"/>
          <a:ext cx="7632847" cy="50412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48318"/>
                <a:gridCol w="1795964"/>
                <a:gridCol w="2295388"/>
                <a:gridCol w="1371371"/>
                <a:gridCol w="1421806"/>
              </a:tblGrid>
              <a:tr h="6582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п/п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Форма работы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Задачи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 проведения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Участники проекта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185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Беседа «О</a:t>
                      </a:r>
                      <a:r>
                        <a:rPr lang="ru-RU" sz="1400" baseline="0" dirty="0" smtClean="0"/>
                        <a:t> родном городе»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Обогащать и расширять знания о памятных местах </a:t>
                      </a:r>
                      <a:r>
                        <a:rPr lang="ru-RU" sz="1400" dirty="0" smtClean="0"/>
                        <a:t>города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Творческое объединение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Учащиеся, родители, педагог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Презентация «Моя малая Родина»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Формировать</a:t>
                      </a:r>
                      <a:r>
                        <a:rPr lang="ru-RU" sz="1400" baseline="0" dirty="0" smtClean="0"/>
                        <a:t> у учащихся представления о достопримечательностях; учить узнавать уголки города по слайдам; расширять кругозор детей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Творческое объединение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Учащиеся, педагог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928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Экскурсия в </a:t>
                      </a:r>
                      <a:r>
                        <a:rPr lang="ru-RU" sz="1400" dirty="0" smtClean="0"/>
                        <a:t>музей города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Познакомить с</a:t>
                      </a:r>
                      <a:r>
                        <a:rPr lang="ru-RU" sz="1400" baseline="0" dirty="0" smtClean="0"/>
                        <a:t> историей возникновения города; с традициями и обычаями; трудом и бытом граждан.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Музей города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Учащиеся, </a:t>
                      </a: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родители, </a:t>
                      </a: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педагог, </a:t>
                      </a: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работники музея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92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03090" y="140127"/>
            <a:ext cx="69847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</a:rPr>
              <a:t>Завершающий  этап.</a:t>
            </a:r>
            <a:endParaRPr lang="ru-RU" sz="3600" b="1" cap="none" spc="0" dirty="0">
              <a:ln w="17780" cmpd="sng">
                <a:solidFill>
                  <a:srgbClr val="FFFF00"/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508933"/>
              </p:ext>
            </p:extLst>
          </p:nvPr>
        </p:nvGraphicFramePr>
        <p:xfrm>
          <a:off x="238994" y="908720"/>
          <a:ext cx="8712968" cy="47179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2088"/>
                <a:gridCol w="1944216"/>
                <a:gridCol w="3024336"/>
                <a:gridCol w="1656184"/>
                <a:gridCol w="1296144"/>
              </a:tblGrid>
              <a:tr h="6398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п/п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Форма работы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Задачи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 проведения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Участники проекта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8695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1.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                                 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Викторина «Знаешь ли ты свой город?»</a:t>
                      </a:r>
                    </a:p>
                    <a:p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Уточнить знания </a:t>
                      </a:r>
                      <a:r>
                        <a:rPr lang="ru-RU" sz="1400" dirty="0" smtClean="0"/>
                        <a:t>учащихся </a:t>
                      </a:r>
                      <a:r>
                        <a:rPr lang="ru-RU" sz="1400" dirty="0" smtClean="0"/>
                        <a:t>и родителей об истории возникновения нашего города, его достопримечательностях.</a:t>
                      </a:r>
                      <a:r>
                        <a:rPr lang="ru-RU" sz="1400" baseline="0" dirty="0" smtClean="0"/>
                        <a:t> Закрепить знания о крупных предприятиях города. Прививать любовь к малой родине.                                                      </a:t>
                      </a:r>
                      <a:endParaRPr lang="ru-RU" sz="14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Творческое объединение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Педагог, учащиеся,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родители</a:t>
                      </a:r>
                      <a:r>
                        <a:rPr lang="ru-RU" sz="1400" dirty="0" smtClean="0"/>
                        <a:t>.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55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2.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algn="ctr"/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Дидактическая игра « Что? Где? Когда?»</a:t>
                      </a:r>
                    </a:p>
                    <a:p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Закрепить представления детей о городе , знать исторические особенности его развития.</a:t>
                      </a: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Творческое объединение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Педагог, учащиеся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558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Беседа на тему</a:t>
                      </a:r>
                      <a:r>
                        <a:rPr lang="ru-RU" sz="1400" dirty="0" smtClean="0"/>
                        <a:t>:</a:t>
                      </a:r>
                    </a:p>
                    <a:p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smtClean="0"/>
                        <a:t>« Мои впечатления»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Дать возможность рассказать о сложившихся</a:t>
                      </a:r>
                      <a:r>
                        <a:rPr lang="ru-RU" sz="1400" baseline="0" dirty="0" smtClean="0"/>
                        <a:t> впечатлениях от данного проекта.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Творческое объединение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Педагог, учащиеся,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родители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85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416</TotalTime>
  <Words>451</Words>
  <Application>Microsoft Office PowerPoint</Application>
  <PresentationFormat>Экран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Aharoni</vt:lpstr>
      <vt:lpstr>Arial</vt:lpstr>
      <vt:lpstr>Arial Black</vt:lpstr>
      <vt:lpstr>Franklin Gothic Book</vt:lpstr>
      <vt:lpstr>Franklin Gothic Medium</vt:lpstr>
      <vt:lpstr>Times New Roman</vt:lpstr>
      <vt:lpstr>Tunga</vt:lpstr>
      <vt:lpstr>Wingdings</vt:lpstr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Вова</dc:creator>
  <cp:lastModifiedBy>superuser</cp:lastModifiedBy>
  <cp:revision>36</cp:revision>
  <dcterms:created xsi:type="dcterms:W3CDTF">2015-09-11T15:17:25Z</dcterms:created>
  <dcterms:modified xsi:type="dcterms:W3CDTF">2016-01-10T12:36:23Z</dcterms:modified>
</cp:coreProperties>
</file>