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2" r:id="rId15"/>
    <p:sldId id="271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Скругленный прямоугольник 4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7221E-1D82-4641-AA28-3E4741D9F313}" type="datetimeFigureOut">
              <a:rPr lang="ru-RU"/>
              <a:pPr>
                <a:defRPr/>
              </a:pPr>
              <a:t>19.02.2015</a:t>
            </a:fld>
            <a:endParaRPr lang="ru-RU"/>
          </a:p>
        </p:txBody>
      </p:sp>
      <p:sp>
        <p:nvSpPr>
          <p:cNvPr id="12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A0BCEB9-7A4C-4AA5-885E-244091395C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27EA99-0D5A-4BB5-9AAC-9CECF26FE0D2}" type="datetimeFigureOut">
              <a:rPr lang="ru-RU"/>
              <a:pPr>
                <a:defRPr/>
              </a:pPr>
              <a:t>19.02.2015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844B22-2912-4347-A1A9-26F653DEEC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E63308-6E10-47DF-A962-A8FC3E905B59}" type="datetimeFigureOut">
              <a:rPr lang="ru-RU"/>
              <a:pPr>
                <a:defRPr/>
              </a:pPr>
              <a:t>19.02.2015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66E3D3-8F44-4936-878F-FD4A1A11C4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871301-ED25-4EB9-8D75-56FC4EE678D4}" type="datetimeFigureOut">
              <a:rPr lang="ru-RU"/>
              <a:pPr>
                <a:defRPr/>
              </a:pPr>
              <a:t>19.02.2015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DC218B-C431-450E-A197-569E2F4B35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Скругленный прямоугольник 4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BF34D5-7DC7-43F5-AEB6-4B931AE3D851}" type="datetimeFigureOut">
              <a:rPr lang="ru-RU"/>
              <a:pPr>
                <a:defRPr/>
              </a:pPr>
              <a:t>19.02.2015</a:t>
            </a:fld>
            <a:endParaRPr 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E495F4-6B60-4873-967F-00C68CE97C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1B565-0864-4DE0-9CEA-6AF864359DFD}" type="datetimeFigureOut">
              <a:rPr lang="ru-RU"/>
              <a:pPr>
                <a:defRPr/>
              </a:pPr>
              <a:t>19.02.2015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9E601-02B7-4059-9033-07A06F6AC8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DE54F-7643-4F09-8B71-3AC454B963F1}" type="datetimeFigureOut">
              <a:rPr lang="ru-RU"/>
              <a:pPr>
                <a:defRPr/>
              </a:pPr>
              <a:t>19.02.2015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F8C170-F54D-49E3-87CA-3351C6587C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465B07-F252-491E-8EC9-4A6D20593346}" type="datetimeFigureOut">
              <a:rPr lang="ru-RU"/>
              <a:pPr>
                <a:defRPr/>
              </a:pPr>
              <a:t>19.02.2015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9F070-FECE-4ECD-887C-BD8310671A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437B1B-EFCB-48CE-AC51-BD063EFE36C6}" type="datetimeFigureOut">
              <a:rPr lang="ru-RU"/>
              <a:pPr>
                <a:defRPr/>
              </a:pPr>
              <a:t>19.02.2015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AD70A4-404E-4493-AFBF-F91C4788E5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6" name="Скругленный прямоугольник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3E4A4-52A4-4CA4-B957-D341C2F0504A}" type="datetimeFigureOut">
              <a:rPr lang="ru-RU"/>
              <a:pPr>
                <a:defRPr/>
              </a:pPr>
              <a:t>19.02.2015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4832B-7D0B-4C6B-A7B2-73F63E7873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BB8B47-EB7F-498B-A12B-D36D6B260E8B}" type="datetimeFigureOut">
              <a:rPr lang="ru-RU"/>
              <a:pPr>
                <a:defRPr/>
              </a:pPr>
              <a:t>19.02.2015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FBB98D-1BD4-4E48-90D3-DAAB7762D5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8" name="Заголовок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D490864-8193-43A6-BB8A-F9EC816BD0AE}" type="datetimeFigureOut">
              <a:rPr lang="ru-RU"/>
              <a:pPr>
                <a:defRPr/>
              </a:pPr>
              <a:t>19.02.2015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DF0C4422-305E-4B45-B80F-3C39C57979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06" r:id="rId2"/>
    <p:sldLayoutId id="2147483714" r:id="rId3"/>
    <p:sldLayoutId id="2147483707" r:id="rId4"/>
    <p:sldLayoutId id="2147483708" r:id="rId5"/>
    <p:sldLayoutId id="2147483709" r:id="rId6"/>
    <p:sldLayoutId id="2147483710" r:id="rId7"/>
    <p:sldLayoutId id="2147483715" r:id="rId8"/>
    <p:sldLayoutId id="2147483716" r:id="rId9"/>
    <p:sldLayoutId id="2147483711" r:id="rId10"/>
    <p:sldLayoutId id="214748371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10" Type="http://schemas.openxmlformats.org/officeDocument/2006/relationships/image" Target="../media/image31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Обои лес, деревья, река, озеро, лето, небо, природа для рабочего стола - картинка #46606, скачать бесплатно на WallBox.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6" descr="Лобзик ручной 200мм SPARTA"/>
          <p:cNvPicPr>
            <a:picLocks noChangeAspect="1" noChangeArrowheads="1"/>
          </p:cNvPicPr>
          <p:nvPr/>
        </p:nvPicPr>
        <p:blipFill>
          <a:blip r:embed="rId2" cstate="print"/>
          <a:srcRect l="8820" t="8820" b="9280"/>
          <a:stretch>
            <a:fillRect/>
          </a:stretch>
        </p:blipFill>
        <p:spPr bwMode="auto">
          <a:xfrm>
            <a:off x="6588125" y="115888"/>
            <a:ext cx="2405063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8" descr="Деревянный рубанок 40x190 мм STAYER 1854-19, товары и цены, продажа бытовой и климатической техники, купить товары для дома, мед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2492375"/>
            <a:ext cx="2230437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10" descr="Нужна помощь. (Страница 492) - Трёп - Воронежский рыболовный клуб Minnow.ru"/>
          <p:cNvPicPr>
            <a:picLocks noChangeAspect="1" noChangeArrowheads="1"/>
          </p:cNvPicPr>
          <p:nvPr/>
        </p:nvPicPr>
        <p:blipFill>
          <a:blip r:embed="rId4" cstate="print"/>
          <a:srcRect l="16064" t="25200" r="12115" b="23141"/>
          <a:stretch>
            <a:fillRect/>
          </a:stretch>
        </p:blipFill>
        <p:spPr bwMode="auto">
          <a:xfrm>
            <a:off x="3348038" y="2492375"/>
            <a:ext cx="2843212" cy="153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12" descr="http://im2-tub-ru.yandex.net/i?id=091bc955ec04883d3e7786a2fae0d97a-44-144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488" y="2852738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14" descr="http://mywishlist.ru/pic/i/wish/orig/005/453/379.jpeg"/>
          <p:cNvPicPr>
            <a:picLocks noChangeAspect="1" noChangeArrowheads="1"/>
          </p:cNvPicPr>
          <p:nvPr/>
        </p:nvPicPr>
        <p:blipFill>
          <a:blip r:embed="rId6" cstate="print"/>
          <a:srcRect t="6517" b="8760"/>
          <a:stretch>
            <a:fillRect/>
          </a:stretch>
        </p:blipFill>
        <p:spPr bwMode="auto">
          <a:xfrm>
            <a:off x="323850" y="4941888"/>
            <a:ext cx="2979738" cy="143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2" descr="Stolica.ru"/>
          <p:cNvPicPr>
            <a:picLocks noChangeAspect="1" noChangeArrowheads="1"/>
          </p:cNvPicPr>
          <p:nvPr/>
        </p:nvPicPr>
        <p:blipFill>
          <a:blip r:embed="rId7" cstate="print"/>
          <a:srcRect t="32072" b="28983"/>
          <a:stretch>
            <a:fillRect/>
          </a:stretch>
        </p:blipFill>
        <p:spPr bwMode="auto">
          <a:xfrm>
            <a:off x="107950" y="620713"/>
            <a:ext cx="381635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4" descr="Напильник по металлу NEO круглый 200мм - ЭЛСО ЭнергоДом"/>
          <p:cNvPicPr>
            <a:picLocks noChangeAspect="1" noChangeArrowheads="1"/>
          </p:cNvPicPr>
          <p:nvPr/>
        </p:nvPicPr>
        <p:blipFill>
          <a:blip r:embed="rId8" cstate="print"/>
          <a:srcRect t="30380" b="32687"/>
          <a:stretch>
            <a:fillRect/>
          </a:stretch>
        </p:blipFill>
        <p:spPr bwMode="auto">
          <a:xfrm rot="1322213">
            <a:off x="3357563" y="706438"/>
            <a:ext cx="3276600" cy="69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16" descr="РЫБОЛОВНЫЙ ЦЕНТР :: Рыболовные товары и услуги"/>
          <p:cNvPicPr>
            <a:picLocks noChangeAspect="1" noChangeArrowheads="1"/>
          </p:cNvPicPr>
          <p:nvPr/>
        </p:nvPicPr>
        <p:blipFill>
          <a:blip r:embed="rId9" cstate="print"/>
          <a:srcRect l="10080" t="10080" r="9280" b="4240"/>
          <a:stretch>
            <a:fillRect/>
          </a:stretch>
        </p:blipFill>
        <p:spPr bwMode="auto">
          <a:xfrm>
            <a:off x="3708400" y="4581525"/>
            <a:ext cx="1558925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Picture 18" descr="Нож для резьбы врезающий с дер. ручкой (Narex, Чехия) - &quot;Мастер Строй&quot;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651500" y="4292600"/>
            <a:ext cx="2089150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1" name="TextBox 10"/>
          <p:cNvSpPr txBox="1">
            <a:spLocks noChangeArrowheads="1"/>
          </p:cNvSpPr>
          <p:nvPr/>
        </p:nvSpPr>
        <p:spPr bwMode="auto">
          <a:xfrm>
            <a:off x="250825" y="1700213"/>
            <a:ext cx="36004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latin typeface="Times New Roman" pitchFamily="18" charset="0"/>
                <a:cs typeface="Times New Roman" pitchFamily="18" charset="0"/>
              </a:rPr>
              <a:t>Ножовка</a:t>
            </a:r>
          </a:p>
        </p:txBody>
      </p:sp>
      <p:sp>
        <p:nvSpPr>
          <p:cNvPr id="15372" name="TextBox 11"/>
          <p:cNvSpPr txBox="1">
            <a:spLocks noChangeArrowheads="1"/>
          </p:cNvSpPr>
          <p:nvPr/>
        </p:nvSpPr>
        <p:spPr bwMode="auto">
          <a:xfrm>
            <a:off x="3708400" y="1844675"/>
            <a:ext cx="28797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latin typeface="Times New Roman" pitchFamily="18" charset="0"/>
                <a:cs typeface="Times New Roman" pitchFamily="18" charset="0"/>
              </a:rPr>
              <a:t>Напильник</a:t>
            </a:r>
          </a:p>
        </p:txBody>
      </p:sp>
      <p:sp>
        <p:nvSpPr>
          <p:cNvPr id="15373" name="TextBox 12"/>
          <p:cNvSpPr txBox="1">
            <a:spLocks noChangeArrowheads="1"/>
          </p:cNvSpPr>
          <p:nvPr/>
        </p:nvSpPr>
        <p:spPr bwMode="auto">
          <a:xfrm>
            <a:off x="6227763" y="2276475"/>
            <a:ext cx="29162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latin typeface="Times New Roman" pitchFamily="18" charset="0"/>
                <a:cs typeface="Times New Roman" pitchFamily="18" charset="0"/>
              </a:rPr>
              <a:t>Лобзик</a:t>
            </a:r>
          </a:p>
        </p:txBody>
      </p:sp>
      <p:sp>
        <p:nvSpPr>
          <p:cNvPr id="15374" name="TextBox 13"/>
          <p:cNvSpPr txBox="1">
            <a:spLocks noChangeArrowheads="1"/>
          </p:cNvSpPr>
          <p:nvPr/>
        </p:nvSpPr>
        <p:spPr bwMode="auto">
          <a:xfrm>
            <a:off x="107950" y="4437063"/>
            <a:ext cx="27352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latin typeface="Times New Roman" pitchFamily="18" charset="0"/>
                <a:cs typeface="Times New Roman" pitchFamily="18" charset="0"/>
              </a:rPr>
              <a:t>Рубанок</a:t>
            </a:r>
          </a:p>
        </p:txBody>
      </p:sp>
      <p:sp>
        <p:nvSpPr>
          <p:cNvPr id="15375" name="TextBox 14"/>
          <p:cNvSpPr txBox="1">
            <a:spLocks noChangeArrowheads="1"/>
          </p:cNvSpPr>
          <p:nvPr/>
        </p:nvSpPr>
        <p:spPr bwMode="auto">
          <a:xfrm>
            <a:off x="2771775" y="4005263"/>
            <a:ext cx="360045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latin typeface="Times New Roman" pitchFamily="18" charset="0"/>
                <a:cs typeface="Times New Roman" pitchFamily="18" charset="0"/>
              </a:rPr>
              <a:t>Струбцина</a:t>
            </a:r>
          </a:p>
        </p:txBody>
      </p:sp>
      <p:sp>
        <p:nvSpPr>
          <p:cNvPr id="15376" name="TextBox 15"/>
          <p:cNvSpPr txBox="1">
            <a:spLocks noChangeArrowheads="1"/>
          </p:cNvSpPr>
          <p:nvPr/>
        </p:nvSpPr>
        <p:spPr bwMode="auto">
          <a:xfrm>
            <a:off x="6156325" y="4076700"/>
            <a:ext cx="2808288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latin typeface="Times New Roman" pitchFamily="18" charset="0"/>
                <a:cs typeface="Times New Roman" pitchFamily="18" charset="0"/>
              </a:rPr>
              <a:t>Шлифовальная шкурка</a:t>
            </a:r>
          </a:p>
        </p:txBody>
      </p:sp>
      <p:sp>
        <p:nvSpPr>
          <p:cNvPr id="15377" name="TextBox 16"/>
          <p:cNvSpPr txBox="1">
            <a:spLocks noChangeArrowheads="1"/>
          </p:cNvSpPr>
          <p:nvPr/>
        </p:nvSpPr>
        <p:spPr bwMode="auto">
          <a:xfrm>
            <a:off x="250825" y="6165850"/>
            <a:ext cx="36004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latin typeface="Times New Roman" pitchFamily="18" charset="0"/>
                <a:cs typeface="Times New Roman" pitchFamily="18" charset="0"/>
              </a:rPr>
              <a:t>Ручная дрель</a:t>
            </a:r>
          </a:p>
        </p:txBody>
      </p:sp>
      <p:sp>
        <p:nvSpPr>
          <p:cNvPr id="15378" name="TextBox 17"/>
          <p:cNvSpPr txBox="1">
            <a:spLocks noChangeArrowheads="1"/>
          </p:cNvSpPr>
          <p:nvPr/>
        </p:nvSpPr>
        <p:spPr bwMode="auto">
          <a:xfrm>
            <a:off x="3132138" y="6165850"/>
            <a:ext cx="2735262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latin typeface="Times New Roman" pitchFamily="18" charset="0"/>
                <a:cs typeface="Times New Roman" pitchFamily="18" charset="0"/>
              </a:rPr>
              <a:t>Буравчик</a:t>
            </a:r>
          </a:p>
        </p:txBody>
      </p:sp>
      <p:sp>
        <p:nvSpPr>
          <p:cNvPr id="15379" name="TextBox 18"/>
          <p:cNvSpPr txBox="1">
            <a:spLocks noChangeArrowheads="1"/>
          </p:cNvSpPr>
          <p:nvPr/>
        </p:nvSpPr>
        <p:spPr bwMode="auto">
          <a:xfrm>
            <a:off x="5724525" y="6237288"/>
            <a:ext cx="29146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latin typeface="Times New Roman" pitchFamily="18" charset="0"/>
                <a:cs typeface="Times New Roman" pitchFamily="18" charset="0"/>
              </a:rPr>
              <a:t>Столярный нож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99392"/>
            <a:ext cx="9144000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Давайте ответим на вопросы!</a:t>
            </a:r>
          </a:p>
        </p:txBody>
      </p:sp>
      <p:sp>
        <p:nvSpPr>
          <p:cNvPr id="16387" name="Rectangle 1"/>
          <p:cNvSpPr>
            <a:spLocks noChangeArrowheads="1"/>
          </p:cNvSpPr>
          <p:nvPr/>
        </p:nvSpPr>
        <p:spPr bwMode="auto">
          <a:xfrm>
            <a:off x="179388" y="620713"/>
            <a:ext cx="8785225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37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2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 изготавливают из древесины? 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250825" y="1125538"/>
            <a:ext cx="864235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latin typeface="Times New Roman" pitchFamily="18" charset="0"/>
                <a:cs typeface="Times New Roman" pitchFamily="18" charset="0"/>
              </a:rPr>
              <a:t>Дома, плотины, музыкальные инструменты, двери, мебель, спортивный инвентарь, корабли, спички и т.д.</a:t>
            </a:r>
          </a:p>
        </p:txBody>
      </p:sp>
      <p:sp>
        <p:nvSpPr>
          <p:cNvPr id="16389" name="Прямоугольник 5"/>
          <p:cNvSpPr>
            <a:spLocks noChangeArrowheads="1"/>
          </p:cNvSpPr>
          <p:nvPr/>
        </p:nvSpPr>
        <p:spPr bwMode="auto">
          <a:xfrm>
            <a:off x="179388" y="1989138"/>
            <a:ext cx="87852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32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Что такое пиломатериалы? </a:t>
            </a: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250825" y="2349500"/>
            <a:ext cx="8713788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latin typeface="Times New Roman" pitchFamily="18" charset="0"/>
                <a:cs typeface="Times New Roman" pitchFamily="18" charset="0"/>
              </a:rPr>
              <a:t>Материалы из древесины, получаемые путем продольной распиловки брёвен.</a:t>
            </a:r>
          </a:p>
        </p:txBody>
      </p:sp>
      <p:sp>
        <p:nvSpPr>
          <p:cNvPr id="16391" name="Прямоугольник 7"/>
          <p:cNvSpPr>
            <a:spLocks noChangeArrowheads="1"/>
          </p:cNvSpPr>
          <p:nvPr/>
        </p:nvSpPr>
        <p:spPr bwMode="auto">
          <a:xfrm>
            <a:off x="179388" y="3068638"/>
            <a:ext cx="8640762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32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Как называют человека, который занят ручной обработкой древесины?  </a:t>
            </a: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6084888" y="3573463"/>
            <a:ext cx="1655762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latin typeface="Times New Roman" pitchFamily="18" charset="0"/>
                <a:cs typeface="Times New Roman" pitchFamily="18" charset="0"/>
              </a:rPr>
              <a:t>Столяр.</a:t>
            </a:r>
          </a:p>
        </p:txBody>
      </p:sp>
      <p:sp>
        <p:nvSpPr>
          <p:cNvPr id="16393" name="Прямоугольник 9"/>
          <p:cNvSpPr>
            <a:spLocks noChangeArrowheads="1"/>
          </p:cNvSpPr>
          <p:nvPr/>
        </p:nvSpPr>
        <p:spPr bwMode="auto">
          <a:xfrm>
            <a:off x="179388" y="4076700"/>
            <a:ext cx="8640762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32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Какие инструменты и приспособления используют при работе с древесиной столяры? </a:t>
            </a: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0" y="5445125"/>
            <a:ext cx="91440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latin typeface="Times New Roman" pitchFamily="18" charset="0"/>
                <a:cs typeface="Times New Roman" pitchFamily="18" charset="0"/>
              </a:rPr>
              <a:t>Ножовка, напильник, лобзик, рубанок, струбцина, шлифовальная шкурка, ручная дрель, буравник, столярный нож.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Эволюция.com - Канцеляр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275" y="333375"/>
            <a:ext cx="2305050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2" descr="Шкатулка из картона. Обсуждение на LiveInternet - Российский…"/>
          <p:cNvPicPr>
            <a:picLocks noChangeAspect="1" noChangeArrowheads="1"/>
          </p:cNvPicPr>
          <p:nvPr/>
        </p:nvPicPr>
        <p:blipFill>
          <a:blip r:embed="rId3" cstate="print"/>
          <a:srcRect l="4361" r="8409" b="8760"/>
          <a:stretch>
            <a:fillRect/>
          </a:stretch>
        </p:blipFill>
        <p:spPr bwMode="auto">
          <a:xfrm>
            <a:off x="323850" y="404813"/>
            <a:ext cx="3311525" cy="231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6" descr="Новости - Страница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1863" y="333375"/>
            <a:ext cx="2771775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12" descr="Группа компаний &quot;Аванта&quot; - Клей-карандаш ErichKrause 8гр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5963" y="2997200"/>
            <a:ext cx="3024187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14" descr="Линейка деревянная 15 см."/>
          <p:cNvPicPr>
            <a:picLocks noChangeAspect="1" noChangeArrowheads="1"/>
          </p:cNvPicPr>
          <p:nvPr/>
        </p:nvPicPr>
        <p:blipFill>
          <a:blip r:embed="rId6" cstate="print"/>
          <a:srcRect l="37999" t="5510" r="36002" b="5777"/>
          <a:stretch>
            <a:fillRect/>
          </a:stretch>
        </p:blipFill>
        <p:spPr bwMode="auto">
          <a:xfrm>
            <a:off x="539750" y="2924175"/>
            <a:ext cx="638175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16" descr="Карандаш с ластиком &quot;Koh-I-Noor&quot;, НВ, круглый цветной корпус, ассорти 09-0751 в продаже по низкой цене с доставкой по Москве в и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79838" y="2924175"/>
            <a:ext cx="360045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18" descr="&quot;Технологии тысячелетия-ДВ&quot; официальный сайт компании"/>
          <p:cNvPicPr>
            <a:picLocks noChangeAspect="1" noChangeArrowheads="1"/>
          </p:cNvPicPr>
          <p:nvPr/>
        </p:nvPicPr>
        <p:blipFill>
          <a:blip r:embed="rId8" cstate="print"/>
          <a:srcRect l="15356" r="3139"/>
          <a:stretch>
            <a:fillRect/>
          </a:stretch>
        </p:blipFill>
        <p:spPr bwMode="auto">
          <a:xfrm>
            <a:off x="1619250" y="3068638"/>
            <a:ext cx="3681413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468313" y="836613"/>
            <a:ext cx="8280400" cy="569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buFont typeface="Arial" pitchFamily="34" charset="0"/>
              <a:buChar char="•"/>
            </a:pPr>
            <a:r>
              <a:rPr lang="ru-RU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Не держи концами вверх, не носи их в кармане.</a:t>
            </a:r>
            <a:endParaRPr lang="ru-RU" sz="280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 typeface="Arial" pitchFamily="34" charset="0"/>
              <a:buChar char="•"/>
            </a:pPr>
            <a:r>
              <a:rPr lang="ru-RU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Не режь ножницами на ходу, не подходи к товарищам во время резанья, не оставляй ножницы в открытом виде.</a:t>
            </a:r>
            <a:endParaRPr lang="ru-RU" sz="280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 typeface="Arial" pitchFamily="34" charset="0"/>
              <a:buChar char="•"/>
            </a:pPr>
            <a:r>
              <a:rPr lang="ru-RU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Передавай ножницы только в закрытом виде, кольцами в сторону товарища.</a:t>
            </a:r>
            <a:endParaRPr lang="ru-RU" sz="280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 typeface="Arial" pitchFamily="34" charset="0"/>
              <a:buChar char="•"/>
            </a:pPr>
            <a:r>
              <a:rPr lang="ru-RU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При работе с ножницами следи за пальцами левой руки.</a:t>
            </a:r>
            <a:endParaRPr lang="ru-RU" sz="280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 typeface="Arial" pitchFamily="34" charset="0"/>
              <a:buChar char="•"/>
            </a:pPr>
            <a:r>
              <a:rPr lang="ru-RU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Клади ножницы на парту так, чтобы они не свешивались с края парты.</a:t>
            </a:r>
            <a:endParaRPr lang="ru-RU" sz="280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 typeface="Arial" pitchFamily="34" charset="0"/>
              <a:buChar char="•"/>
            </a:pPr>
            <a:r>
              <a:rPr lang="ru-RU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При вырезании деталей имеющих форму окружности, поворачивай бумагу.</a:t>
            </a:r>
            <a:endParaRPr lang="ru-RU" sz="280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 typeface="Arial" pitchFamily="34" charset="0"/>
              <a:buChar char="•"/>
            </a:pPr>
            <a:r>
              <a:rPr lang="ru-RU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Линию разметки оставляй на вырезаемых деталях.</a:t>
            </a:r>
            <a:endParaRPr lang="ru-RU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5" name="Прямоугольник 2"/>
          <p:cNvSpPr>
            <a:spLocks noChangeArrowheads="1"/>
          </p:cNvSpPr>
          <p:nvPr/>
        </p:nvSpPr>
        <p:spPr bwMode="auto">
          <a:xfrm>
            <a:off x="0" y="188913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Правила обращения с ножницами</a:t>
            </a:r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1"/>
          <p:cNvSpPr txBox="1">
            <a:spLocks noChangeArrowheads="1"/>
          </p:cNvSpPr>
          <p:nvPr/>
        </p:nvSpPr>
        <p:spPr bwMode="auto">
          <a:xfrm>
            <a:off x="0" y="0"/>
            <a:ext cx="91440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800" b="1">
                <a:latin typeface="Times New Roman" pitchFamily="18" charset="0"/>
                <a:cs typeface="Times New Roman" pitchFamily="18" charset="0"/>
              </a:rPr>
              <a:t>План выполнения лесенки-опоры для растений</a:t>
            </a:r>
          </a:p>
        </p:txBody>
      </p:sp>
      <p:sp>
        <p:nvSpPr>
          <p:cNvPr id="19459" name="TextBox 2"/>
          <p:cNvSpPr txBox="1">
            <a:spLocks noChangeArrowheads="1"/>
          </p:cNvSpPr>
          <p:nvPr/>
        </p:nvSpPr>
        <p:spPr bwMode="auto">
          <a:xfrm>
            <a:off x="107950" y="1412875"/>
            <a:ext cx="8856663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Franklin Gothic Book"/>
              <a:buAutoNum type="arabicPeriod"/>
            </a:pPr>
            <a:r>
              <a:rPr lang="ru-RU" sz="2800">
                <a:latin typeface="Times New Roman" pitchFamily="18" charset="0"/>
                <a:cs typeface="Times New Roman" pitchFamily="18" charset="0"/>
              </a:rPr>
              <a:t>Возьми лист картона и отмерь от верхнего левого края 1 см. Поставь карандашом точку.</a:t>
            </a:r>
          </a:p>
          <a:p>
            <a:pPr marL="342900" indent="-342900">
              <a:buFont typeface="Franklin Gothic Book"/>
              <a:buAutoNum type="arabicPeriod"/>
            </a:pPr>
            <a:r>
              <a:rPr lang="ru-RU" sz="2800">
                <a:latin typeface="Times New Roman" pitchFamily="18" charset="0"/>
                <a:cs typeface="Times New Roman" pitchFamily="18" charset="0"/>
              </a:rPr>
              <a:t>Отмерь 1 см от нижнего лево края и поставь точку. </a:t>
            </a:r>
          </a:p>
          <a:p>
            <a:pPr marL="342900" indent="-342900">
              <a:buFont typeface="Franklin Gothic Book"/>
              <a:buAutoNum type="arabicPeriod"/>
            </a:pPr>
            <a:r>
              <a:rPr lang="ru-RU" sz="2800">
                <a:latin typeface="Times New Roman" pitchFamily="18" charset="0"/>
                <a:cs typeface="Times New Roman" pitchFamily="18" charset="0"/>
              </a:rPr>
              <a:t>Соедини две точки.</a:t>
            </a:r>
          </a:p>
          <a:p>
            <a:pPr marL="342900" indent="-342900">
              <a:buFont typeface="Franklin Gothic Book"/>
              <a:buAutoNum type="arabicPeriod"/>
            </a:pPr>
            <a:r>
              <a:rPr lang="ru-RU" sz="2800">
                <a:latin typeface="Times New Roman" pitchFamily="18" charset="0"/>
                <a:cs typeface="Times New Roman" pitchFamily="18" charset="0"/>
              </a:rPr>
              <a:t>Сделай ещё две таких же полоски. Третью полоску разрежь пополам. </a:t>
            </a:r>
          </a:p>
          <a:p>
            <a:pPr marL="342900" indent="-342900">
              <a:buFont typeface="Franklin Gothic Book"/>
              <a:buAutoNum type="arabicPeriod"/>
            </a:pPr>
            <a:r>
              <a:rPr lang="ru-RU" sz="2800">
                <a:latin typeface="Times New Roman" pitchFamily="18" charset="0"/>
                <a:cs typeface="Times New Roman" pitchFamily="18" charset="0"/>
              </a:rPr>
              <a:t>Приклей полоски, как показано в учебнике на странице 68, рисунок 4.</a:t>
            </a:r>
          </a:p>
          <a:p>
            <a:pPr marL="342900" indent="-342900">
              <a:buFont typeface="Franklin Gothic Book"/>
              <a:buAutoNum type="arabicPeriod"/>
            </a:pPr>
            <a:r>
              <a:rPr lang="ru-RU" sz="2800">
                <a:latin typeface="Times New Roman" pitchFamily="18" charset="0"/>
                <a:cs typeface="Times New Roman" pitchFamily="18" charset="0"/>
              </a:rPr>
              <a:t>Отрежь четыре одинаковые ниточки длинной 15 см и перевяжи опорные стойки ниткой, как показано на рисунке 5.</a:t>
            </a:r>
          </a:p>
          <a:p>
            <a:pPr marL="342900" indent="-342900">
              <a:buFont typeface="Franklin Gothic Book"/>
              <a:buAutoNum type="arabicPeriod"/>
            </a:pPr>
            <a:r>
              <a:rPr lang="ru-RU" sz="2800">
                <a:latin typeface="Times New Roman" pitchFamily="18" charset="0"/>
                <a:cs typeface="Times New Roman" pitchFamily="18" charset="0"/>
              </a:rPr>
              <a:t>Оформи изделие.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1052736"/>
            <a:ext cx="8056308" cy="132343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Спасибо за урок!</a:t>
            </a:r>
          </a:p>
        </p:txBody>
      </p:sp>
      <p:pic>
        <p:nvPicPr>
          <p:cNvPr id="20483" name="Picture 4" descr="Давайте попробуем За ПК - Картинка 17221/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8538" y="2565400"/>
            <a:ext cx="4248150" cy="41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каталог - Найти лучших Производителей И Поставщиков TradeKe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1338" y="188913"/>
            <a:ext cx="5387975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Прямоугольник 1"/>
          <p:cNvSpPr>
            <a:spLocks noChangeArrowheads="1"/>
          </p:cNvSpPr>
          <p:nvPr/>
        </p:nvSpPr>
        <p:spPr bwMode="auto">
          <a:xfrm>
            <a:off x="179388" y="4057650"/>
            <a:ext cx="8785225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>
                <a:latin typeface="Times New Roman" pitchFamily="18" charset="0"/>
                <a:cs typeface="Times New Roman" pitchFamily="18" charset="0"/>
              </a:rPr>
              <a:t>Древесина -</a:t>
            </a:r>
            <a:r>
              <a:rPr lang="ru-RU" sz="4400">
                <a:latin typeface="Times New Roman" pitchFamily="18" charset="0"/>
                <a:cs typeface="Times New Roman" pitchFamily="18" charset="0"/>
              </a:rPr>
              <a:t> плотный материал, находящийся под корой, из которого в основном состоят корни, ствол и ветви дерева.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Деревянные дома срубы, Санкт-Петербург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08720"/>
            <a:ext cx="3912435" cy="29343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0" y="260648"/>
            <a:ext cx="914400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Что изготавливают из древесины?</a:t>
            </a:r>
          </a:p>
        </p:txBody>
      </p:sp>
      <p:pic>
        <p:nvPicPr>
          <p:cNvPr id="16390" name="Picture 6" descr="Brockton (486) by Signature Design by Ashley - Quality Furniture &amp; Appliance - Signature Design by Ashley Brockton Dealer Texa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861048"/>
            <a:ext cx="3312368" cy="26498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7" name="Picture 8" descr="Шведская стенка из дерева (SPORT BABY 240) купить заказать - LiderPrice, интернет-магазин спортивных тренажеров, массажного и ко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0200" y="836613"/>
            <a:ext cx="2181225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4" descr="Медовый праздник с Винни-Пухом или как мы праздновали День Рождения в стиле Винни Пух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425" y="1125538"/>
            <a:ext cx="2952750" cy="240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4" name="Picture 10" descr="Бычку - кормильцу посвящается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68975" y="4365104"/>
            <a:ext cx="2579391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96" name="Picture 12" descr="Модели парусных кораблей из дерева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35896" y="4077071"/>
            <a:ext cx="2664296" cy="24686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310741" y="260648"/>
            <a:ext cx="2180405" cy="110799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Цели</a:t>
            </a:r>
            <a:endParaRPr lang="ru-RU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68313" y="2349500"/>
            <a:ext cx="8351837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3600">
                <a:latin typeface="Times New Roman" pitchFamily="18" charset="0"/>
                <a:cs typeface="Times New Roman" pitchFamily="18" charset="0"/>
              </a:rPr>
              <a:t> Познакомиться с деревообрабатывающим производством;</a:t>
            </a:r>
            <a:br>
              <a:rPr lang="ru-RU" sz="3600">
                <a:latin typeface="Times New Roman" pitchFamily="18" charset="0"/>
                <a:cs typeface="Times New Roman" pitchFamily="18" charset="0"/>
              </a:rPr>
            </a:br>
            <a:endParaRPr lang="ru-RU" sz="360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3600">
                <a:latin typeface="Times New Roman" pitchFamily="18" charset="0"/>
                <a:cs typeface="Times New Roman" pitchFamily="18" charset="0"/>
              </a:rPr>
              <a:t> Научится делать лесенку-опору для растений.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рямоугольник 1"/>
          <p:cNvSpPr>
            <a:spLocks noChangeArrowheads="1"/>
          </p:cNvSpPr>
          <p:nvPr/>
        </p:nvSpPr>
        <p:spPr bwMode="auto">
          <a:xfrm>
            <a:off x="0" y="4149725"/>
            <a:ext cx="8929688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800" b="1">
                <a:latin typeface="Times New Roman" pitchFamily="18" charset="0"/>
                <a:cs typeface="Times New Roman" pitchFamily="18" charset="0"/>
              </a:rPr>
              <a:t>Пиломатериалы - </a:t>
            </a:r>
            <a:r>
              <a:rPr lang="ru-RU" sz="4800">
                <a:latin typeface="Times New Roman" pitchFamily="18" charset="0"/>
                <a:cs typeface="Times New Roman" pitchFamily="18" charset="0"/>
              </a:rPr>
              <a:t>материалы из древесины, получаемые путем продольной распиловки брёвен.</a:t>
            </a:r>
          </a:p>
        </p:txBody>
      </p:sp>
      <p:pic>
        <p:nvPicPr>
          <p:cNvPr id="10243" name="Picture 2" descr="Строительство и ремонт - Строительные материалы в Новосибирске - Пиломатериалы с доставкой по городу и области, Брус, Доска, Лю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050" y="333375"/>
            <a:ext cx="4897438" cy="390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Клееный брус продажа пиломатериалы СТРОИТЕЛЬНЫЕ ТОВАРЫ И ОБОРУДОВАНИЕ / Промышленная доска объявлений Росс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04664"/>
            <a:ext cx="4663374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50" name="Picture 6" descr="Клееный брус, профилированный брус, доски. Не дорого! в разд…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476672"/>
            <a:ext cx="3565355" cy="26621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52" name="Picture 8" descr="Доска обрезная 30*125 см 1 сорт, Доска в Бугульме в Бугульме, Татарстан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3717032"/>
            <a:ext cx="3384376" cy="25382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269" name="TextBox 5"/>
          <p:cNvSpPr txBox="1">
            <a:spLocks noChangeArrowheads="1"/>
          </p:cNvSpPr>
          <p:nvPr/>
        </p:nvSpPr>
        <p:spPr bwMode="auto">
          <a:xfrm>
            <a:off x="179388" y="2924175"/>
            <a:ext cx="4824412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latin typeface="Times New Roman" pitchFamily="18" charset="0"/>
                <a:cs typeface="Times New Roman" pitchFamily="18" charset="0"/>
              </a:rPr>
              <a:t>Брусья</a:t>
            </a:r>
          </a:p>
        </p:txBody>
      </p:sp>
      <p:sp>
        <p:nvSpPr>
          <p:cNvPr id="11270" name="TextBox 6"/>
          <p:cNvSpPr txBox="1">
            <a:spLocks noChangeArrowheads="1"/>
          </p:cNvSpPr>
          <p:nvPr/>
        </p:nvSpPr>
        <p:spPr bwMode="auto">
          <a:xfrm>
            <a:off x="4787900" y="3213100"/>
            <a:ext cx="41767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latin typeface="Times New Roman" pitchFamily="18" charset="0"/>
                <a:cs typeface="Times New Roman" pitchFamily="18" charset="0"/>
              </a:rPr>
              <a:t>Доски необрезные</a:t>
            </a:r>
          </a:p>
        </p:txBody>
      </p:sp>
      <p:sp>
        <p:nvSpPr>
          <p:cNvPr id="11271" name="TextBox 7"/>
          <p:cNvSpPr txBox="1">
            <a:spLocks noChangeArrowheads="1"/>
          </p:cNvSpPr>
          <p:nvPr/>
        </p:nvSpPr>
        <p:spPr bwMode="auto">
          <a:xfrm>
            <a:off x="1979613" y="6092825"/>
            <a:ext cx="4824412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latin typeface="Times New Roman" pitchFamily="18" charset="0"/>
                <a:cs typeface="Times New Roman" pitchFamily="18" charset="0"/>
              </a:rPr>
              <a:t>Доски обрезные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Организация реализует фанеру ФСФ, ламинированая, ДВП, OSB: 2 000 тг. - Отделочные и облицовочные материалы Астана на Olx"/>
          <p:cNvPicPr>
            <a:picLocks noChangeAspect="1" noChangeArrowheads="1"/>
          </p:cNvPicPr>
          <p:nvPr/>
        </p:nvPicPr>
        <p:blipFill>
          <a:blip r:embed="rId2" cstate="print"/>
          <a:srcRect t="4384" b="5742"/>
          <a:stretch>
            <a:fillRect/>
          </a:stretch>
        </p:blipFill>
        <p:spPr bwMode="auto">
          <a:xfrm>
            <a:off x="251520" y="332656"/>
            <a:ext cx="4379979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24" name="Picture 4" descr="ДВП купить заказать - Склад пиломатериалов Украина, Харьков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356992"/>
            <a:ext cx="4248472" cy="33308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292" name="TextBox 3"/>
          <p:cNvSpPr txBox="1">
            <a:spLocks noChangeArrowheads="1"/>
          </p:cNvSpPr>
          <p:nvPr/>
        </p:nvSpPr>
        <p:spPr bwMode="auto">
          <a:xfrm>
            <a:off x="250825" y="3357563"/>
            <a:ext cx="43926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latin typeface="Times New Roman" pitchFamily="18" charset="0"/>
                <a:cs typeface="Times New Roman" pitchFamily="18" charset="0"/>
              </a:rPr>
              <a:t>Фанера</a:t>
            </a:r>
          </a:p>
        </p:txBody>
      </p:sp>
      <p:sp>
        <p:nvSpPr>
          <p:cNvPr id="12293" name="TextBox 4"/>
          <p:cNvSpPr txBox="1">
            <a:spLocks noChangeArrowheads="1"/>
          </p:cNvSpPr>
          <p:nvPr/>
        </p:nvSpPr>
        <p:spPr bwMode="auto">
          <a:xfrm>
            <a:off x="4643438" y="1773238"/>
            <a:ext cx="4249737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latin typeface="Times New Roman" pitchFamily="18" charset="0"/>
                <a:cs typeface="Times New Roman" pitchFamily="18" charset="0"/>
              </a:rPr>
              <a:t>Древесно-стружечные плиты (ДВП)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Мебель из массива дерева часть 3 - Изготовление мебели - Каталог статей - Производство мебели в Нижнем Новгород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260350"/>
            <a:ext cx="2600325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8" descr="Плинтус, крепеж Дуб красны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25" y="260350"/>
            <a:ext cx="2592388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10" descr="Свойства древесины БЕРЁЗЫ как материала для малоэтажного строительств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3500438"/>
            <a:ext cx="2587625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12" descr="Лигрон - столешницы производства Германии, Австрии (Ligron) - Производство кухонь в Москве, заказать кухни по индивидуальным про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8038" y="3500438"/>
            <a:ext cx="2592387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14" descr="евровагонка липа. Древесина евровагонки.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72225" y="3500438"/>
            <a:ext cx="2592388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16" descr="Ель. Породы столярной древесины.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48038" y="260350"/>
            <a:ext cx="2592387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0" name="TextBox 9"/>
          <p:cNvSpPr txBox="1">
            <a:spLocks noChangeArrowheads="1"/>
          </p:cNvSpPr>
          <p:nvPr/>
        </p:nvSpPr>
        <p:spPr bwMode="auto">
          <a:xfrm>
            <a:off x="250825" y="2852738"/>
            <a:ext cx="25923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latin typeface="Times New Roman" pitchFamily="18" charset="0"/>
                <a:cs typeface="Times New Roman" pitchFamily="18" charset="0"/>
              </a:rPr>
              <a:t>Сосна</a:t>
            </a:r>
          </a:p>
        </p:txBody>
      </p:sp>
      <p:sp>
        <p:nvSpPr>
          <p:cNvPr id="13321" name="TextBox 10"/>
          <p:cNvSpPr txBox="1">
            <a:spLocks noChangeArrowheads="1"/>
          </p:cNvSpPr>
          <p:nvPr/>
        </p:nvSpPr>
        <p:spPr bwMode="auto">
          <a:xfrm>
            <a:off x="3348038" y="2852738"/>
            <a:ext cx="25923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latin typeface="Times New Roman" pitchFamily="18" charset="0"/>
                <a:cs typeface="Times New Roman" pitchFamily="18" charset="0"/>
              </a:rPr>
              <a:t>Ель</a:t>
            </a:r>
          </a:p>
        </p:txBody>
      </p:sp>
      <p:sp>
        <p:nvSpPr>
          <p:cNvPr id="13322" name="TextBox 11"/>
          <p:cNvSpPr txBox="1">
            <a:spLocks noChangeArrowheads="1"/>
          </p:cNvSpPr>
          <p:nvPr/>
        </p:nvSpPr>
        <p:spPr bwMode="auto">
          <a:xfrm>
            <a:off x="6372225" y="2852738"/>
            <a:ext cx="25923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latin typeface="Times New Roman" pitchFamily="18" charset="0"/>
                <a:cs typeface="Times New Roman" pitchFamily="18" charset="0"/>
              </a:rPr>
              <a:t>Дуб</a:t>
            </a:r>
          </a:p>
        </p:txBody>
      </p:sp>
      <p:sp>
        <p:nvSpPr>
          <p:cNvPr id="13323" name="TextBox 12"/>
          <p:cNvSpPr txBox="1">
            <a:spLocks noChangeArrowheads="1"/>
          </p:cNvSpPr>
          <p:nvPr/>
        </p:nvSpPr>
        <p:spPr bwMode="auto">
          <a:xfrm>
            <a:off x="250825" y="6092825"/>
            <a:ext cx="2592388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latin typeface="Times New Roman" pitchFamily="18" charset="0"/>
                <a:cs typeface="Times New Roman" pitchFamily="18" charset="0"/>
              </a:rPr>
              <a:t>Берёза</a:t>
            </a:r>
          </a:p>
        </p:txBody>
      </p:sp>
      <p:sp>
        <p:nvSpPr>
          <p:cNvPr id="13324" name="TextBox 13"/>
          <p:cNvSpPr txBox="1">
            <a:spLocks noChangeArrowheads="1"/>
          </p:cNvSpPr>
          <p:nvPr/>
        </p:nvSpPr>
        <p:spPr bwMode="auto">
          <a:xfrm>
            <a:off x="3348038" y="6092825"/>
            <a:ext cx="2592387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latin typeface="Times New Roman" pitchFamily="18" charset="0"/>
                <a:cs typeface="Times New Roman" pitchFamily="18" charset="0"/>
              </a:rPr>
              <a:t>Ольха</a:t>
            </a:r>
          </a:p>
        </p:txBody>
      </p:sp>
      <p:sp>
        <p:nvSpPr>
          <p:cNvPr id="13325" name="TextBox 14"/>
          <p:cNvSpPr txBox="1">
            <a:spLocks noChangeArrowheads="1"/>
          </p:cNvSpPr>
          <p:nvPr/>
        </p:nvSpPr>
        <p:spPr bwMode="auto">
          <a:xfrm>
            <a:off x="6372225" y="6092825"/>
            <a:ext cx="2592388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latin typeface="Times New Roman" pitchFamily="18" charset="0"/>
                <a:cs typeface="Times New Roman" pitchFamily="18" charset="0"/>
              </a:rPr>
              <a:t>Липа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Плотни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5" y="836613"/>
            <a:ext cx="5759450" cy="576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79512" y="0"/>
            <a:ext cx="8784976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Столяр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393</TotalTime>
  <Words>350</Words>
  <Application>Microsoft Office PowerPoint</Application>
  <PresentationFormat>Экран (4:3)</PresentationFormat>
  <Paragraphs>53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4" baseType="lpstr">
      <vt:lpstr>Arial</vt:lpstr>
      <vt:lpstr>Calibri</vt:lpstr>
      <vt:lpstr>Cambria</vt:lpstr>
      <vt:lpstr>Wingdings 2</vt:lpstr>
      <vt:lpstr>Perpetua</vt:lpstr>
      <vt:lpstr>Times New Roman</vt:lpstr>
      <vt:lpstr>Wingdings</vt:lpstr>
      <vt:lpstr>Franklin Gothic Book</vt:lpstr>
      <vt:lpstr>Справедливость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Оксана</dc:creator>
  <cp:lastModifiedBy>Оксана</cp:lastModifiedBy>
  <cp:revision>39</cp:revision>
  <dcterms:created xsi:type="dcterms:W3CDTF">2015-02-12T12:06:37Z</dcterms:created>
  <dcterms:modified xsi:type="dcterms:W3CDTF">2015-02-19T14:53:18Z</dcterms:modified>
</cp:coreProperties>
</file>